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8" r:id="rId11"/>
    <p:sldId id="269" r:id="rId12"/>
    <p:sldId id="270" r:id="rId13"/>
    <p:sldId id="271" r:id="rId14"/>
    <p:sldId id="267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2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57.50529" units="1/cm"/>
          <inkml:channelProperty channel="Y" name="resolution" value="34.59459" units="1/cm"/>
          <inkml:channelProperty channel="T" name="resolution" value="1" units="1/dev"/>
        </inkml:channelProperties>
      </inkml:inkSource>
      <inkml:timestamp xml:id="ts0" timeString="2019-12-10T18:23:05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8100 6422 0,'87'0'406,"42"0"-390,0 0-16,130 0 31,-87 0-15,0 0-1,-129 0-15,44 0 94,42 0-78,43 0-1,1 0 1,-44 0 0,0 0 15,-86 0 0,0 0-15,87 0-1,-1 0 1,86 0 0,-86 0-1,1 0 1,-44 0-1,0 0 48,43 0-47,44 0-16,85 0 31,-129 0-16,1 0 1,-87 0 62,0 0-78,43 0 16,43 0-16,1 0 15,42 0 1,-86 0 0,-43 0 77,43 0-77,87 0 0,-87 0-1,-43 0 1,0 0 78,43 0-94,130 0 15,-87 0 17,-86 0-17,0 0 235,43 0-234,-43 0-16,1 0 15,-1 0 267,-43 43-204,0 0-63,0 43 1,0-43 0,0 0-1,0 0 17,0 0-17,0 1 1,0 42-1,0 0 1,0-43 0,0 43-1,0-43 1,0 0 0,0 1 15,0-1-16,0 0 1,0 0 0,0 0-16,0 43 15,0-43 17,0 0-17,0 0-15,0 1 31,0-1-15,0 0 0,0 86-1,0-43 1,0 44 0,0-1-1,0-86 1,0 0 15,0 0 0,0 0-31,0 0 16,0 0 0,0 44-1,0-1 1,0 0 15,0-43 0,-43 43-15,-1 1 0,44 42-1,0-86-15,0 129 16,0-129-1,0 44 1,0-1 15,44-86 1,-44 43-17,43 0 1,0 0-1,-43 43 1,43-43 0,-43 1-16,43-1 15,-43 43 126,43-86-125,-43 43 187,0 0-125,0 0-31,-43 0-47,0 0 15,-43-43 1,43 0 0,-1 0-1,1 0 1,0 0-1,-43 0 17,-43 0-17,0 43 1,-87-43 0,130 0-1,43 0 1,0 0-1,0 0 1,-130 44 31,44-44-47,-173 43 16,-172-43-1,302 0 1,86 0-1,43 0 48,-43 43-47,0-43-1,-44 0 1,-42 0-1,0 0 1,42 0 0,87 0 31,0 0-16,-43 0-31,-173 0 15,1 0 1,86 0 15,128 0-15,-42 0 62,0 0-62,-43 0-1,43 0 1,-44 0 78,44 0-79,-43 0 1,86 0 0,-43 0 77,0 0-77,-87 0 0,87 0-16,43 0 109,-86 0 16,43 0-109,42 0-16,-85 0 15,86 0 1,43-43 312,0 0-312,0-1 15,0 1 0,0 0-31,0 0 16,0-86-1,0 86 1,0 0 0,0 0-16,43-1 15,0 1 16,-43 0-15,0-43 0,0 0-1,0 43 1,43-87 0,-43 87-1,0 0 1,0 0-1,0 0 1,0 0 0,43-86-1,-43 86 17,0-1-17,0-42 16,0 43-15,0 0 0,0 0-1,0-43 1,0 43 0,0 0-1,0-87 1,0 44-1,0 43 1,0-43 0,0 0 31,0 42-32,0 1 1,0 0-1,0 0 1,0 0 0,0-43-1,0 43-15,0-43 16,0-1 0,0 44 15,0-43-16,0 43 17,0 0-17,0 0 1,0-43 0,0 42-1,-43 1-15,0 0 16,43 0 15,0 0-31,0 0 78,0 0-62,0-43-1,0 43 1,0-1 140,0 1-31,0 0-109,0 0 0,43 0-1,-43 0 126,0 0-126,0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5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3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0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60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9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43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4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78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3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58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7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8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8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1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9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9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10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7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ham.net/review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8BF7D-FF25-4C70-9BD6-D437D0475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16" y="2057399"/>
            <a:ext cx="4409774" cy="2295144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     HRU2020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CBE8C-801C-4479-89EE-EB5C396CF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3067" y="1240705"/>
            <a:ext cx="6637862" cy="4626863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Overview of Ham Radio Logging programs</a:t>
            </a:r>
            <a:br>
              <a:rPr lang="en-US" sz="2800" b="1" dirty="0"/>
            </a:br>
            <a:r>
              <a:rPr lang="en-US" sz="2800" b="1" dirty="0"/>
              <a:t>Tom Carrubba KA2D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60403"/>
      </p:ext>
    </p:extLst>
  </p:cSld>
  <p:clrMapOvr>
    <a:masterClrMapping/>
  </p:clrMapOvr>
  <p:transition spd="slow" advTm="686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374A-8CE0-4EB2-BB33-BE6EF31D9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of AWARDS TRACKING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A9A8-2A86-42C9-8BA7-9B40D59EE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15" y="2076450"/>
            <a:ext cx="8234872" cy="4487636"/>
          </a:xfrm>
        </p:spPr>
      </p:pic>
    </p:spTree>
    <p:extLst>
      <p:ext uri="{BB962C8B-B14F-4D97-AF65-F5344CB8AC3E}">
        <p14:creationId xmlns:p14="http://schemas.microsoft.com/office/powerpoint/2010/main" val="91385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5B08-6B97-4863-8760-75443576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LOGGER WINDOW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F5D742-3FDB-44D4-B4D6-03F4C829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58" y="1750308"/>
            <a:ext cx="7560128" cy="4797449"/>
          </a:xfrm>
        </p:spPr>
      </p:pic>
    </p:spTree>
    <p:extLst>
      <p:ext uri="{BB962C8B-B14F-4D97-AF65-F5344CB8AC3E}">
        <p14:creationId xmlns:p14="http://schemas.microsoft.com/office/powerpoint/2010/main" val="68037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5CA1-CBC4-4573-8EB1-9B9C64014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DX Spotting Custer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D4696A-0EB4-44BB-9B46-82F29D805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3" y="1866900"/>
            <a:ext cx="10042675" cy="4557650"/>
          </a:xfrm>
        </p:spPr>
      </p:pic>
    </p:spTree>
    <p:extLst>
      <p:ext uri="{BB962C8B-B14F-4D97-AF65-F5344CB8AC3E}">
        <p14:creationId xmlns:p14="http://schemas.microsoft.com/office/powerpoint/2010/main" val="247295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2071-9FAE-47CA-A6E9-FA19FD57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DX Custer Window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3B9A8B-7025-4653-A1E1-3C5B731F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76" y="1866900"/>
            <a:ext cx="8153400" cy="31146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F52296-2FB4-4CA9-B45D-22B4FF4371A2}"/>
              </a:ext>
            </a:extLst>
          </p:cNvPr>
          <p:cNvSpPr txBox="1"/>
          <p:nvPr/>
        </p:nvSpPr>
        <p:spPr>
          <a:xfrm>
            <a:off x="1808654" y="5361140"/>
            <a:ext cx="856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Clicking on a needed call will propagate your logger callsign window</a:t>
            </a:r>
          </a:p>
        </p:txBody>
      </p:sp>
    </p:spTree>
    <p:extLst>
      <p:ext uri="{BB962C8B-B14F-4D97-AF65-F5344CB8AC3E}">
        <p14:creationId xmlns:p14="http://schemas.microsoft.com/office/powerpoint/2010/main" val="351783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21E4-57E8-4A2E-9EE8-83C48063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LIST OF COMMON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61F7-80B2-4091-AA10-0B1709017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EASE OF RECORD KEEPING</a:t>
            </a:r>
            <a:br>
              <a:rPr lang="en-US" dirty="0"/>
            </a:br>
            <a:r>
              <a:rPr lang="en-US" dirty="0"/>
              <a:t>	QSL SEND/RECEIVED</a:t>
            </a:r>
            <a:br>
              <a:rPr lang="en-US" dirty="0"/>
            </a:br>
            <a:r>
              <a:rPr lang="en-US" dirty="0"/>
              <a:t>	SEARCH BY CALL, DATE, BAND, MODE </a:t>
            </a:r>
            <a:br>
              <a:rPr lang="en-US" dirty="0"/>
            </a:br>
            <a:r>
              <a:rPr lang="en-US" dirty="0"/>
              <a:t>*Great tool when you receive that envelope from the QSL </a:t>
            </a:r>
            <a:r>
              <a:rPr lang="en-US" dirty="0" err="1"/>
              <a:t>buro</a:t>
            </a:r>
            <a:r>
              <a:rPr lang="en-US" dirty="0"/>
              <a:t>..</a:t>
            </a:r>
          </a:p>
          <a:p>
            <a:r>
              <a:rPr lang="en-US" dirty="0"/>
              <a:t>AWARD TRACKING – DXCC, WAS, VUCC, IOTA, PARKS AND MANY MORE</a:t>
            </a:r>
          </a:p>
          <a:p>
            <a:r>
              <a:rPr lang="en-US" dirty="0"/>
              <a:t>IMPORT/EXPORT TO </a:t>
            </a:r>
            <a:r>
              <a:rPr lang="en-US" dirty="0" err="1"/>
              <a:t>LoTW</a:t>
            </a:r>
            <a:r>
              <a:rPr lang="en-US" dirty="0"/>
              <a:t>, QRZ,  </a:t>
            </a:r>
            <a:r>
              <a:rPr lang="en-US" dirty="0" err="1"/>
              <a:t>Eqsl</a:t>
            </a:r>
            <a:r>
              <a:rPr lang="en-US" dirty="0"/>
              <a:t>, CLUBLOG , etc.</a:t>
            </a:r>
          </a:p>
          <a:p>
            <a:r>
              <a:rPr lang="en-US" dirty="0"/>
              <a:t>Import contacts from WSJT, FT8, FT4, JT65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PRINTING QSL LABELS AND OR CARDS</a:t>
            </a: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13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2DD2-555D-4D37-8BF3-5E113F17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4172F-D1DF-49C9-94C9-4B1BA0258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8" y="2076450"/>
            <a:ext cx="11599101" cy="4374454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There are “daily “ logging programs  and “contest” loggers. </a:t>
            </a:r>
            <a:br>
              <a:rPr lang="en-US" sz="2600" dirty="0"/>
            </a:br>
            <a:r>
              <a:rPr lang="en-US" sz="2600" dirty="0"/>
              <a:t>They are somewhat interchangeable. Meaning you could use the daily logger in a contest and the contest logger for daily logging… </a:t>
            </a:r>
            <a:br>
              <a:rPr lang="en-US" sz="2600" dirty="0"/>
            </a:br>
            <a:r>
              <a:rPr lang="en-US" sz="2800" b="1" dirty="0"/>
              <a:t>                                BUT</a:t>
            </a:r>
            <a:br>
              <a:rPr lang="en-US" sz="2800" b="1" dirty="0"/>
            </a:br>
            <a:r>
              <a:rPr lang="en-US" sz="2600" dirty="0"/>
              <a:t>The daily logger will not keep score, show dupes and create the proper reports for submission to contest sponsor.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The contest logger will not track QSLs and Awards.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My advice is to use them as intended.  After a contest I import the contest log into my daily logger.. All of the computer  loggers can import or export using the ADIF file format.</a:t>
            </a:r>
            <a:br>
              <a:rPr lang="en-US" sz="2600" dirty="0"/>
            </a:br>
            <a:r>
              <a:rPr lang="en-US" sz="2600" dirty="0"/>
              <a:t>(</a:t>
            </a:r>
            <a:r>
              <a:rPr lang="en-US" sz="2800" b="1" dirty="0"/>
              <a:t>Amateur Data Interchange Format)</a:t>
            </a:r>
            <a:br>
              <a:rPr lang="en-US" sz="2800" b="1" dirty="0"/>
            </a:br>
            <a:r>
              <a:rPr lang="en-US" sz="2800" b="1" dirty="0"/>
              <a:t>					ALWAYS REMENBER to BACKUP YOUR LOG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52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3"/>
    </mc:Choice>
    <mc:Fallback xmlns="">
      <p:transition spd="slow" advTm="314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E28D-36AA-4F77-9430-6D2198B4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73 de Tom KA2D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7A964-4AE2-4F3C-879C-D250DD45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32" y="2076450"/>
            <a:ext cx="10578625" cy="432435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400" dirty="0"/>
              <a:t>Hope you enjoyed this presentation.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It was intended to give an overview of computer logging and its advantages.</a:t>
            </a:r>
            <a:br>
              <a:rPr lang="en-US" sz="2400" dirty="0"/>
            </a:br>
            <a:r>
              <a:rPr lang="en-US" sz="2400" dirty="0"/>
              <a:t>Like many of the windows type programs there are features that are basic.</a:t>
            </a:r>
          </a:p>
          <a:p>
            <a:pPr marL="36900" indent="0">
              <a:buNone/>
            </a:pPr>
            <a:r>
              <a:rPr lang="en-US" sz="2400" dirty="0"/>
              <a:t>So… check out the program which fits your needs. </a:t>
            </a:r>
            <a:br>
              <a:rPr lang="en-US" sz="2400" dirty="0"/>
            </a:br>
            <a:r>
              <a:rPr lang="en-US" sz="2400" dirty="0"/>
              <a:t>Confused… ask a club member for a demo..</a:t>
            </a:r>
          </a:p>
          <a:p>
            <a:r>
              <a:rPr lang="en-US" sz="2400" dirty="0"/>
              <a:t>Good Luck</a:t>
            </a:r>
            <a:br>
              <a:rPr lang="en-US" sz="2400" dirty="0"/>
            </a:br>
            <a:r>
              <a:rPr lang="en-US" sz="2400" dirty="0"/>
              <a:t>73 -Tom KA2D</a:t>
            </a:r>
            <a:br>
              <a:rPr lang="en-US" sz="2400" dirty="0"/>
            </a:br>
            <a:r>
              <a:rPr lang="en-US" sz="2400" dirty="0"/>
              <a:t>ka2d@arrl.net</a:t>
            </a:r>
          </a:p>
        </p:txBody>
      </p:sp>
    </p:spTree>
    <p:extLst>
      <p:ext uri="{BB962C8B-B14F-4D97-AF65-F5344CB8AC3E}">
        <p14:creationId xmlns:p14="http://schemas.microsoft.com/office/powerpoint/2010/main" val="14890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8"/>
    </mc:Choice>
    <mc:Fallback xmlns="">
      <p:transition spd="slow" advTm="298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7BB63-2CB1-4D6A-9062-3EEA8C16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02A5-9961-48D8-B905-59800F76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652648"/>
            <a:ext cx="10353762" cy="3714749"/>
          </a:xfrm>
        </p:spPr>
        <p:txBody>
          <a:bodyPr>
            <a:noAutofit/>
          </a:bodyPr>
          <a:lstStyle/>
          <a:p>
            <a:r>
              <a:rPr lang="en-US" sz="2800" dirty="0"/>
              <a:t>The reasons for logging your amateur activity fall into three categories: legal, operational and personal. Legally, a log of your transmissions would be invaluable in proving your innocence in an interference complaint. Operationally, having a log of past contacts is a resource when filling out that DX QSL card that may have taken months to arrive. Personally, a log is like a personal radio history reminding you of the people and places you’ve talked to, the nets you participated in and contests you worked.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B29C5-836B-491B-B0BC-D5BFD4A5BCD8}"/>
              </a:ext>
            </a:extLst>
          </p:cNvPr>
          <p:cNvSpPr txBox="1"/>
          <p:nvPr/>
        </p:nvSpPr>
        <p:spPr>
          <a:xfrm>
            <a:off x="924443" y="2192055"/>
            <a:ext cx="10186143" cy="538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06000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en-US" sz="280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…from ARRL</a:t>
            </a:r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5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72"/>
    </mc:Choice>
    <mc:Fallback xmlns="">
      <p:transition spd="slow" advTm="601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6A3A-BC52-4F8A-B797-1C156465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4845-286D-46D9-96E9-F589C351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effectLst/>
              </a:rPr>
              <a:t>Information needed for your log. </a:t>
            </a:r>
            <a:br>
              <a:rPr lang="en-US" sz="2400" b="1" dirty="0">
                <a:effectLst/>
              </a:rPr>
            </a:b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DATE, TIME in UTC, CALLSIGN, Frequency/BAND, MODE, Signal report.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Optional notes: Power output, name of contact, QTH and rigs, antenna etc....</a:t>
            </a:r>
            <a:br>
              <a:rPr lang="en-US" sz="2400" b="1" dirty="0">
                <a:effectLst/>
              </a:rPr>
            </a:b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For DX contacts; QSL route, direct, </a:t>
            </a:r>
            <a:r>
              <a:rPr lang="en-US" sz="2400" b="1" dirty="0" err="1">
                <a:effectLst/>
              </a:rPr>
              <a:t>Buro</a:t>
            </a:r>
            <a:r>
              <a:rPr lang="en-US" sz="2400" b="1" dirty="0">
                <a:effectLst/>
              </a:rPr>
              <a:t> , QSL Manager or online QSL service.</a:t>
            </a:r>
            <a:br>
              <a:rPr lang="en-US" sz="2400" b="1" dirty="0">
                <a:effectLst/>
              </a:rPr>
            </a:br>
            <a:r>
              <a:rPr lang="en-US" sz="2400" b="1" dirty="0">
                <a:effectLst/>
              </a:rPr>
              <a:t>This is also good for Stateside (WAS), (VUCC) awards </a:t>
            </a:r>
            <a:br>
              <a:rPr lang="en-US" sz="2400" b="1" dirty="0">
                <a:effectLst/>
              </a:rPr>
            </a:b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F3FEE-AD8B-4EA3-8688-2AD46242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50938"/>
            <a:ext cx="10353762" cy="1102290"/>
          </a:xfrm>
        </p:spPr>
        <p:txBody>
          <a:bodyPr/>
          <a:lstStyle/>
          <a:p>
            <a:r>
              <a:rPr lang="en-US" dirty="0"/>
              <a:t>PAPER or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71A6-334B-4FD5-8EFD-EDF866AF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553227"/>
            <a:ext cx="10353762" cy="4356970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>
                <a:effectLst/>
              </a:rPr>
              <a:t>Computer logging programs are widely available. There are many choices freeware or commercial in PC or MAC format.</a:t>
            </a:r>
            <a:br>
              <a:rPr lang="en-US" sz="2600" b="1" dirty="0">
                <a:effectLst/>
              </a:rPr>
            </a:br>
            <a:br>
              <a:rPr lang="en-US" sz="2600" b="1" dirty="0">
                <a:effectLst/>
              </a:rPr>
            </a:br>
            <a:r>
              <a:rPr lang="en-US" sz="2600" b="1" dirty="0">
                <a:effectLst/>
              </a:rPr>
              <a:t>Computer logging programs are configurable and can keep track of a wide range of your logged information. Many include tools to control modern software controllable radios, antenna rotors and other station functions and devices.</a:t>
            </a:r>
            <a:br>
              <a:rPr lang="en-US" sz="2600" b="1" dirty="0">
                <a:effectLst/>
              </a:rPr>
            </a:br>
            <a:br>
              <a:rPr lang="en-US" sz="2600" b="1" dirty="0">
                <a:effectLst/>
              </a:rPr>
            </a:br>
            <a:r>
              <a:rPr lang="en-US" sz="2600" b="1" dirty="0">
                <a:effectLst/>
              </a:rPr>
              <a:t>Computer logging programs will automatically log the date, time and when used with rig control track frequency/band, mode.  No need to keep calendars and clocks..</a:t>
            </a:r>
            <a:br>
              <a:rPr lang="en-US" sz="2600" b="1" dirty="0">
                <a:effectLst/>
              </a:rPr>
            </a:br>
            <a:br>
              <a:rPr lang="en-US" sz="2600" b="1" dirty="0">
                <a:effectLst/>
              </a:rPr>
            </a:br>
            <a:r>
              <a:rPr lang="en-US" sz="2600" b="1" dirty="0">
                <a:effectLst/>
              </a:rPr>
              <a:t>When linked online you can connect to the worldwide spotting clusters. Your logging program will alert when a new DX is needed. It will also alert you to new band/mode.. With a click it will insert the needed call into your program.. And provide detailed information for that call, like beam heading, distance, sunrise/sunset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64"/>
    </mc:Choice>
    <mc:Fallback xmlns="">
      <p:transition spd="slow" advTm="669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A976-C76A-41B0-8D2F-ADAAAD82B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009649"/>
          </a:xfrm>
        </p:spPr>
        <p:txBody>
          <a:bodyPr/>
          <a:lstStyle/>
          <a:p>
            <a:r>
              <a:rPr lang="en-US" dirty="0"/>
              <a:t>PAPER or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AF611-DB73-4A8A-862E-E8ED3550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85231"/>
            <a:ext cx="10353762" cy="3887537"/>
          </a:xfrm>
        </p:spPr>
        <p:txBody>
          <a:bodyPr/>
          <a:lstStyle/>
          <a:p>
            <a:r>
              <a:rPr lang="en-US" dirty="0">
                <a:effectLst/>
              </a:rPr>
              <a:t>The </a:t>
            </a:r>
            <a:r>
              <a:rPr lang="en-US" b="1" dirty="0">
                <a:effectLst/>
              </a:rPr>
              <a:t>hardcopy paper logbook</a:t>
            </a:r>
            <a:r>
              <a:rPr lang="en-US" dirty="0">
                <a:effectLst/>
              </a:rPr>
              <a:t> is the traditional keeper of the contacts.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Searching contacts thought paper logs is very time consuming especially if you have many logbooks..</a:t>
            </a:r>
          </a:p>
          <a:p>
            <a:endParaRPr lang="en-US" dirty="0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69B421A-01CD-4060-800B-6ED02CA5E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2634560"/>
            <a:ext cx="2852057" cy="3781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9A1E9-7A21-41AE-88D2-3E52563C1C74}"/>
              </a:ext>
            </a:extLst>
          </p:cNvPr>
          <p:cNvSpPr txBox="1"/>
          <p:nvPr/>
        </p:nvSpPr>
        <p:spPr>
          <a:xfrm>
            <a:off x="4278086" y="3004457"/>
            <a:ext cx="7560128" cy="324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D3B9E37-6673-460A-9EE5-4E385036B8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33814"/>
              </p:ext>
            </p:extLst>
          </p:nvPr>
        </p:nvGraphicFramePr>
        <p:xfrm>
          <a:off x="3886200" y="2634560"/>
          <a:ext cx="8131630" cy="388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Acrobat Document" r:id="rId4" imgW="7543574" imgH="5829094" progId="AcroExch.Document.DC">
                  <p:embed/>
                </p:oleObj>
              </mc:Choice>
              <mc:Fallback>
                <p:oleObj name="Acrobat Document" r:id="rId4" imgW="7543574" imgH="58290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6200" y="2634560"/>
                        <a:ext cx="8131630" cy="388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5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2"/>
    </mc:Choice>
    <mc:Fallback xmlns="">
      <p:transition spd="slow" advTm="1996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49F9-6DA2-41F2-8B52-25EDF3C9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COMPUTER LOGGING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5CB7-8386-4EB7-8323-BE401D45D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en-US" sz="3100" b="1" dirty="0">
                <a:effectLst/>
              </a:rPr>
              <a:t>Computer logging programs will log the date, time and when used with rig control track frequency/band, mode.  No need to keep calendars and clocks</a:t>
            </a:r>
            <a:br>
              <a:rPr lang="en-US" sz="3100" b="1" dirty="0">
                <a:effectLst/>
              </a:rPr>
            </a:br>
            <a:br>
              <a:rPr lang="en-US" sz="3100" b="1" dirty="0">
                <a:effectLst/>
              </a:rPr>
            </a:br>
            <a:r>
              <a:rPr lang="en-US" sz="3100" b="1" dirty="0">
                <a:effectLst/>
              </a:rPr>
              <a:t>Ease of tracking QSLs sent and received; easy lookup</a:t>
            </a:r>
            <a:br>
              <a:rPr lang="en-US" sz="3100" b="1" dirty="0">
                <a:effectLst/>
              </a:rPr>
            </a:br>
            <a:br>
              <a:rPr lang="en-US" sz="3100" b="1" dirty="0">
                <a:effectLst/>
              </a:rPr>
            </a:br>
            <a:r>
              <a:rPr lang="en-US" sz="3100" b="1" dirty="0">
                <a:effectLst/>
              </a:rPr>
              <a:t>Callsign lookup from CD or online like QRZ, HAMCALL, HAMQTH and other available services.</a:t>
            </a:r>
            <a:br>
              <a:rPr lang="en-US" sz="3100" b="1" dirty="0">
                <a:effectLst/>
              </a:rPr>
            </a:br>
            <a:endParaRPr lang="en-US" sz="3100" b="1" dirty="0">
              <a:effectLst/>
            </a:endParaRPr>
          </a:p>
          <a:p>
            <a:pPr marL="36900" indent="0">
              <a:buNone/>
            </a:pPr>
            <a:r>
              <a:rPr lang="en-US" sz="3100" b="1" dirty="0">
                <a:effectLst/>
              </a:rPr>
              <a:t>Easy Tracking of awards; WAS, VUCC, DXCC, IOTA, Parks on the Air, US Counties and host of other awards available.</a:t>
            </a:r>
            <a:br>
              <a:rPr lang="en-US" sz="3100" b="1" dirty="0">
                <a:effectLst/>
              </a:rPr>
            </a:br>
            <a:br>
              <a:rPr lang="en-US" sz="3100" b="1" dirty="0">
                <a:effectLst/>
              </a:rPr>
            </a:br>
            <a:r>
              <a:rPr lang="en-US" sz="3100" b="1" dirty="0">
                <a:effectLst/>
              </a:rPr>
              <a:t>Export/Import to </a:t>
            </a:r>
            <a:r>
              <a:rPr lang="en-US" sz="3100" b="1" dirty="0" err="1">
                <a:effectLst/>
              </a:rPr>
              <a:t>LoTW</a:t>
            </a:r>
            <a:r>
              <a:rPr lang="en-US" sz="3100" b="1" dirty="0">
                <a:effectLst/>
              </a:rPr>
              <a:t>, </a:t>
            </a:r>
            <a:r>
              <a:rPr lang="en-US" sz="3100" b="1" dirty="0" err="1">
                <a:effectLst/>
              </a:rPr>
              <a:t>Clublog</a:t>
            </a:r>
            <a:r>
              <a:rPr lang="en-US" sz="3100" b="1" dirty="0">
                <a:effectLst/>
              </a:rPr>
              <a:t>, </a:t>
            </a:r>
            <a:r>
              <a:rPr lang="en-US" sz="3100" b="1" dirty="0" err="1">
                <a:effectLst/>
              </a:rPr>
              <a:t>eQSL</a:t>
            </a:r>
            <a:r>
              <a:rPr lang="en-US" sz="3100" b="1" dirty="0">
                <a:effectLst/>
              </a:rPr>
              <a:t>. and QRZ</a:t>
            </a:r>
            <a:br>
              <a:rPr lang="en-US" sz="2600" b="1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"/>
    </mc:Choice>
    <mc:Fallback xmlns="">
      <p:transition spd="slow" advTm="336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1AF06-8F96-4FB5-8E98-DC58FAAB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LOGGING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BB78D-19B6-4F74-97EE-6291483EB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8" y="2076450"/>
            <a:ext cx="11786991" cy="3714749"/>
          </a:xfrm>
        </p:spPr>
        <p:txBody>
          <a:bodyPr>
            <a:normAutofit/>
          </a:bodyPr>
          <a:lstStyle/>
          <a:p>
            <a:r>
              <a:rPr lang="en-US" sz="2400" b="1" dirty="0"/>
              <a:t>AC Log by N3FJP - </a:t>
            </a:r>
            <a:r>
              <a:rPr lang="en-US" sz="2400" dirty="0"/>
              <a:t>Easy to use, well written contact logging program.</a:t>
            </a:r>
            <a:endParaRPr lang="en-US" sz="2400" b="1" dirty="0"/>
          </a:p>
          <a:p>
            <a:r>
              <a:rPr lang="en-US" sz="2400" b="1" dirty="0"/>
              <a:t>DX4Win - </a:t>
            </a:r>
            <a:r>
              <a:rPr lang="en-US" sz="2400" dirty="0"/>
              <a:t>Comprehensive logging software for Windows </a:t>
            </a:r>
            <a:endParaRPr lang="en-US" sz="2400" b="1" dirty="0"/>
          </a:p>
          <a:p>
            <a:r>
              <a:rPr lang="en-US" sz="2400" b="1" dirty="0" err="1"/>
              <a:t>DXLab</a:t>
            </a:r>
            <a:r>
              <a:rPr lang="en-US" sz="2400" b="1" dirty="0"/>
              <a:t> by AA6YQ - </a:t>
            </a:r>
            <a:r>
              <a:rPr lang="en-US" sz="2400" dirty="0"/>
              <a:t>Integrated suite of programs for logging and station management</a:t>
            </a:r>
            <a:endParaRPr lang="en-US" sz="2400" b="1" dirty="0"/>
          </a:p>
          <a:p>
            <a:r>
              <a:rPr lang="en-US" sz="2400" b="1" dirty="0"/>
              <a:t>Ham Radio Deluxe – </a:t>
            </a:r>
            <a:r>
              <a:rPr lang="en-US" sz="2400" dirty="0"/>
              <a:t>Integrated suite of programs for logging and station management</a:t>
            </a:r>
            <a:endParaRPr lang="en-US" sz="2400" b="1" dirty="0"/>
          </a:p>
          <a:p>
            <a:r>
              <a:rPr lang="en-US" sz="2400" dirty="0"/>
              <a:t>Listing of the many programs along with details, links and reviews;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https://www.eham.net/reviews/</a:t>
            </a:r>
            <a:r>
              <a:rPr lang="en-US" sz="2400" dirty="0"/>
              <a:t>   see </a:t>
            </a:r>
            <a:r>
              <a:rPr lang="en-US" sz="2400" b="1" dirty="0"/>
              <a:t>Ham Logging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28"/>
    </mc:Choice>
    <mc:Fallback xmlns="">
      <p:transition spd="slow" advTm="229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E7AB-A138-4943-B524-08ED408F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LOGGER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C1BE-EA08-48E5-B375-A95729C0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738248"/>
            <a:ext cx="10353762" cy="478781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Every Logger Program needs to be setup with your personal information.</a:t>
            </a:r>
          </a:p>
          <a:p>
            <a:r>
              <a:rPr lang="en-US" sz="2400" dirty="0"/>
              <a:t>NAME along with City and State</a:t>
            </a:r>
          </a:p>
          <a:p>
            <a:r>
              <a:rPr lang="en-US" sz="2400" dirty="0"/>
              <a:t>CALLSIGN</a:t>
            </a:r>
          </a:p>
          <a:p>
            <a:r>
              <a:rPr lang="en-US" sz="2400" dirty="0"/>
              <a:t>LOCATORS: *TIME ZONE, LAT/LONG, GRID SQUARE, CQ AND ITU ZONE.</a:t>
            </a:r>
            <a:br>
              <a:rPr lang="en-US" sz="2400" dirty="0"/>
            </a:br>
            <a:r>
              <a:rPr lang="en-US" sz="2400" dirty="0"/>
              <a:t>This info can be found on sites like QRZ or HAMCALL…</a:t>
            </a:r>
            <a:br>
              <a:rPr lang="en-US" sz="2400" dirty="0"/>
            </a:br>
            <a:r>
              <a:rPr lang="en-US" sz="2400" dirty="0"/>
              <a:t>* I suggest you set time zone to UTC (0 GMT offset, no daylight savings time)</a:t>
            </a:r>
          </a:p>
          <a:p>
            <a:r>
              <a:rPr lang="en-US" sz="2400" dirty="0"/>
              <a:t>FOR RIG CONTROL: RADIO ID, RADIO BAUD RATE, COMPUTER COMPORT. </a:t>
            </a:r>
            <a:br>
              <a:rPr lang="en-US" sz="2400" dirty="0"/>
            </a:br>
            <a:r>
              <a:rPr lang="en-US" sz="2400" dirty="0"/>
              <a:t>*Radio info will be in the manual. </a:t>
            </a:r>
            <a:r>
              <a:rPr lang="en-US" sz="2400" dirty="0" err="1"/>
              <a:t>ComPort</a:t>
            </a:r>
            <a:r>
              <a:rPr lang="en-US" sz="2400" dirty="0"/>
              <a:t> info will be displayed in your computer’s device manager.</a:t>
            </a:r>
          </a:p>
          <a:p>
            <a:r>
              <a:rPr lang="en-US" sz="2400" dirty="0"/>
              <a:t>Each program will also have a list of preferences.. Bands, modes to name a few..</a:t>
            </a:r>
          </a:p>
        </p:txBody>
      </p:sp>
    </p:spTree>
    <p:extLst>
      <p:ext uri="{BB962C8B-B14F-4D97-AF65-F5344CB8AC3E}">
        <p14:creationId xmlns:p14="http://schemas.microsoft.com/office/powerpoint/2010/main" val="264183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D972-3DB7-43E2-A9F5-9C56B5C7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SEE</a:t>
            </a:r>
          </a:p>
        </p:txBody>
      </p:sp>
      <p:pic>
        <p:nvPicPr>
          <p:cNvPr id="8" name="Content Placeholder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E0A362D-2413-4B51-BEB2-1DC21E803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14" y="1866900"/>
            <a:ext cx="5894613" cy="473024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EB12BE-370B-4809-B3B3-D3E8607B288B}"/>
                  </a:ext>
                </a:extLst>
              </p14:cNvPr>
              <p14:cNvContentPartPr/>
              <p14:nvPr/>
            </p14:nvContentPartPr>
            <p14:xfrm>
              <a:off x="2854080" y="2311920"/>
              <a:ext cx="2109960" cy="1412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EB12BE-370B-4809-B3B3-D3E8607B28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4720" y="2302560"/>
                <a:ext cx="2128680" cy="1431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3CCBFAD-A952-4B1C-96A4-55F7AA1D4E51}"/>
              </a:ext>
            </a:extLst>
          </p:cNvPr>
          <p:cNvSpPr txBox="1"/>
          <p:nvPr/>
        </p:nvSpPr>
        <p:spPr>
          <a:xfrm>
            <a:off x="747424" y="2505727"/>
            <a:ext cx="189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Logger Window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81981-D0E2-461E-A0F8-045FABBBC1E0}"/>
              </a:ext>
            </a:extLst>
          </p:cNvPr>
          <p:cNvSpPr txBox="1"/>
          <p:nvPr/>
        </p:nvSpPr>
        <p:spPr>
          <a:xfrm>
            <a:off x="1361199" y="5898042"/>
            <a:ext cx="127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DX Spots 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E86A75-8BF9-4386-AC45-7F458587BF76}"/>
              </a:ext>
            </a:extLst>
          </p:cNvPr>
          <p:cNvSpPr txBox="1"/>
          <p:nvPr/>
        </p:nvSpPr>
        <p:spPr>
          <a:xfrm flipH="1">
            <a:off x="8817427" y="5624186"/>
            <a:ext cx="186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</a:t>
            </a:r>
            <a:r>
              <a:rPr lang="en-US" dirty="0" err="1"/>
              <a:t>Grayline</a:t>
            </a:r>
            <a:r>
              <a:rPr lang="en-US" dirty="0"/>
              <a:t> Map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E68EE-7927-434B-A8E2-1890D27EF62C}"/>
              </a:ext>
            </a:extLst>
          </p:cNvPr>
          <p:cNvSpPr txBox="1"/>
          <p:nvPr/>
        </p:nvSpPr>
        <p:spPr>
          <a:xfrm>
            <a:off x="9006214" y="4232022"/>
            <a:ext cx="281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country band worked grid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15317-BC43-4956-ABA3-44E555CE00D9}"/>
              </a:ext>
            </a:extLst>
          </p:cNvPr>
          <p:cNvSpPr txBox="1"/>
          <p:nvPr/>
        </p:nvSpPr>
        <p:spPr>
          <a:xfrm>
            <a:off x="955159" y="4705217"/>
            <a:ext cx="189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Stations Needed 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8BDE66-F3E0-4245-8996-BDCE971EE234}"/>
              </a:ext>
            </a:extLst>
          </p:cNvPr>
          <p:cNvSpPr txBox="1"/>
          <p:nvPr/>
        </p:nvSpPr>
        <p:spPr>
          <a:xfrm>
            <a:off x="9093896" y="1735570"/>
            <a:ext cx="2457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Windows are configured by user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Station Worked Before</a:t>
            </a:r>
            <a:br>
              <a:rPr lang="en-US" dirty="0"/>
            </a:br>
            <a:r>
              <a:rPr lang="en-US" dirty="0"/>
              <a:t>Talk Messages</a:t>
            </a:r>
            <a:br>
              <a:rPr lang="en-US" dirty="0"/>
            </a:br>
            <a:r>
              <a:rPr lang="en-US" dirty="0"/>
              <a:t>CW </a:t>
            </a:r>
            <a:r>
              <a:rPr lang="en-US" dirty="0" err="1"/>
              <a:t>Keyer</a:t>
            </a:r>
            <a:br>
              <a:rPr lang="en-US" dirty="0"/>
            </a:br>
            <a:r>
              <a:rPr lang="en-US" dirty="0"/>
              <a:t>Digital </a:t>
            </a:r>
            <a:r>
              <a:rPr lang="en-US" dirty="0" err="1"/>
              <a:t>Keyer</a:t>
            </a:r>
            <a:r>
              <a:rPr lang="en-US" dirty="0"/>
              <a:t> – various modes</a:t>
            </a:r>
          </a:p>
        </p:txBody>
      </p:sp>
    </p:spTree>
    <p:extLst>
      <p:ext uri="{BB962C8B-B14F-4D97-AF65-F5344CB8AC3E}">
        <p14:creationId xmlns:p14="http://schemas.microsoft.com/office/powerpoint/2010/main" val="31893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7"/>
    </mc:Choice>
    <mc:Fallback xmlns="">
      <p:transition spd="slow" advTm="1472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1065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Georgia Pro Cond Light</vt:lpstr>
      <vt:lpstr>Speak Pro</vt:lpstr>
      <vt:lpstr>Wingdings 2</vt:lpstr>
      <vt:lpstr>SlateVTI</vt:lpstr>
      <vt:lpstr>Acrobat Document</vt:lpstr>
      <vt:lpstr>     HRU2020</vt:lpstr>
      <vt:lpstr>INTRODUCTION</vt:lpstr>
      <vt:lpstr>WHAT’s IN A LOG</vt:lpstr>
      <vt:lpstr>PAPER or COMPUTER</vt:lpstr>
      <vt:lpstr>PAPER or COMPUTER</vt:lpstr>
      <vt:lpstr>ADVANTAGE of COMPUTER LOGGING</vt:lpstr>
      <vt:lpstr>POPULAR LOGGING PROGRAMS</vt:lpstr>
      <vt:lpstr>LOGGER SETUP</vt:lpstr>
      <vt:lpstr>WHAT YOU SEE</vt:lpstr>
      <vt:lpstr>IMAGE of AWARDS TRACKING</vt:lpstr>
      <vt:lpstr>TYPICAL LOGGER WINDOW</vt:lpstr>
      <vt:lpstr>DX Spotting Custer</vt:lpstr>
      <vt:lpstr>DX Custer Window</vt:lpstr>
      <vt:lpstr>QUICK LIST OF COMMON FEATURES</vt:lpstr>
      <vt:lpstr>CONCLUTION</vt:lpstr>
      <vt:lpstr>73 de Tom KA2D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HRU2020</dc:title>
  <dc:creator>Tom Carrubba</dc:creator>
  <cp:lastModifiedBy>Tom Carrubba</cp:lastModifiedBy>
  <cp:revision>54</cp:revision>
  <dcterms:created xsi:type="dcterms:W3CDTF">2019-12-10T16:19:35Z</dcterms:created>
  <dcterms:modified xsi:type="dcterms:W3CDTF">2020-01-04T01:49:53Z</dcterms:modified>
</cp:coreProperties>
</file>