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2" r:id="rId5"/>
    <p:sldId id="259" r:id="rId6"/>
    <p:sldId id="260" r:id="rId7"/>
    <p:sldId id="285" r:id="rId8"/>
    <p:sldId id="28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4" r:id="rId27"/>
    <p:sldId id="278" r:id="rId28"/>
    <p:sldId id="286" r:id="rId29"/>
    <p:sldId id="283" r:id="rId30"/>
    <p:sldId id="279" r:id="rId31"/>
    <p:sldId id="280" r:id="rId3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4180D-80ED-4020-B862-7F29AD3DC3DB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21E03-4334-4F8D-8535-9DF61CCC7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1E03-4334-4F8D-8535-9DF61CCC72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7380" y="246379"/>
            <a:ext cx="3256279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6350" algn="r">
              <a:lnSpc>
                <a:spcPts val="1425"/>
              </a:lnSpc>
            </a:pPr>
            <a:r>
              <a:rPr dirty="0"/>
              <a:t>John</a:t>
            </a:r>
            <a:r>
              <a:rPr spc="-25" dirty="0"/>
              <a:t> </a:t>
            </a:r>
            <a:r>
              <a:rPr spc="-10" dirty="0"/>
              <a:t>Peterson</a:t>
            </a:r>
          </a:p>
          <a:p>
            <a:pPr marR="5080" algn="r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March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3, </a:t>
            </a:r>
            <a:r>
              <a:rPr b="0" spc="-20" dirty="0">
                <a:latin typeface="Arial"/>
                <a:cs typeface="Arial"/>
              </a:rPr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847B-181C-4B5C-9D79-75F92658D851}" type="datetime1">
              <a:rPr lang="en-US" smtClean="0"/>
              <a:t>01/01/2024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6350" algn="r">
              <a:lnSpc>
                <a:spcPts val="1425"/>
              </a:lnSpc>
            </a:pPr>
            <a:r>
              <a:rPr dirty="0"/>
              <a:t>John</a:t>
            </a:r>
            <a:r>
              <a:rPr spc="-25" dirty="0"/>
              <a:t> </a:t>
            </a:r>
            <a:r>
              <a:rPr spc="-10" dirty="0"/>
              <a:t>Peterson</a:t>
            </a:r>
          </a:p>
          <a:p>
            <a:pPr marR="5080" algn="r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March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3, </a:t>
            </a:r>
            <a:r>
              <a:rPr b="0" spc="-20" dirty="0">
                <a:latin typeface="Arial"/>
                <a:cs typeface="Arial"/>
              </a:rPr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36E0-08C0-4786-81AE-2BB500C537BC}" type="datetime1">
              <a:rPr lang="en-US" smtClean="0"/>
              <a:t>01/01/2024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6350" algn="r">
              <a:lnSpc>
                <a:spcPts val="1425"/>
              </a:lnSpc>
            </a:pPr>
            <a:r>
              <a:rPr dirty="0"/>
              <a:t>John</a:t>
            </a:r>
            <a:r>
              <a:rPr spc="-25" dirty="0"/>
              <a:t> </a:t>
            </a:r>
            <a:r>
              <a:rPr spc="-10" dirty="0"/>
              <a:t>Peterson</a:t>
            </a:r>
          </a:p>
          <a:p>
            <a:pPr marR="5080" algn="r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March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3, </a:t>
            </a:r>
            <a:r>
              <a:rPr b="0" spc="-20" dirty="0">
                <a:latin typeface="Arial"/>
                <a:cs typeface="Arial"/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7356-D5A5-4F2B-8067-A9E8D4F8F93B}" type="datetime1">
              <a:rPr lang="en-US" smtClean="0"/>
              <a:t>01/01/2024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49000" y="604113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6350" algn="r">
              <a:lnSpc>
                <a:spcPts val="1425"/>
              </a:lnSpc>
            </a:pPr>
            <a:r>
              <a:rPr dirty="0"/>
              <a:t>John</a:t>
            </a:r>
            <a:r>
              <a:rPr spc="-25" dirty="0"/>
              <a:t> </a:t>
            </a:r>
            <a:r>
              <a:rPr spc="-10" dirty="0"/>
              <a:t>Peterson</a:t>
            </a:r>
          </a:p>
          <a:p>
            <a:pPr marR="5080" algn="r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March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3, </a:t>
            </a:r>
            <a:r>
              <a:rPr b="0" spc="-20" dirty="0">
                <a:latin typeface="Arial"/>
                <a:cs typeface="Arial"/>
              </a:rPr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D2C2-269D-4BCA-B3A1-9415EA46976D}" type="datetime1">
              <a:rPr lang="en-US" smtClean="0"/>
              <a:t>01/01/2024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6350" algn="r">
              <a:lnSpc>
                <a:spcPts val="1425"/>
              </a:lnSpc>
            </a:pPr>
            <a:r>
              <a:rPr dirty="0"/>
              <a:t>John</a:t>
            </a:r>
            <a:r>
              <a:rPr spc="-25" dirty="0"/>
              <a:t> </a:t>
            </a:r>
            <a:r>
              <a:rPr spc="-10" dirty="0"/>
              <a:t>Peterson</a:t>
            </a:r>
          </a:p>
          <a:p>
            <a:pPr marR="5080" algn="r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March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3, </a:t>
            </a:r>
            <a:r>
              <a:rPr b="0" spc="-20" dirty="0">
                <a:latin typeface="Arial"/>
                <a:cs typeface="Arial"/>
              </a:rPr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2775-DB8B-4C3F-A62D-67CAF4DB71DB}" type="datetime1">
              <a:rPr lang="en-US" smtClean="0"/>
              <a:t>01/01/2024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751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49000" y="604113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8076" y="5897879"/>
            <a:ext cx="1787651" cy="731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380" y="246379"/>
            <a:ext cx="11252835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625599"/>
            <a:ext cx="10722610" cy="3914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881107" y="6138885"/>
            <a:ext cx="1089659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6350" algn="r">
              <a:lnSpc>
                <a:spcPts val="1425"/>
              </a:lnSpc>
            </a:pPr>
            <a:r>
              <a:rPr dirty="0"/>
              <a:t>John</a:t>
            </a:r>
            <a:r>
              <a:rPr spc="-25" dirty="0"/>
              <a:t> </a:t>
            </a:r>
            <a:r>
              <a:rPr spc="-10" dirty="0"/>
              <a:t>Peterson</a:t>
            </a:r>
          </a:p>
          <a:p>
            <a:pPr marR="5080" algn="r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March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3, </a:t>
            </a:r>
            <a:r>
              <a:rPr b="0" spc="-20" dirty="0">
                <a:latin typeface="Arial"/>
                <a:cs typeface="Arial"/>
              </a:rPr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7FC3-4FC2-462B-AD58-789BB6464177}" type="datetime1">
              <a:rPr lang="en-US" smtClean="0"/>
              <a:t>01/01/2024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80647" y="6212068"/>
            <a:ext cx="25971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HSES.OIEC@dhses.ny.gov" TargetMode="External"/><Relationship Id="rId2" Type="http://schemas.openxmlformats.org/officeDocument/2006/relationships/hyperlink" Target="mailto:OIEC.Training@dhses.ny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400"/>
                </a:lnTo>
                <a:lnTo>
                  <a:pt x="12192000" y="9144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380" y="622808"/>
            <a:ext cx="71805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HAM RADIO UNIVERSITY 2024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895858"/>
            <a:ext cx="12192000" cy="4514850"/>
            <a:chOff x="0" y="895858"/>
            <a:chExt cx="12192000" cy="4514850"/>
          </a:xfrm>
        </p:grpSpPr>
        <p:sp>
          <p:nvSpPr>
            <p:cNvPr id="5" name="object 5"/>
            <p:cNvSpPr/>
            <p:nvPr/>
          </p:nvSpPr>
          <p:spPr>
            <a:xfrm>
              <a:off x="609600" y="911225"/>
              <a:ext cx="10972800" cy="0"/>
            </a:xfrm>
            <a:custGeom>
              <a:avLst/>
              <a:gdLst/>
              <a:ahLst/>
              <a:cxnLst/>
              <a:rect l="l" t="t" r="r" b="b"/>
              <a:pathLst>
                <a:path w="10972800">
                  <a:moveTo>
                    <a:pt x="0" y="0"/>
                  </a:moveTo>
                  <a:lnTo>
                    <a:pt x="109728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902208"/>
              <a:ext cx="10972800" cy="0"/>
            </a:xfrm>
            <a:custGeom>
              <a:avLst/>
              <a:gdLst/>
              <a:ahLst/>
              <a:cxnLst/>
              <a:rect l="l" t="t" r="r" b="b"/>
              <a:pathLst>
                <a:path w="10972800">
                  <a:moveTo>
                    <a:pt x="0" y="0"/>
                  </a:moveTo>
                  <a:lnTo>
                    <a:pt x="109728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14400"/>
              <a:ext cx="12192000" cy="4495800"/>
            </a:xfrm>
            <a:custGeom>
              <a:avLst/>
              <a:gdLst/>
              <a:ahLst/>
              <a:cxnLst/>
              <a:rect l="l" t="t" r="r" b="b"/>
              <a:pathLst>
                <a:path w="12192000" h="4495800">
                  <a:moveTo>
                    <a:pt x="12192000" y="0"/>
                  </a:moveTo>
                  <a:lnTo>
                    <a:pt x="0" y="0"/>
                  </a:lnTo>
                  <a:lnTo>
                    <a:pt x="0" y="4495800"/>
                  </a:lnTo>
                  <a:lnTo>
                    <a:pt x="12192000" y="44958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2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1" y="1071563"/>
            <a:ext cx="121920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dirty="0" smtClean="0"/>
              <a:t>EMERGENCY</a:t>
            </a:r>
            <a:r>
              <a:rPr sz="4000" spc="-145" dirty="0" smtClean="0"/>
              <a:t> </a:t>
            </a:r>
            <a:r>
              <a:rPr sz="4000" spc="-10" dirty="0"/>
              <a:t>COMMUNICATIONS </a:t>
            </a:r>
            <a:r>
              <a:rPr lang="en-US" sz="4000" spc="-10" dirty="0" smtClean="0"/>
              <a:t/>
            </a:r>
            <a:br>
              <a:rPr lang="en-US" sz="4000" spc="-10" dirty="0" smtClean="0"/>
            </a:br>
            <a:r>
              <a:rPr sz="4000" dirty="0" smtClean="0"/>
              <a:t>AUXILIARY</a:t>
            </a:r>
            <a:r>
              <a:rPr sz="4000" spc="-204" dirty="0" smtClean="0"/>
              <a:t> </a:t>
            </a:r>
            <a:r>
              <a:rPr sz="4000" spc="-10" dirty="0" smtClean="0"/>
              <a:t>COMMUNICATIONS</a:t>
            </a:r>
            <a:r>
              <a:rPr lang="en-US" sz="4000" spc="-10" dirty="0" smtClean="0"/>
              <a:t> </a:t>
            </a:r>
            <a:r>
              <a:rPr sz="4000" spc="-10" dirty="0" smtClean="0"/>
              <a:t>/</a:t>
            </a:r>
            <a:r>
              <a:rPr lang="en-US" sz="4000" spc="-10" dirty="0" smtClean="0"/>
              <a:t> </a:t>
            </a:r>
            <a:r>
              <a:rPr sz="4000" spc="-10" dirty="0" smtClean="0"/>
              <a:t>AUXC</a:t>
            </a:r>
            <a:r>
              <a:rPr sz="4000" spc="-155" dirty="0" smtClean="0"/>
              <a:t> </a:t>
            </a:r>
            <a:r>
              <a:rPr sz="4000" spc="-10" dirty="0" smtClean="0"/>
              <a:t>FORUM</a:t>
            </a:r>
            <a:endParaRPr sz="4000" dirty="0"/>
          </a:p>
        </p:txBody>
      </p:sp>
      <p:pic>
        <p:nvPicPr>
          <p:cNvPr id="12" name="Picture 11" descr="COMM_U_LOGO_1_CROP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  <p:pic>
        <p:nvPicPr>
          <p:cNvPr id="15" name="Picture 14" descr="HRU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0" y="2819400"/>
            <a:ext cx="4305300" cy="193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10608945" cy="2103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Curriculum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determined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needs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stakeholders</a:t>
            </a:r>
            <a:endParaRPr sz="2200">
              <a:latin typeface="Arial"/>
              <a:cs typeface="Arial"/>
            </a:endParaRPr>
          </a:p>
          <a:p>
            <a:pPr marL="244475" marR="508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dirty="0">
                <a:latin typeface="Arial"/>
                <a:cs typeface="Arial"/>
              </a:rPr>
              <a:t>Developed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taught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Subject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Matter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Experts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(SMEs)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either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ECD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qualified 	</a:t>
            </a:r>
            <a:r>
              <a:rPr sz="2200" dirty="0">
                <a:latin typeface="Arial"/>
                <a:cs typeface="Arial"/>
              </a:rPr>
              <a:t>individual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instructors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level.</a:t>
            </a:r>
            <a:endParaRPr sz="2200">
              <a:latin typeface="Arial"/>
              <a:cs typeface="Arial"/>
            </a:endParaRPr>
          </a:p>
          <a:p>
            <a:pPr marL="244475" marR="15494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dirty="0">
                <a:latin typeface="Arial"/>
                <a:cs typeface="Arial"/>
              </a:rPr>
              <a:t>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request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much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more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likely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approved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if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large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group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asks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25" dirty="0">
                <a:latin typeface="Arial"/>
                <a:cs typeface="Arial"/>
              </a:rPr>
              <a:t> it 	</a:t>
            </a:r>
            <a:r>
              <a:rPr sz="2200" dirty="0">
                <a:latin typeface="Arial"/>
                <a:cs typeface="Arial"/>
              </a:rPr>
              <a:t>versus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individual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Stakeholder</a:t>
            </a:r>
            <a:r>
              <a:rPr spc="-195" dirty="0"/>
              <a:t> </a:t>
            </a:r>
            <a:r>
              <a:rPr spc="-10" dirty="0"/>
              <a:t>Driven</a:t>
            </a:r>
          </a:p>
        </p:txBody>
      </p:sp>
      <p:pic>
        <p:nvPicPr>
          <p:cNvPr id="7" name="Picture 6" descr="IMG_8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657600"/>
            <a:ext cx="2743200" cy="2057400"/>
          </a:xfrm>
          <a:prstGeom prst="rect">
            <a:avLst/>
          </a:prstGeom>
        </p:spPr>
      </p:pic>
      <p:pic>
        <p:nvPicPr>
          <p:cNvPr id="8" name="Picture 7" descr="COMM_U_LOGO_1_CROP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752600"/>
            <a:ext cx="9601200" cy="2971800"/>
          </a:xfrm>
          <a:prstGeom prst="rect">
            <a:avLst/>
          </a:prstGeom>
          <a:solidFill>
            <a:srgbClr val="005287"/>
          </a:solidFill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endParaRPr sz="6000">
              <a:latin typeface="Times New Roman"/>
              <a:cs typeface="Times New Roman"/>
            </a:endParaRPr>
          </a:p>
          <a:p>
            <a:pPr marL="777240">
              <a:lnSpc>
                <a:spcPct val="100000"/>
              </a:lnSpc>
            </a:pPr>
            <a:r>
              <a:rPr sz="6000" dirty="0"/>
              <a:t>AUXC</a:t>
            </a:r>
            <a:r>
              <a:rPr sz="6000" spc="-185" dirty="0"/>
              <a:t> </a:t>
            </a:r>
            <a:r>
              <a:rPr sz="6000" spc="-10" dirty="0"/>
              <a:t>OVERVIEW</a:t>
            </a:r>
            <a:endParaRPr sz="6000"/>
          </a:p>
        </p:txBody>
      </p:sp>
      <p:pic>
        <p:nvPicPr>
          <p:cNvPr id="5" name="Picture 4" descr="IMG_8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3581400"/>
            <a:ext cx="3149600" cy="2362200"/>
          </a:xfrm>
          <a:prstGeom prst="rect">
            <a:avLst/>
          </a:prstGeom>
        </p:spPr>
      </p:pic>
      <p:pic>
        <p:nvPicPr>
          <p:cNvPr id="6" name="Picture 5" descr="IMG_8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3124200" cy="2343150"/>
          </a:xfrm>
          <a:prstGeom prst="rect">
            <a:avLst/>
          </a:prstGeom>
        </p:spPr>
      </p:pic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9397365" cy="196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Then,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conflict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between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amateur</a:t>
            </a:r>
            <a:r>
              <a:rPr sz="22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radio-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based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organizations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Briefed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during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interview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Discussions</a:t>
            </a:r>
            <a:r>
              <a:rPr sz="2200" spc="-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with</a:t>
            </a:r>
            <a:r>
              <a:rPr sz="22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Statewide</a:t>
            </a:r>
            <a:r>
              <a:rPr sz="22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Interoperability</a:t>
            </a:r>
            <a:r>
              <a:rPr sz="22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Coordinators</a:t>
            </a:r>
            <a:r>
              <a:rPr sz="22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regarding</a:t>
            </a:r>
            <a:r>
              <a:rPr sz="22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course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Curriculum</a:t>
            </a:r>
            <a:r>
              <a:rPr sz="22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developed</a:t>
            </a:r>
            <a:r>
              <a:rPr sz="2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utilizing</a:t>
            </a:r>
            <a:r>
              <a:rPr sz="22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stakeholders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2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instructors</a:t>
            </a:r>
            <a:r>
              <a:rPr sz="2200" spc="-1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12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65" dirty="0"/>
              <a:t> </a:t>
            </a:r>
            <a:r>
              <a:rPr dirty="0"/>
              <a:t>AUXCOMM/AUXC</a:t>
            </a:r>
            <a:r>
              <a:rPr spc="-140" dirty="0"/>
              <a:t> </a:t>
            </a:r>
            <a:r>
              <a:rPr spc="-10" dirty="0"/>
              <a:t>Started</a:t>
            </a:r>
          </a:p>
        </p:txBody>
      </p:sp>
      <p:pic>
        <p:nvPicPr>
          <p:cNvPr id="7" name="Picture 6" descr="IMG_8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0"/>
            <a:ext cx="2667000" cy="2000250"/>
          </a:xfrm>
          <a:prstGeom prst="rect">
            <a:avLst/>
          </a:prstGeom>
        </p:spPr>
      </p:pic>
      <p:pic>
        <p:nvPicPr>
          <p:cNvPr id="8" name="Picture 7" descr="IMG_8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3962400"/>
            <a:ext cx="2667000" cy="2000250"/>
          </a:xfrm>
          <a:prstGeom prst="rect">
            <a:avLst/>
          </a:prstGeom>
        </p:spPr>
      </p:pic>
      <p:pic>
        <p:nvPicPr>
          <p:cNvPr id="9" name="Picture 8" descr="IMG_8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657600"/>
            <a:ext cx="3962400" cy="2971800"/>
          </a:xfrm>
          <a:prstGeom prst="rect">
            <a:avLst/>
          </a:prstGeom>
        </p:spPr>
      </p:pic>
      <p:pic>
        <p:nvPicPr>
          <p:cNvPr id="10" name="Picture 9" descr="COMM_U_LOGO_1_CROP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2479041"/>
            <a:ext cx="10668635" cy="203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475" marR="508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b="1" dirty="0">
                <a:latin typeface="Arial"/>
                <a:cs typeface="Arial"/>
              </a:rPr>
              <a:t>AUXCOMM: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Auxiliary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Communications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(AUXCOMM)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all-</a:t>
            </a:r>
            <a:r>
              <a:rPr sz="2200" dirty="0">
                <a:latin typeface="Arial"/>
                <a:cs typeface="Arial"/>
              </a:rPr>
              <a:t>inclusive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term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 	</a:t>
            </a:r>
            <a:r>
              <a:rPr sz="2200" dirty="0">
                <a:latin typeface="Arial"/>
                <a:cs typeface="Arial"/>
              </a:rPr>
              <a:t>describe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many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organizations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(including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non-</a:t>
            </a:r>
            <a:r>
              <a:rPr sz="2200" dirty="0">
                <a:latin typeface="Arial"/>
                <a:cs typeface="Arial"/>
              </a:rPr>
              <a:t>government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organizations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(NGOs)) 	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provide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various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types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communications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support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emergency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management, 	</a:t>
            </a:r>
            <a:r>
              <a:rPr sz="2200" dirty="0">
                <a:latin typeface="Arial"/>
                <a:cs typeface="Arial"/>
              </a:rPr>
              <a:t>public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safety,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other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government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agencies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describes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services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themselves. 	</a:t>
            </a:r>
            <a:r>
              <a:rPr sz="2200" dirty="0">
                <a:latin typeface="Arial"/>
                <a:cs typeface="Arial"/>
              </a:rPr>
              <a:t>This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includes,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limited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amateur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radio,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military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radio,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citizens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band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radio 	</a:t>
            </a:r>
            <a:r>
              <a:rPr sz="2200" dirty="0">
                <a:latin typeface="Arial"/>
                <a:cs typeface="Arial"/>
              </a:rPr>
              <a:t>(CB),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SATCOM,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Digital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Mobile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Radio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(DMR),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WinLink,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EchoLink,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etc.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Definition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10629900" cy="351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475" marR="1749425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dirty="0">
                <a:latin typeface="Arial"/>
                <a:cs typeface="Arial"/>
              </a:rPr>
              <a:t>Developed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first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course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2010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aimed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volunteer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emergency 	communicators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Based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discussions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states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Authority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Having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Jurisdiction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(AHJ)</a:t>
            </a:r>
            <a:endParaRPr sz="2200">
              <a:latin typeface="Arial"/>
              <a:cs typeface="Arial"/>
            </a:endParaRPr>
          </a:p>
          <a:p>
            <a:pPr marL="244475" marR="508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dirty="0">
                <a:latin typeface="Arial"/>
                <a:cs typeface="Arial"/>
              </a:rPr>
              <a:t>Intensive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two-</a:t>
            </a:r>
            <a:r>
              <a:rPr sz="2200" dirty="0">
                <a:latin typeface="Arial"/>
                <a:cs typeface="Arial"/>
              </a:rPr>
              <a:t>day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(20-</a:t>
            </a:r>
            <a:r>
              <a:rPr sz="2200" dirty="0">
                <a:latin typeface="Arial"/>
                <a:cs typeface="Arial"/>
              </a:rPr>
              <a:t>hours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total)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course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how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volunteer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communicators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play 	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important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role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NIMS/ICS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environment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Emphasis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placed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AUXC’s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relationship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COML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under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NIMS/ICS</a:t>
            </a:r>
            <a:endParaRPr sz="2200">
              <a:latin typeface="Arial"/>
              <a:cs typeface="Arial"/>
            </a:endParaRPr>
          </a:p>
          <a:p>
            <a:pPr marL="244475" marR="25654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dirty="0">
                <a:latin typeface="Arial"/>
                <a:cs typeface="Arial"/>
              </a:rPr>
              <a:t>States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encouraged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incorporate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AUXCOMM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ICS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strategic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planning, 	ICS-</a:t>
            </a:r>
            <a:r>
              <a:rPr sz="2200" dirty="0">
                <a:latin typeface="Arial"/>
                <a:cs typeface="Arial"/>
              </a:rPr>
              <a:t>205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Statewide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Communication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Interoperability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(SCIP)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History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AUXCOMM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10616565" cy="37247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4475" marR="1517650" indent="-232410">
              <a:lnSpc>
                <a:spcPct val="100000"/>
              </a:lnSpc>
              <a:spcBef>
                <a:spcPts val="10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  <a:tab pos="4349750" algn="l"/>
                <a:tab pos="5310505" algn="l"/>
              </a:tabLst>
            </a:pPr>
            <a:r>
              <a:rPr sz="2000" dirty="0">
                <a:latin typeface="Arial"/>
                <a:cs typeface="Arial"/>
              </a:rPr>
              <a:t>Requests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Technical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Assistance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(TA)</a:t>
            </a:r>
            <a:r>
              <a:rPr sz="2000" dirty="0">
                <a:latin typeface="Arial"/>
                <a:cs typeface="Arial"/>
              </a:rPr>
              <a:t>	must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OEIC </a:t>
            </a:r>
            <a:r>
              <a:rPr sz="2000" spc="-10" dirty="0" smtClean="0">
                <a:latin typeface="Arial"/>
                <a:cs typeface="Arial"/>
              </a:rPr>
              <a:t>Statewide </a:t>
            </a:r>
            <a:r>
              <a:rPr sz="2000" dirty="0" smtClean="0">
                <a:latin typeface="Arial"/>
                <a:cs typeface="Arial"/>
              </a:rPr>
              <a:t>Interoperability</a:t>
            </a:r>
            <a:r>
              <a:rPr sz="2000" spc="-8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Coordinator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(SWIC</a:t>
            </a:r>
            <a:r>
              <a:rPr sz="2000" spc="-10" dirty="0">
                <a:solidFill>
                  <a:srgbClr val="44536A"/>
                </a:solidFill>
                <a:latin typeface="Arial"/>
                <a:cs typeface="Arial"/>
              </a:rPr>
              <a:t>)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	</a:t>
            </a:r>
            <a:r>
              <a:rPr sz="2000" b="1" dirty="0">
                <a:solidFill>
                  <a:srgbClr val="44536A"/>
                </a:solidFill>
                <a:latin typeface="Arial"/>
                <a:cs typeface="Arial"/>
              </a:rPr>
              <a:t>Mr.</a:t>
            </a:r>
            <a:r>
              <a:rPr sz="2000" b="1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000" b="1" spc="-45" dirty="0" smtClean="0">
                <a:solidFill>
                  <a:srgbClr val="44536A"/>
                </a:solidFill>
                <a:latin typeface="Arial"/>
                <a:cs typeface="Arial"/>
              </a:rPr>
              <a:t>Mark J. </a:t>
            </a:r>
            <a:r>
              <a:rPr lang="en-US" sz="2000" b="1" spc="-45" dirty="0" err="1" smtClean="0">
                <a:solidFill>
                  <a:srgbClr val="44536A"/>
                </a:solidFill>
                <a:latin typeface="Arial"/>
                <a:cs typeface="Arial"/>
              </a:rPr>
              <a:t>Balistreri</a:t>
            </a:r>
            <a:endParaRPr sz="2000" b="1" dirty="0" smtClean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3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 smtClean="0">
                <a:latin typeface="Arial"/>
                <a:cs typeface="Arial"/>
              </a:rPr>
              <a:t>Prerequisites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include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FEMA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IS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100,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200,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700,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800,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and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current</a:t>
            </a:r>
            <a:r>
              <a:rPr sz="2000" spc="-7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FCC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amateur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radio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license</a:t>
            </a:r>
            <a:endParaRPr sz="2000" dirty="0" smtClean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4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 smtClean="0">
                <a:latin typeface="Arial"/>
                <a:cs typeface="Arial"/>
              </a:rPr>
              <a:t>Maximum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students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class</a:t>
            </a:r>
            <a:endParaRPr sz="20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4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AUXCOMM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similar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already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doing</a:t>
            </a:r>
            <a:endParaRPr sz="20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4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AUXCOMM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taught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experienced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instructors</a:t>
            </a:r>
            <a:endParaRPr sz="20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685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1900" dirty="0">
                <a:latin typeface="Arial"/>
                <a:cs typeface="Arial"/>
              </a:rPr>
              <a:t>Decades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amateur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radio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experience</a:t>
            </a:r>
            <a:endParaRPr sz="19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685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1900" dirty="0">
                <a:latin typeface="Arial"/>
                <a:cs typeface="Arial"/>
              </a:rPr>
              <a:t>Have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served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as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COMLs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public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safety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agencies</a:t>
            </a:r>
            <a:endParaRPr sz="19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685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1900" dirty="0">
                <a:latin typeface="Arial"/>
                <a:cs typeface="Arial"/>
              </a:rPr>
              <a:t>Class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has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been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taught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4536A"/>
                </a:solidFill>
                <a:latin typeface="Arial"/>
                <a:cs typeface="Arial"/>
              </a:rPr>
              <a:t>175</a:t>
            </a:r>
            <a:r>
              <a:rPr sz="1900" spc="-3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times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since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its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inception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Training</a:t>
            </a:r>
            <a:r>
              <a:rPr spc="-60" dirty="0"/>
              <a:t> </a:t>
            </a:r>
            <a:r>
              <a:rPr spc="-10" dirty="0"/>
              <a:t>Requests</a:t>
            </a:r>
          </a:p>
        </p:txBody>
      </p:sp>
      <p:pic>
        <p:nvPicPr>
          <p:cNvPr id="7" name="Picture 6" descr="INTD C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9200" y="3886200"/>
            <a:ext cx="2641600" cy="1981200"/>
          </a:xfrm>
          <a:prstGeom prst="rect">
            <a:avLst/>
          </a:prstGeom>
        </p:spPr>
      </p:pic>
      <p:pic>
        <p:nvPicPr>
          <p:cNvPr id="8" name="Picture 7" descr="COMM_U_LOGO_1_CROP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88340" y="1219200"/>
            <a:ext cx="8087995" cy="48596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tabLst>
                <a:tab pos="245110" algn="l"/>
              </a:tabLst>
            </a:pPr>
            <a:r>
              <a:rPr lang="en-US" sz="2200" dirty="0" smtClean="0">
                <a:latin typeface="Arial"/>
                <a:cs typeface="Arial"/>
              </a:rPr>
              <a:t>In </a:t>
            </a:r>
            <a:r>
              <a:rPr sz="2200" dirty="0" smtClean="0">
                <a:latin typeface="Arial"/>
                <a:cs typeface="Arial"/>
              </a:rPr>
              <a:t>All</a:t>
            </a:r>
            <a:r>
              <a:rPr sz="2200" spc="-25" dirty="0" smtClean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50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tates</a:t>
            </a:r>
            <a:endParaRPr lang="en-US" sz="2200" spc="-1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endParaRPr lang="en-US" sz="2200" spc="-1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lang="en-US" sz="2200" dirty="0" smtClean="0">
                <a:latin typeface="Arial"/>
                <a:cs typeface="Arial"/>
              </a:rPr>
              <a:t>American Red Cross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Salvation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Army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Team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Emergency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Radio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Network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(SATERN)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Radio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Emergency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Associated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Communication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Teams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(REACT)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Amateur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Radio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Emergency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Service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(ARES)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Amateur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Radio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Operators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Civil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Air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Patrol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(CAP)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Hurricane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Watch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(HWN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VoIP-</a:t>
            </a:r>
            <a:r>
              <a:rPr sz="2200" spc="-25" dirty="0">
                <a:latin typeface="Arial"/>
                <a:cs typeface="Arial"/>
              </a:rPr>
              <a:t>WX)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SHAred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RESources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(SHARES)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Church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Jesus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Christ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Latter-</a:t>
            </a:r>
            <a:r>
              <a:rPr sz="2200" dirty="0">
                <a:latin typeface="Arial"/>
                <a:cs typeface="Arial"/>
              </a:rPr>
              <a:t>Day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Saints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(LDS)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04801" y="246063"/>
            <a:ext cx="11887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Organizations/States</a:t>
            </a:r>
            <a:r>
              <a:rPr sz="4000" spc="-95" dirty="0"/>
              <a:t> </a:t>
            </a:r>
            <a:r>
              <a:rPr sz="4000" dirty="0"/>
              <a:t>Involved</a:t>
            </a:r>
            <a:r>
              <a:rPr sz="4000" spc="-114" dirty="0"/>
              <a:t> </a:t>
            </a:r>
            <a:r>
              <a:rPr sz="4000" dirty="0"/>
              <a:t>with</a:t>
            </a:r>
            <a:r>
              <a:rPr sz="4000" spc="-120" dirty="0"/>
              <a:t> </a:t>
            </a:r>
            <a:r>
              <a:rPr sz="4000" spc="-10" dirty="0"/>
              <a:t>AUXCOMM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6317615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Community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Emergency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Response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Team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(CERT)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Radio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Amateurs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Canada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(RAC)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AUXCOMM</a:t>
            </a:r>
            <a:r>
              <a:rPr spc="-120" dirty="0"/>
              <a:t> </a:t>
            </a:r>
            <a:r>
              <a:rPr dirty="0"/>
              <a:t>Organizations</a:t>
            </a:r>
            <a:r>
              <a:rPr spc="-150" dirty="0"/>
              <a:t> </a:t>
            </a:r>
            <a:r>
              <a:rPr spc="-10" dirty="0"/>
              <a:t>(cont)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10479405" cy="3744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0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Quality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important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quantity</a:t>
            </a:r>
            <a:endParaRPr sz="20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3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Affiliation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Safety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agency/organization</a:t>
            </a:r>
            <a:endParaRPr sz="20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4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valid General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Class,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above,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license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4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taken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CISA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AUXCOMM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Communications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(COMU)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TTT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course</a:t>
            </a:r>
            <a:endParaRPr sz="20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4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taken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latest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versions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FEMA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100,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200,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300,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400,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700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800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courses</a:t>
            </a:r>
            <a:endParaRPr sz="20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4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taken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adult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instructors’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course</a:t>
            </a:r>
            <a:endParaRPr sz="20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3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Signature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page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version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AUXCOMM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PTB</a:t>
            </a:r>
            <a:endParaRPr sz="20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44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000" dirty="0">
                <a:latin typeface="Arial"/>
                <a:cs typeface="Arial"/>
              </a:rPr>
              <a:t>SWIC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Training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Officer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(STO)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endorsement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AUXCOMM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AUXCOMM</a:t>
            </a:r>
            <a:r>
              <a:rPr spc="-175" dirty="0"/>
              <a:t> </a:t>
            </a:r>
            <a:r>
              <a:rPr spc="-10" dirty="0"/>
              <a:t>Instructors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69213"/>
            <a:ext cx="5119370" cy="355790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4475" marR="250825" indent="-232410">
              <a:lnSpc>
                <a:spcPct val="80000"/>
              </a:lnSpc>
              <a:spcBef>
                <a:spcPts val="550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1900" dirty="0">
                <a:latin typeface="Arial"/>
                <a:cs typeface="Arial"/>
              </a:rPr>
              <a:t>In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2012,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ECD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(formerly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OEC)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initiated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a 	</a:t>
            </a:r>
            <a:r>
              <a:rPr sz="1900" dirty="0">
                <a:latin typeface="Arial"/>
                <a:cs typeface="Arial"/>
              </a:rPr>
              <a:t>working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group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develop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field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operations 	</a:t>
            </a:r>
            <a:r>
              <a:rPr sz="1900" dirty="0">
                <a:latin typeface="Arial"/>
                <a:cs typeface="Arial"/>
              </a:rPr>
              <a:t>guide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(FOG)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volunteer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emergency 	communicators</a:t>
            </a:r>
            <a:endParaRPr sz="1900">
              <a:latin typeface="Arial"/>
              <a:cs typeface="Arial"/>
            </a:endParaRPr>
          </a:p>
          <a:p>
            <a:pPr marL="244475" marR="286385" indent="-232410">
              <a:lnSpc>
                <a:spcPct val="80000"/>
              </a:lnSpc>
              <a:spcBef>
                <a:spcPts val="1370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1900" dirty="0">
                <a:latin typeface="Arial"/>
                <a:cs typeface="Arial"/>
              </a:rPr>
              <a:t>Representatives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from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AUXCOMM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Working 	Group</a:t>
            </a:r>
            <a:endParaRPr sz="1900">
              <a:latin typeface="Arial"/>
              <a:cs typeface="Arial"/>
            </a:endParaRPr>
          </a:p>
          <a:p>
            <a:pPr marL="244475" marR="231140" indent="-232410">
              <a:lnSpc>
                <a:spcPct val="80000"/>
              </a:lnSpc>
              <a:spcBef>
                <a:spcPts val="136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1900" dirty="0">
                <a:latin typeface="Arial"/>
                <a:cs typeface="Arial"/>
              </a:rPr>
              <a:t>Information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safety,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family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preparedness, 	</a:t>
            </a:r>
            <a:r>
              <a:rPr sz="1900" dirty="0">
                <a:latin typeface="Arial"/>
                <a:cs typeface="Arial"/>
              </a:rPr>
              <a:t>ICS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forms,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field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expedient</a:t>
            </a:r>
            <a:r>
              <a:rPr sz="1900" spc="-10" dirty="0">
                <a:latin typeface="Arial"/>
                <a:cs typeface="Arial"/>
              </a:rPr>
              <a:t> antennas, 	</a:t>
            </a:r>
            <a:r>
              <a:rPr sz="1900" dirty="0">
                <a:latin typeface="Arial"/>
                <a:cs typeface="Arial"/>
              </a:rPr>
              <a:t>guidelines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COML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interaction</a:t>
            </a:r>
            <a:endParaRPr sz="1900">
              <a:latin typeface="Arial"/>
              <a:cs typeface="Arial"/>
            </a:endParaRPr>
          </a:p>
          <a:p>
            <a:pPr marL="244475" marR="577850" indent="-232410">
              <a:lnSpc>
                <a:spcPct val="80000"/>
              </a:lnSpc>
              <a:spcBef>
                <a:spcPts val="1370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1900" spc="-10" dirty="0">
                <a:latin typeface="Arial"/>
                <a:cs typeface="Arial"/>
              </a:rPr>
              <a:t>e-</a:t>
            </a:r>
            <a:r>
              <a:rPr sz="1900" dirty="0">
                <a:latin typeface="Arial"/>
                <a:cs typeface="Arial"/>
              </a:rPr>
              <a:t>AUXFOG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now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available on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both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the 	</a:t>
            </a:r>
            <a:r>
              <a:rPr sz="1900" dirty="0">
                <a:latin typeface="Arial"/>
                <a:cs typeface="Arial"/>
              </a:rPr>
              <a:t>Apple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Google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APPs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stores</a:t>
            </a:r>
            <a:endParaRPr sz="19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91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1900" dirty="0">
                <a:latin typeface="Arial"/>
                <a:cs typeface="Arial"/>
              </a:rPr>
              <a:t>New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e-</a:t>
            </a:r>
            <a:r>
              <a:rPr sz="1900" dirty="0">
                <a:latin typeface="Arial"/>
                <a:cs typeface="Arial"/>
              </a:rPr>
              <a:t>AUXFOG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currently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being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developed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AUXFOG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8280" y="1600200"/>
            <a:ext cx="2796800" cy="3809999"/>
          </a:xfrm>
          <a:prstGeom prst="rect">
            <a:avLst/>
          </a:prstGeom>
        </p:spPr>
      </p:pic>
      <p:pic>
        <p:nvPicPr>
          <p:cNvPr id="8" name="Picture 7" descr="COMM_U_LOGO_1_CROP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362200"/>
            <a:ext cx="53340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en-US" sz="2400" b="1" dirty="0" smtClean="0"/>
              <a:t>Martin </a:t>
            </a:r>
            <a:r>
              <a:rPr lang="en-US" sz="2400" b="1" dirty="0" err="1" smtClean="0"/>
              <a:t>Grillo</a:t>
            </a:r>
            <a:r>
              <a:rPr lang="en-US" sz="2400" b="1" dirty="0" smtClean="0"/>
              <a:t> EMT-P, CIC, EMC</a:t>
            </a:r>
          </a:p>
          <a:p>
            <a:pPr algn="just"/>
            <a:endParaRPr lang="en-US" sz="1600" b="0" dirty="0" smtClean="0"/>
          </a:p>
          <a:p>
            <a:pPr algn="just"/>
            <a:r>
              <a:rPr lang="en-US" sz="1600" b="0" dirty="0" smtClean="0"/>
              <a:t>COM L Inst. / ITSL(t) / COM T/ INCM/ INTD / RADO / </a:t>
            </a:r>
          </a:p>
          <a:p>
            <a:pPr algn="just"/>
            <a:r>
              <a:rPr lang="en-US" sz="1600" b="0" dirty="0" smtClean="0"/>
              <a:t>AUX C Inst.</a:t>
            </a:r>
          </a:p>
          <a:p>
            <a:pPr algn="just"/>
            <a:r>
              <a:rPr lang="en-US" sz="1600" b="0" dirty="0" smtClean="0"/>
              <a:t>W1EMR / Amateur Extra </a:t>
            </a:r>
          </a:p>
          <a:p>
            <a:pPr algn="just"/>
            <a:r>
              <a:rPr lang="en-US" sz="1600" b="0" dirty="0" smtClean="0"/>
              <a:t>PGGB063396 / GROL/R</a:t>
            </a:r>
          </a:p>
          <a:p>
            <a:pPr algn="just"/>
            <a:r>
              <a:rPr lang="en-US" sz="1600" b="0" dirty="0" smtClean="0"/>
              <a:t>NYC DEC / ARRL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Forum</a:t>
            </a:r>
            <a:r>
              <a:rPr spc="-80" dirty="0"/>
              <a:t> </a:t>
            </a:r>
            <a:r>
              <a:rPr spc="-20" dirty="0"/>
              <a:t>Lead</a:t>
            </a:r>
          </a:p>
        </p:txBody>
      </p:sp>
      <p:pic>
        <p:nvPicPr>
          <p:cNvPr id="8" name="Picture 7" descr="IMG_8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667000"/>
            <a:ext cx="4267200" cy="3200400"/>
          </a:xfrm>
          <a:prstGeom prst="rect">
            <a:avLst/>
          </a:prstGeom>
        </p:spPr>
      </p:pic>
      <p:pic>
        <p:nvPicPr>
          <p:cNvPr id="9" name="Picture 8" descr="COMM_U_LOGO_1_CROP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505200"/>
            <a:ext cx="2428875" cy="235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10379075" cy="3745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First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course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was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conducted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Manchester,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December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2009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First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Sponsored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Course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2014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AUXFOG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originally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released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2016;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Updated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eAUXFOG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2020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New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AUXFOG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release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April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2022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Developed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Position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Description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(509)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original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PTB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April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2019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New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Projects:</a:t>
            </a:r>
            <a:endParaRPr sz="2200">
              <a:latin typeface="Arial"/>
              <a:cs typeface="Arial"/>
            </a:endParaRPr>
          </a:p>
          <a:p>
            <a:pPr marL="584200" marR="5080" lvl="1" indent="-224154">
              <a:lnSpc>
                <a:spcPct val="100000"/>
              </a:lnSpc>
              <a:spcBef>
                <a:spcPts val="725"/>
              </a:spcBef>
              <a:buClr>
                <a:srgbClr val="AFB0B3"/>
              </a:buClr>
              <a:buFont typeface="Wingdings"/>
              <a:buChar char=""/>
              <a:tabLst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AUXCOMM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Subcommittee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SAFECOM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Communications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Task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Force (CSTF)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762000" y="228600"/>
            <a:ext cx="6705600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6510" algn="l"/>
              </a:tabLst>
            </a:pPr>
            <a:r>
              <a:rPr spc="-25" dirty="0"/>
              <a:t>ECD</a:t>
            </a:r>
            <a:r>
              <a:rPr dirty="0"/>
              <a:t>	AUXCOMM</a:t>
            </a:r>
            <a:r>
              <a:rPr spc="-175" dirty="0"/>
              <a:t> </a:t>
            </a:r>
            <a:r>
              <a:rPr spc="-10" dirty="0"/>
              <a:t>Efforts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92073"/>
            <a:ext cx="10782300" cy="347852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4475" marR="227329" indent="-232410">
              <a:lnSpc>
                <a:spcPts val="2380"/>
              </a:lnSpc>
              <a:spcBef>
                <a:spcPts val="390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AUXCOMM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Subcommittee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Communications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Section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Task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Force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(CSTF) 	</a:t>
            </a:r>
            <a:r>
              <a:rPr sz="2200" dirty="0">
                <a:latin typeface="Arial"/>
                <a:cs typeface="Arial"/>
              </a:rPr>
              <a:t>was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established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April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2019.</a:t>
            </a:r>
            <a:endParaRPr sz="2200">
              <a:latin typeface="Arial"/>
              <a:cs typeface="Arial"/>
            </a:endParaRPr>
          </a:p>
          <a:p>
            <a:pPr marL="244475" marR="5080" indent="-232410">
              <a:lnSpc>
                <a:spcPts val="2380"/>
              </a:lnSpc>
              <a:spcBef>
                <a:spcPts val="157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dirty="0">
                <a:latin typeface="Arial"/>
                <a:cs typeface="Arial"/>
              </a:rPr>
              <a:t>Its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tasking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includes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developing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national-</a:t>
            </a:r>
            <a:r>
              <a:rPr sz="2200" dirty="0">
                <a:latin typeface="Arial"/>
                <a:cs typeface="Arial"/>
              </a:rPr>
              <a:t>level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goals,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standards,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policies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related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 	</a:t>
            </a:r>
            <a:r>
              <a:rPr sz="2200" dirty="0">
                <a:latin typeface="Arial"/>
                <a:cs typeface="Arial"/>
              </a:rPr>
              <a:t>amateur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radio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emergency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communications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support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public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safety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interoperable 	communications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needs.</a:t>
            </a:r>
            <a:endParaRPr sz="2200">
              <a:latin typeface="Arial"/>
              <a:cs typeface="Arial"/>
            </a:endParaRPr>
          </a:p>
          <a:p>
            <a:pPr marL="244475" marR="188595" indent="-232410">
              <a:lnSpc>
                <a:spcPts val="2380"/>
              </a:lnSpc>
              <a:spcBef>
                <a:spcPts val="157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spc="-10" dirty="0">
                <a:latin typeface="Arial"/>
                <a:cs typeface="Arial"/>
              </a:rPr>
              <a:t>Representatives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authorized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decision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makers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(SWICs)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respective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states 	</a:t>
            </a:r>
            <a:r>
              <a:rPr sz="2200" dirty="0">
                <a:latin typeface="Arial"/>
                <a:cs typeface="Arial"/>
              </a:rPr>
              <a:t>regarding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interoperable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communications.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have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authority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bring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subject 	</a:t>
            </a:r>
            <a:r>
              <a:rPr sz="2200" dirty="0">
                <a:latin typeface="Arial"/>
                <a:cs typeface="Arial"/>
              </a:rPr>
              <a:t>matter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experts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(SMEs)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meetings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consultants.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ultimate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mission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 	</a:t>
            </a:r>
            <a:r>
              <a:rPr sz="2200" dirty="0">
                <a:latin typeface="Arial"/>
                <a:cs typeface="Arial"/>
              </a:rPr>
              <a:t>recommend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ideas,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develop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strategic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goals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products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consideration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by 	</a:t>
            </a:r>
            <a:r>
              <a:rPr sz="2200" spc="-10" dirty="0">
                <a:latin typeface="Arial"/>
                <a:cs typeface="Arial"/>
              </a:rPr>
              <a:t>SAFECOM/NCSWIC.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21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AUXCOMM</a:t>
            </a:r>
            <a:r>
              <a:rPr spc="-175" dirty="0"/>
              <a:t> </a:t>
            </a:r>
            <a:r>
              <a:rPr spc="-10" dirty="0"/>
              <a:t>Subcommittee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320799"/>
            <a:ext cx="10627995" cy="39106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475" marR="508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dirty="0">
                <a:latin typeface="Arial"/>
                <a:cs typeface="Arial"/>
              </a:rPr>
              <a:t>States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participating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AUXCOMM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Sub-</a:t>
            </a:r>
            <a:r>
              <a:rPr sz="2200" dirty="0">
                <a:latin typeface="Arial"/>
                <a:cs typeface="Arial"/>
              </a:rPr>
              <a:t>committee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include: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Florida,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South 	</a:t>
            </a:r>
            <a:r>
              <a:rPr sz="2200" dirty="0">
                <a:latin typeface="Arial"/>
                <a:cs typeface="Arial"/>
              </a:rPr>
              <a:t>Carolina,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North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Carolina,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Texas,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Colorado,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Illinois,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 smtClean="0">
                <a:latin typeface="Arial"/>
                <a:cs typeface="Arial"/>
              </a:rPr>
              <a:t>Michigan</a:t>
            </a:r>
            <a:r>
              <a:rPr sz="2200" b="1" dirty="0" smtClean="0">
                <a:latin typeface="Arial"/>
                <a:cs typeface="Arial"/>
              </a:rPr>
              <a:t>,</a:t>
            </a:r>
            <a:r>
              <a:rPr sz="2200" b="1" spc="-30" dirty="0" smtClean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New </a:t>
            </a:r>
            <a:r>
              <a:rPr sz="2200" dirty="0" smtClean="0">
                <a:latin typeface="Arial"/>
                <a:cs typeface="Arial"/>
              </a:rPr>
              <a:t>Mexico,</a:t>
            </a:r>
            <a:r>
              <a:rPr lang="en-US" sz="2200" spc="-75" dirty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Georgia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Chaired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Karla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Jurrens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(Texas)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Co-</a:t>
            </a:r>
            <a:r>
              <a:rPr sz="2200" dirty="0">
                <a:latin typeface="Arial"/>
                <a:cs typeface="Arial"/>
              </a:rPr>
              <a:t>Chaired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Greg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Hauser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(North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Carolina)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First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Meeting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took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place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January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22,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2020</a:t>
            </a:r>
            <a:endParaRPr sz="2200" dirty="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Initial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priorities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include:</a:t>
            </a:r>
            <a:endParaRPr sz="22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3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AUXC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COMMEX</a:t>
            </a:r>
            <a:endParaRPr sz="20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latin typeface="Arial"/>
                <a:cs typeface="Arial"/>
              </a:rPr>
              <a:t>Update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eAUXFOG</a:t>
            </a:r>
            <a:endParaRPr sz="20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latin typeface="Arial"/>
                <a:cs typeface="Arial"/>
              </a:rPr>
              <a:t>Update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Position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Description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5" dirty="0">
                <a:latin typeface="Arial"/>
                <a:cs typeface="Arial"/>
              </a:rPr>
              <a:t> 509</a:t>
            </a:r>
            <a:endParaRPr sz="20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latin typeface="Arial"/>
                <a:cs typeface="Arial"/>
              </a:rPr>
              <a:t>Update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AUXCOMM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curriculum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22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AUXCOMM</a:t>
            </a:r>
            <a:r>
              <a:rPr spc="-180" dirty="0"/>
              <a:t> </a:t>
            </a:r>
            <a:r>
              <a:rPr dirty="0"/>
              <a:t>Subcommittee</a:t>
            </a:r>
            <a:r>
              <a:rPr spc="-195" dirty="0"/>
              <a:t> </a:t>
            </a:r>
            <a:r>
              <a:rPr spc="-10" dirty="0"/>
              <a:t>Cont.</a:t>
            </a:r>
          </a:p>
        </p:txBody>
      </p:sp>
      <p:pic>
        <p:nvPicPr>
          <p:cNvPr id="7" name="Picture 6" descr="IMG_8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3581400"/>
            <a:ext cx="3048000" cy="2286000"/>
          </a:xfrm>
          <a:prstGeom prst="rect">
            <a:avLst/>
          </a:prstGeom>
        </p:spPr>
      </p:pic>
      <p:pic>
        <p:nvPicPr>
          <p:cNvPr id="8" name="Picture 7" descr="COMM_U_LOGO_1_CROP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9096375" cy="143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Deployment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AUXCOMM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Digital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Mobile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Radio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(DMR)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Network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Deployment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AUXCOMM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Response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Collaboration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Center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(ARCC)</a:t>
            </a:r>
            <a:endParaRPr sz="22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latin typeface="Arial"/>
                <a:cs typeface="Arial"/>
              </a:rPr>
              <a:t>AUXC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PTB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online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test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81001" y="246063"/>
            <a:ext cx="11811000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Future</a:t>
            </a:r>
            <a:r>
              <a:rPr spc="-130" dirty="0"/>
              <a:t> </a:t>
            </a:r>
            <a:r>
              <a:rPr dirty="0"/>
              <a:t>AUXCOMM</a:t>
            </a:r>
            <a:r>
              <a:rPr spc="-100" dirty="0"/>
              <a:t> </a:t>
            </a:r>
            <a:r>
              <a:rPr dirty="0"/>
              <a:t>Projects</a:t>
            </a:r>
            <a:r>
              <a:rPr spc="-120" dirty="0"/>
              <a:t> </a:t>
            </a:r>
            <a:r>
              <a:rPr dirty="0"/>
              <a:t>Being</a:t>
            </a:r>
            <a:r>
              <a:rPr spc="-114" dirty="0"/>
              <a:t> </a:t>
            </a:r>
            <a:r>
              <a:rPr spc="-10" dirty="0"/>
              <a:t>Worked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body" idx="4294967295"/>
          </p:nvPr>
        </p:nvSpPr>
        <p:spPr>
          <a:xfrm>
            <a:off x="609600" y="1625600"/>
            <a:ext cx="10112375" cy="391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dirty="0"/>
              <a:t>Taking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AUXCOMM</a:t>
            </a:r>
            <a:r>
              <a:rPr spc="-5" dirty="0"/>
              <a:t> </a:t>
            </a:r>
            <a:r>
              <a:rPr dirty="0"/>
              <a:t>course</a:t>
            </a:r>
            <a:r>
              <a:rPr spc="-60" dirty="0"/>
              <a:t> </a:t>
            </a:r>
            <a:r>
              <a:rPr dirty="0">
                <a:solidFill>
                  <a:srgbClr val="44536A"/>
                </a:solidFill>
              </a:rPr>
              <a:t>certifies</a:t>
            </a:r>
            <a:r>
              <a:rPr spc="-65" dirty="0">
                <a:solidFill>
                  <a:srgbClr val="44536A"/>
                </a:solidFill>
              </a:rPr>
              <a:t> </a:t>
            </a:r>
            <a:r>
              <a:rPr dirty="0"/>
              <a:t>an</a:t>
            </a:r>
            <a:r>
              <a:rPr spc="-55" dirty="0"/>
              <a:t> </a:t>
            </a:r>
            <a:r>
              <a:rPr dirty="0"/>
              <a:t>individual</a:t>
            </a:r>
            <a:r>
              <a:rPr spc="-55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their</a:t>
            </a:r>
            <a:r>
              <a:rPr spc="-55" dirty="0"/>
              <a:t> </a:t>
            </a:r>
            <a:r>
              <a:rPr spc="-10" dirty="0"/>
              <a:t>state</a:t>
            </a:r>
          </a:p>
          <a:p>
            <a:pPr marL="244475" marR="508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dirty="0"/>
              <a:t>An</a:t>
            </a:r>
            <a:r>
              <a:rPr spc="-60" dirty="0"/>
              <a:t> </a:t>
            </a:r>
            <a:r>
              <a:rPr dirty="0"/>
              <a:t>ARES,</a:t>
            </a:r>
            <a:r>
              <a:rPr spc="-55" dirty="0"/>
              <a:t> </a:t>
            </a:r>
            <a:r>
              <a:rPr dirty="0"/>
              <a:t>RACES,</a:t>
            </a:r>
            <a:r>
              <a:rPr spc="-55" dirty="0"/>
              <a:t> </a:t>
            </a:r>
            <a:r>
              <a:rPr dirty="0"/>
              <a:t>MARS,</a:t>
            </a:r>
            <a:r>
              <a:rPr spc="-35" dirty="0"/>
              <a:t> </a:t>
            </a:r>
            <a:r>
              <a:rPr dirty="0"/>
              <a:t>REACT,</a:t>
            </a:r>
            <a:r>
              <a:rPr spc="-60" dirty="0"/>
              <a:t> </a:t>
            </a:r>
            <a:r>
              <a:rPr dirty="0"/>
              <a:t>CERT,</a:t>
            </a:r>
            <a:r>
              <a:rPr spc="-30" dirty="0"/>
              <a:t> </a:t>
            </a:r>
            <a:r>
              <a:rPr dirty="0"/>
              <a:t>CAP,</a:t>
            </a:r>
            <a:r>
              <a:rPr spc="-60" dirty="0"/>
              <a:t> </a:t>
            </a:r>
            <a:r>
              <a:rPr dirty="0"/>
              <a:t>HWN</a:t>
            </a:r>
            <a:r>
              <a:rPr spc="-60" dirty="0"/>
              <a:t> </a:t>
            </a:r>
            <a:r>
              <a:rPr dirty="0"/>
              <a:t>etc.</a:t>
            </a:r>
            <a:r>
              <a:rPr spc="-55" dirty="0"/>
              <a:t> </a:t>
            </a:r>
            <a:r>
              <a:rPr dirty="0"/>
              <a:t>organization</a:t>
            </a:r>
            <a:r>
              <a:rPr spc="-55" dirty="0"/>
              <a:t> </a:t>
            </a:r>
            <a:r>
              <a:rPr dirty="0"/>
              <a:t>cannot</a:t>
            </a:r>
            <a:r>
              <a:rPr spc="-60" dirty="0"/>
              <a:t> </a:t>
            </a:r>
            <a:r>
              <a:rPr spc="-20" dirty="0"/>
              <a:t>also 	</a:t>
            </a:r>
            <a:r>
              <a:rPr dirty="0"/>
              <a:t>be</a:t>
            </a:r>
            <a:r>
              <a:rPr spc="-25" dirty="0"/>
              <a:t> </a:t>
            </a:r>
            <a:r>
              <a:rPr spc="-10" dirty="0"/>
              <a:t>AUXCOMM</a:t>
            </a: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dirty="0"/>
              <a:t>AUXCOMM</a:t>
            </a:r>
            <a:r>
              <a:rPr spc="-1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trying</a:t>
            </a:r>
            <a:r>
              <a:rPr spc="-4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take</a:t>
            </a:r>
            <a:r>
              <a:rPr spc="-50" dirty="0"/>
              <a:t> </a:t>
            </a:r>
            <a:r>
              <a:rPr dirty="0"/>
              <a:t>over</a:t>
            </a:r>
            <a:r>
              <a:rPr spc="-3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world</a:t>
            </a:r>
            <a:r>
              <a:rPr spc="-40" dirty="0"/>
              <a:t> </a:t>
            </a:r>
            <a:r>
              <a:rPr dirty="0"/>
              <a:t>(Public</a:t>
            </a:r>
            <a:r>
              <a:rPr spc="-55" dirty="0"/>
              <a:t> </a:t>
            </a:r>
            <a:r>
              <a:rPr dirty="0"/>
              <a:t>Safety</a:t>
            </a:r>
            <a:r>
              <a:rPr spc="-40" dirty="0"/>
              <a:t> </a:t>
            </a:r>
            <a:r>
              <a:rPr dirty="0"/>
              <a:t>vs</a:t>
            </a:r>
            <a:r>
              <a:rPr spc="-35" dirty="0"/>
              <a:t> </a:t>
            </a:r>
            <a:r>
              <a:rPr dirty="0"/>
              <a:t>Public</a:t>
            </a:r>
            <a:r>
              <a:rPr spc="-55" dirty="0"/>
              <a:t> </a:t>
            </a:r>
            <a:r>
              <a:rPr spc="-10" dirty="0"/>
              <a:t>Service)</a:t>
            </a:r>
          </a:p>
          <a:p>
            <a:pPr marL="24511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dirty="0"/>
              <a:t>AUXCOMM</a:t>
            </a:r>
            <a:r>
              <a:rPr spc="-40" dirty="0"/>
              <a:t> </a:t>
            </a:r>
            <a:r>
              <a:rPr dirty="0"/>
              <a:t>only</a:t>
            </a:r>
            <a:r>
              <a:rPr spc="-70" dirty="0"/>
              <a:t> </a:t>
            </a:r>
            <a:r>
              <a:rPr dirty="0"/>
              <a:t>uses</a:t>
            </a:r>
            <a:r>
              <a:rPr spc="-85" dirty="0"/>
              <a:t> </a:t>
            </a:r>
            <a:r>
              <a:rPr dirty="0"/>
              <a:t>amateur</a:t>
            </a:r>
            <a:r>
              <a:rPr spc="-50" dirty="0"/>
              <a:t> </a:t>
            </a:r>
            <a:r>
              <a:rPr spc="-10" dirty="0"/>
              <a:t>radio</a:t>
            </a: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dirty="0"/>
              <a:t>AUXC</a:t>
            </a:r>
            <a:r>
              <a:rPr spc="-35" dirty="0"/>
              <a:t> </a:t>
            </a:r>
            <a:r>
              <a:rPr dirty="0"/>
              <a:t>personnel</a:t>
            </a:r>
            <a:r>
              <a:rPr spc="-30" dirty="0"/>
              <a:t> </a:t>
            </a:r>
            <a:r>
              <a:rPr dirty="0"/>
              <a:t>can</a:t>
            </a:r>
            <a:r>
              <a:rPr spc="-45" dirty="0"/>
              <a:t> </a:t>
            </a:r>
            <a:r>
              <a:rPr dirty="0"/>
              <a:t>only</a:t>
            </a:r>
            <a:r>
              <a:rPr spc="-45" dirty="0"/>
              <a:t> </a:t>
            </a:r>
            <a:r>
              <a:rPr dirty="0"/>
              <a:t>be</a:t>
            </a:r>
            <a:r>
              <a:rPr spc="-45" dirty="0"/>
              <a:t> </a:t>
            </a:r>
            <a:r>
              <a:rPr dirty="0"/>
              <a:t>used</a:t>
            </a:r>
            <a:r>
              <a:rPr spc="-4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operate</a:t>
            </a:r>
            <a:r>
              <a:rPr spc="-35" dirty="0"/>
              <a:t> </a:t>
            </a:r>
            <a:r>
              <a:rPr dirty="0"/>
              <a:t>radios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spc="-25" dirty="0"/>
              <a:t>EOC</a:t>
            </a: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dirty="0"/>
              <a:t>A</a:t>
            </a:r>
            <a:r>
              <a:rPr spc="-55" dirty="0"/>
              <a:t> </a:t>
            </a:r>
            <a:r>
              <a:rPr dirty="0"/>
              <a:t>state</a:t>
            </a:r>
            <a:r>
              <a:rPr spc="-50" dirty="0"/>
              <a:t> </a:t>
            </a:r>
            <a:r>
              <a:rPr dirty="0"/>
              <a:t>cannot</a:t>
            </a:r>
            <a:r>
              <a:rPr spc="-50" dirty="0"/>
              <a:t> </a:t>
            </a:r>
            <a:r>
              <a:rPr dirty="0"/>
              <a:t>create</a:t>
            </a:r>
            <a:r>
              <a:rPr spc="-5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AUXCOMM</a:t>
            </a:r>
            <a:r>
              <a:rPr spc="-15" dirty="0"/>
              <a:t> </a:t>
            </a:r>
            <a:r>
              <a:rPr dirty="0"/>
              <a:t>program</a:t>
            </a:r>
            <a:r>
              <a:rPr spc="-3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10" dirty="0"/>
              <a:t>themselves</a:t>
            </a: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dirty="0"/>
              <a:t>Amateur</a:t>
            </a:r>
            <a:r>
              <a:rPr spc="-25" dirty="0"/>
              <a:t> </a:t>
            </a:r>
            <a:r>
              <a:rPr dirty="0"/>
              <a:t>radio</a:t>
            </a:r>
            <a:r>
              <a:rPr spc="-45" dirty="0"/>
              <a:t> </a:t>
            </a:r>
            <a:r>
              <a:rPr dirty="0"/>
              <a:t>will</a:t>
            </a:r>
            <a:r>
              <a:rPr spc="-55" dirty="0"/>
              <a:t> </a:t>
            </a:r>
            <a:r>
              <a:rPr dirty="0"/>
              <a:t>always</a:t>
            </a:r>
            <a:r>
              <a:rPr spc="-30" dirty="0"/>
              <a:t> </a:t>
            </a:r>
            <a:r>
              <a:rPr dirty="0"/>
              <a:t>be</a:t>
            </a:r>
            <a:r>
              <a:rPr spc="-45" dirty="0"/>
              <a:t> </a:t>
            </a:r>
            <a:r>
              <a:rPr dirty="0"/>
              <a:t>needed</a:t>
            </a:r>
            <a:r>
              <a:rPr spc="-4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dirty="0"/>
              <a:t>EOC</a:t>
            </a:r>
            <a:r>
              <a:rPr spc="-35" dirty="0"/>
              <a:t> </a:t>
            </a:r>
            <a:r>
              <a:rPr spc="-10" dirty="0"/>
              <a:t>enviornment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AUXCOMM</a:t>
            </a:r>
            <a:r>
              <a:rPr spc="-175" dirty="0"/>
              <a:t> </a:t>
            </a:r>
            <a:r>
              <a:rPr spc="-10" dirty="0"/>
              <a:t>Myths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pPr algn="l"/>
            <a:r>
              <a:rPr lang="en-US" sz="4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AUXCOMM</a:t>
            </a:r>
            <a:r>
              <a:rPr lang="en-US" sz="4200" b="1" spc="-17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-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Myths</a:t>
            </a:r>
            <a:endParaRPr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04801" y="246063"/>
            <a:ext cx="11429999" cy="566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dirty="0" smtClean="0"/>
              <a:t>NYS OEIC Communications Unit (COMU) Program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048000" y="1905000"/>
            <a:ext cx="609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There are six (6) steps to attain credentials in New York, as follows:</a:t>
            </a:r>
          </a:p>
          <a:p>
            <a:pPr marL="685165" lvl="1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Step 1: Completion of prerequisites such as NIMS/ICS courses (Most Current Recommended) including a Training Authorization Letter and Student Information Form</a:t>
            </a:r>
          </a:p>
          <a:p>
            <a:pPr marL="685165" lvl="1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Step 2: Completion of COMU position course</a:t>
            </a:r>
          </a:p>
          <a:p>
            <a:pPr marL="685165" lvl="1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Step 3: Completion of COMU position specific Position Task Book (PTB)</a:t>
            </a:r>
          </a:p>
          <a:p>
            <a:pPr marL="685165" lvl="1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Step 4: Completion of NYS COMU Credentialing Paperwork (Appendix A – C)</a:t>
            </a:r>
          </a:p>
          <a:p>
            <a:pPr marL="685165" lvl="1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Step 5: Submission of required paperwork to NYS COMU Program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685165" lvl="1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Step 6: Final approval by New York State COMU Program Manager &amp; SWIC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1295400"/>
            <a:ext cx="10058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Position Training &amp; Credentialing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" name="Picture 11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1900" y="1231138"/>
            <a:ext cx="4051300" cy="5237480"/>
            <a:chOff x="4032250" y="1231138"/>
            <a:chExt cx="4051300" cy="5237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3662" y="1659076"/>
              <a:ext cx="3622777" cy="45918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5425" y="1234313"/>
              <a:ext cx="4044950" cy="5231130"/>
            </a:xfrm>
            <a:custGeom>
              <a:avLst/>
              <a:gdLst/>
              <a:ahLst/>
              <a:cxnLst/>
              <a:rect l="l" t="t" r="r" b="b"/>
              <a:pathLst>
                <a:path w="4044950" h="5231130">
                  <a:moveTo>
                    <a:pt x="0" y="0"/>
                  </a:moveTo>
                  <a:lnTo>
                    <a:pt x="4044950" y="0"/>
                  </a:lnTo>
                  <a:lnTo>
                    <a:pt x="4044950" y="5230622"/>
                  </a:lnTo>
                  <a:lnTo>
                    <a:pt x="0" y="523062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5A5B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81001" y="246063"/>
            <a:ext cx="11811000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Updated</a:t>
            </a:r>
            <a:r>
              <a:rPr spc="-160" dirty="0"/>
              <a:t> </a:t>
            </a:r>
            <a:r>
              <a:rPr dirty="0"/>
              <a:t>AUXC</a:t>
            </a:r>
            <a:r>
              <a:rPr spc="-140" dirty="0"/>
              <a:t> </a:t>
            </a:r>
            <a:r>
              <a:rPr spc="-25" dirty="0"/>
              <a:t>PTB</a:t>
            </a:r>
          </a:p>
        </p:txBody>
      </p:sp>
      <p:pic>
        <p:nvPicPr>
          <p:cNvPr id="10" name="Picture 9" descr="COMM_U_LOGO_1_CROP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  <p:pic>
        <p:nvPicPr>
          <p:cNvPr id="11" name="Picture 10" descr="OEIC C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09800"/>
            <a:ext cx="195533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3058" y="3236468"/>
            <a:ext cx="79444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AUXCOMM: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Brotherhood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Sisterhood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27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ctrTitle" idx="4294967295"/>
          </p:nvPr>
        </p:nvSpPr>
        <p:spPr>
          <a:xfrm>
            <a:off x="457200" y="246063"/>
            <a:ext cx="3657600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35" dirty="0"/>
              <a:t> </a:t>
            </a:r>
            <a:r>
              <a:rPr spc="-10" dirty="0"/>
              <a:t>Media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9525" y="1219200"/>
            <a:ext cx="4552950" cy="44196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425"/>
                </a:lnSpc>
              </a:pPr>
              <a:t>28</a:t>
            </a:fld>
            <a:endParaRPr lang="en-US" spc="-25" dirty="0"/>
          </a:p>
        </p:txBody>
      </p:sp>
      <p:pic>
        <p:nvPicPr>
          <p:cNvPr id="14" name="Picture 13" descr="IMG_155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29000"/>
            <a:ext cx="3124200" cy="2343150"/>
          </a:xfrm>
          <a:prstGeom prst="rect">
            <a:avLst/>
          </a:prstGeom>
        </p:spPr>
      </p:pic>
      <p:pic>
        <p:nvPicPr>
          <p:cNvPr id="15" name="Picture 14" descr="IMG_152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6800" y="381000"/>
            <a:ext cx="3124200" cy="2343150"/>
          </a:xfrm>
          <a:prstGeom prst="rect">
            <a:avLst/>
          </a:prstGeom>
        </p:spPr>
      </p:pic>
      <p:pic>
        <p:nvPicPr>
          <p:cNvPr id="16" name="Picture 15" descr="IMG_151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57200"/>
            <a:ext cx="3073400" cy="2305050"/>
          </a:xfrm>
          <a:prstGeom prst="rect">
            <a:avLst/>
          </a:prstGeom>
        </p:spPr>
      </p:pic>
      <p:pic>
        <p:nvPicPr>
          <p:cNvPr id="17" name="Picture 16" descr="IMG_86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6800" y="3448050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29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ctrTitle" idx="4294967295"/>
          </p:nvPr>
        </p:nvSpPr>
        <p:spPr>
          <a:xfrm>
            <a:off x="381000" y="246063"/>
            <a:ext cx="3657600" cy="690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 smtClean="0"/>
              <a:t>Questions ?</a:t>
            </a:r>
            <a:endParaRPr lang="en-US" sz="4400" dirty="0"/>
          </a:p>
        </p:txBody>
      </p:sp>
      <p:pic>
        <p:nvPicPr>
          <p:cNvPr id="7" name="Picture 2" descr="The Picture Book Teacher's Edition: The Importance of Asking Questions">
            <a:extLst>
              <a:ext uri="{FF2B5EF4-FFF2-40B4-BE49-F238E27FC236}">
                <a16:creationId xmlns="" xmlns:a16="http://schemas.microsoft.com/office/drawing/2014/main" id="{9691F1B6-CF79-A4A8-3538-C77FA908F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88630" l="20357" r="79643">
                        <a14:foregroundMark x1="49821" y1="11644" x2="45089" y2="21918"/>
                        <a14:foregroundMark x1="23482" y1="76986" x2="21071" y2="86438"/>
                        <a14:foregroundMark x1="75089" y1="77808" x2="78393" y2="86986"/>
                        <a14:foregroundMark x1="79643" y1="88630" x2="20357" y2="88356"/>
                        <a14:foregroundMark x1="49286" y1="79589" x2="50357" y2="7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91" t="891" r="17991" b="7029"/>
          <a:stretch/>
        </p:blipFill>
        <p:spPr bwMode="auto">
          <a:xfrm>
            <a:off x="4876800" y="1219200"/>
            <a:ext cx="24384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G_8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1447800"/>
            <a:ext cx="3048000" cy="2286000"/>
          </a:xfrm>
          <a:prstGeom prst="rect">
            <a:avLst/>
          </a:prstGeom>
        </p:spPr>
      </p:pic>
      <p:sp>
        <p:nvSpPr>
          <p:cNvPr id="2050" name="AutoShape 2" descr="https://mail.google.com/mail/u/1?ui=2&amp;ik=35e86e879d&amp;attid=0.1&amp;permmsgid=msg-a:r-8554298115449306462&amp;th=18c7a7bef26ed7a1&amp;view=fimg&amp;fur=ip&amp;sz=s0-l75-ft&amp;attbid=ANGjdJ9W2BXZO27NNDgPyO-zgmuufhDW940g3zHjwNLPCRYI6CqgjOfz7OlPLTuuyXF6byJqNlvUcJDb56HlIk4CBp46Pm69QPTiByoaDMWq4S6F1tL0pJ9WuutstaY&amp;disp=emb&amp;realattid=18c7a7b9fe3d459988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G_86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447800"/>
            <a:ext cx="3073400" cy="2305050"/>
          </a:xfrm>
          <a:prstGeom prst="rect">
            <a:avLst/>
          </a:prstGeom>
        </p:spPr>
      </p:pic>
      <p:pic>
        <p:nvPicPr>
          <p:cNvPr id="11" name="Picture 10" descr="IMG_87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4038600"/>
            <a:ext cx="2463800" cy="1847850"/>
          </a:xfrm>
          <a:prstGeom prst="rect">
            <a:avLst/>
          </a:prstGeom>
        </p:spPr>
      </p:pic>
      <p:pic>
        <p:nvPicPr>
          <p:cNvPr id="12" name="Picture 11" descr="IMG_86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3962400"/>
            <a:ext cx="2641600" cy="1981200"/>
          </a:xfrm>
          <a:prstGeom prst="rect">
            <a:avLst/>
          </a:prstGeom>
        </p:spPr>
      </p:pic>
      <p:pic>
        <p:nvPicPr>
          <p:cNvPr id="13" name="Picture 12" descr="COMM_U_LOGO_1_CROP-removebg-previ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6800" y="3886200"/>
            <a:ext cx="2428875" cy="2357736"/>
          </a:xfrm>
          <a:prstGeom prst="rect">
            <a:avLst/>
          </a:prstGeom>
        </p:spPr>
      </p:pic>
      <p:pic>
        <p:nvPicPr>
          <p:cNvPr id="14" name="Picture 13" descr="COMM_U_LOGO_1_CROP-removebg-previe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235" y="1600200"/>
            <a:ext cx="10763250" cy="44582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purpose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this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forum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provide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overview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the </a:t>
            </a:r>
            <a:r>
              <a:rPr sz="3200" dirty="0">
                <a:latin typeface="Arial"/>
                <a:cs typeface="Arial"/>
              </a:rPr>
              <a:t>Auxiliary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Communicator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(AUXC)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position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discuss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how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it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being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implemented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nationwide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how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request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AUXCOMM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course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through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Emergency </a:t>
            </a:r>
            <a:r>
              <a:rPr sz="3200" dirty="0">
                <a:latin typeface="Arial"/>
                <a:cs typeface="Arial"/>
              </a:rPr>
              <a:t>Communications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Division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Cybersecurity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Infrastructure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Security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Agency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CISA</a:t>
            </a:r>
            <a:r>
              <a:rPr lang="en-US" sz="3200" spc="-10" dirty="0" smtClean="0">
                <a:latin typeface="Arial"/>
                <a:cs typeface="Arial"/>
              </a:rPr>
              <a:t>-ECD</a:t>
            </a:r>
            <a:r>
              <a:rPr sz="3200" spc="-10" dirty="0" smtClean="0">
                <a:latin typeface="Arial"/>
                <a:cs typeface="Arial"/>
              </a:rPr>
              <a:t>)</a:t>
            </a:r>
            <a:r>
              <a:rPr lang="en-US" sz="3200" spc="-10" dirty="0" smtClean="0">
                <a:latin typeface="Arial"/>
                <a:cs typeface="Arial"/>
              </a:rPr>
              <a:t> and NYS Department of  Homeland Security and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Interoperable &amp; Emergency Communications </a:t>
            </a:r>
          </a:p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lang="en-US" sz="3200" spc="-10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DHSES-OIEC)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Purpose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0" y="604113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02316" y="0"/>
            <a:ext cx="4624070" cy="7068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00"/>
              </a:spcBef>
            </a:pPr>
            <a:endParaRPr lang="en-US" sz="2400" dirty="0" smtClean="0">
              <a:latin typeface="Arial"/>
              <a:cs typeface="Arial"/>
            </a:endParaRPr>
          </a:p>
          <a:p>
            <a:pPr marR="5715" algn="ctr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Arial"/>
                <a:cs typeface="Arial"/>
              </a:rPr>
              <a:t>For</a:t>
            </a:r>
            <a:r>
              <a:rPr sz="2400" spc="-4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information:</a:t>
            </a:r>
            <a:endParaRPr sz="24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646569"/>
                </a:solidFill>
              </a:rPr>
              <a:t>Office of Interoperable and Emergency Communications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646569"/>
                </a:solidFill>
              </a:rPr>
              <a:t>1220 Washington Avenue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646569"/>
                </a:solidFill>
                <a:latin typeface="Arial"/>
                <a:cs typeface="Arial"/>
              </a:rPr>
              <a:t>State Campus, Building 7A, Suite 102</a:t>
            </a:r>
            <a:endParaRPr lang="en-US" sz="2400" dirty="0" smtClean="0">
              <a:solidFill>
                <a:srgbClr val="646569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646569"/>
                </a:solidFill>
              </a:rPr>
              <a:t>Albany, NY 12242</a:t>
            </a:r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646569"/>
                </a:solidFill>
              </a:rPr>
              <a:t>OIEC Main Phone:  518-322-4911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646569"/>
                </a:solidFill>
                <a:latin typeface="Arial"/>
                <a:cs typeface="Arial"/>
              </a:rPr>
              <a:t>Training Email: </a:t>
            </a:r>
            <a:r>
              <a:rPr lang="en-US" sz="2400" dirty="0" smtClean="0">
                <a:solidFill>
                  <a:srgbClr val="002D73"/>
                </a:solidFill>
                <a:latin typeface="Arial"/>
                <a:cs typeface="Arial"/>
                <a:hlinkClick r:id="rId2"/>
              </a:rPr>
              <a:t>OIEC.Training@dhses.ny.gov</a:t>
            </a:r>
            <a:r>
              <a:rPr lang="en-US" sz="2400" dirty="0" smtClean="0">
                <a:solidFill>
                  <a:srgbClr val="002D73"/>
                </a:solidFill>
                <a:latin typeface="Arial"/>
                <a:cs typeface="Arial"/>
              </a:rPr>
              <a:t> 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D73"/>
                </a:solidFill>
                <a:latin typeface="Arial"/>
                <a:cs typeface="Arial"/>
              </a:rPr>
              <a:t>Main Mailbox: </a:t>
            </a:r>
            <a:r>
              <a:rPr lang="en-US" sz="2400" dirty="0" smtClean="0">
                <a:solidFill>
                  <a:srgbClr val="002D73"/>
                </a:solidFill>
                <a:latin typeface="Arial"/>
                <a:cs typeface="Arial"/>
                <a:hlinkClick r:id="rId3"/>
              </a:rPr>
              <a:t>DHSES.OIEC@dhses.ny.gov</a:t>
            </a:r>
            <a:r>
              <a:rPr lang="en-US" sz="2400" dirty="0" smtClean="0">
                <a:solidFill>
                  <a:srgbClr val="002D73"/>
                </a:solidFill>
                <a:latin typeface="Arial"/>
                <a:cs typeface="Arial"/>
              </a:rPr>
              <a:t> </a:t>
            </a:r>
            <a:endParaRPr lang="en-US" sz="2400" dirty="0" smtClean="0">
              <a:solidFill>
                <a:srgbClr val="002D73"/>
              </a:solidFill>
            </a:endParaRPr>
          </a:p>
          <a:p>
            <a:pPr marR="5080" algn="ctr">
              <a:lnSpc>
                <a:spcPct val="100000"/>
              </a:lnSpc>
            </a:pPr>
            <a:endParaRPr lang="en-US" sz="2400" b="1" spc="-10" dirty="0" smtClean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 indent="3056890" algn="r">
              <a:lnSpc>
                <a:spcPct val="100000"/>
              </a:lnSpc>
            </a:pPr>
            <a:r>
              <a:rPr sz="2400" spc="-10" dirty="0" smtClean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20" name="Picture 19" descr="COMM_U_LOGO_1_CROP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219200"/>
            <a:ext cx="4552950" cy="4419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425"/>
                </a:lnSpc>
              </a:pPr>
              <a:t>30</a:t>
            </a:fld>
            <a:endParaRPr lang="en-US"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9525" y="1219200"/>
            <a:ext cx="4552950" cy="44196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843031" y="4037346"/>
            <a:ext cx="876935" cy="248285"/>
            <a:chOff x="5843031" y="4037346"/>
            <a:chExt cx="876935" cy="2482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031" y="4037346"/>
              <a:ext cx="506956" cy="2481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94361" y="4041089"/>
              <a:ext cx="139065" cy="240665"/>
            </a:xfrm>
            <a:custGeom>
              <a:avLst/>
              <a:gdLst/>
              <a:ahLst/>
              <a:cxnLst/>
              <a:rect l="l" t="t" r="r" b="b"/>
              <a:pathLst>
                <a:path w="139065" h="240664">
                  <a:moveTo>
                    <a:pt x="138506" y="208584"/>
                  </a:moveTo>
                  <a:lnTo>
                    <a:pt x="38989" y="208584"/>
                  </a:lnTo>
                  <a:lnTo>
                    <a:pt x="38989" y="132270"/>
                  </a:lnTo>
                  <a:lnTo>
                    <a:pt x="115646" y="132270"/>
                  </a:lnTo>
                  <a:lnTo>
                    <a:pt x="115646" y="101752"/>
                  </a:lnTo>
                  <a:lnTo>
                    <a:pt x="38989" y="101752"/>
                  </a:lnTo>
                  <a:lnTo>
                    <a:pt x="38989" y="33070"/>
                  </a:lnTo>
                  <a:lnTo>
                    <a:pt x="137160" y="3307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33070"/>
                  </a:lnTo>
                  <a:lnTo>
                    <a:pt x="0" y="101752"/>
                  </a:lnTo>
                  <a:lnTo>
                    <a:pt x="0" y="132270"/>
                  </a:lnTo>
                  <a:lnTo>
                    <a:pt x="0" y="208584"/>
                  </a:lnTo>
                  <a:lnTo>
                    <a:pt x="0" y="240385"/>
                  </a:lnTo>
                  <a:lnTo>
                    <a:pt x="138506" y="240385"/>
                  </a:lnTo>
                  <a:lnTo>
                    <a:pt x="138506" y="208584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3797" y="4041392"/>
              <a:ext cx="155986" cy="240075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6752056" y="4041394"/>
            <a:ext cx="233045" cy="240665"/>
          </a:xfrm>
          <a:custGeom>
            <a:avLst/>
            <a:gdLst/>
            <a:ahLst/>
            <a:cxnLst/>
            <a:rect l="l" t="t" r="r" b="b"/>
            <a:pathLst>
              <a:path w="233045" h="240664">
                <a:moveTo>
                  <a:pt x="147916" y="105714"/>
                </a:moveTo>
                <a:lnTo>
                  <a:pt x="88747" y="105714"/>
                </a:lnTo>
                <a:lnTo>
                  <a:pt x="88747" y="47205"/>
                </a:lnTo>
                <a:lnTo>
                  <a:pt x="59156" y="47205"/>
                </a:lnTo>
                <a:lnTo>
                  <a:pt x="59156" y="105714"/>
                </a:lnTo>
                <a:lnTo>
                  <a:pt x="0" y="105714"/>
                </a:lnTo>
                <a:lnTo>
                  <a:pt x="0" y="134975"/>
                </a:lnTo>
                <a:lnTo>
                  <a:pt x="59156" y="134975"/>
                </a:lnTo>
                <a:lnTo>
                  <a:pt x="59156" y="194754"/>
                </a:lnTo>
                <a:lnTo>
                  <a:pt x="88747" y="194754"/>
                </a:lnTo>
                <a:lnTo>
                  <a:pt x="88747" y="134975"/>
                </a:lnTo>
                <a:lnTo>
                  <a:pt x="147916" y="134975"/>
                </a:lnTo>
                <a:lnTo>
                  <a:pt x="147916" y="105714"/>
                </a:lnTo>
                <a:close/>
              </a:path>
              <a:path w="233045" h="240664">
                <a:moveTo>
                  <a:pt x="232625" y="0"/>
                </a:moveTo>
                <a:lnTo>
                  <a:pt x="192290" y="0"/>
                </a:lnTo>
                <a:lnTo>
                  <a:pt x="192290" y="240080"/>
                </a:lnTo>
                <a:lnTo>
                  <a:pt x="232625" y="240080"/>
                </a:lnTo>
                <a:lnTo>
                  <a:pt x="232625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3102" y="4041392"/>
            <a:ext cx="158676" cy="24007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425"/>
                </a:lnSpc>
              </a:pPr>
              <a:t>31</a:t>
            </a:fld>
            <a:endParaRPr lang="en-US"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235" y="1371600"/>
            <a:ext cx="10763250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indent="-342265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There are currently seven (7) ICS positions that fall under the Communications Unit (COMU), as follows:</a:t>
            </a:r>
          </a:p>
          <a:p>
            <a:pPr marL="1428115" lvl="3" indent="-17145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1599565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Communications Unit Leader (COML)</a:t>
            </a:r>
          </a:p>
          <a:p>
            <a:pPr marL="1599565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Communications Unit Technician (COMT)</a:t>
            </a:r>
          </a:p>
          <a:p>
            <a:pPr marL="1599565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Incident Communications Center Manager (INCM)</a:t>
            </a:r>
          </a:p>
          <a:p>
            <a:pPr marL="1599565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Radio Operator (RADO)</a:t>
            </a:r>
          </a:p>
          <a:p>
            <a:pPr marL="1599565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Auxiliary Communications (AUXCOMM)</a:t>
            </a:r>
          </a:p>
          <a:p>
            <a:pPr marL="1599565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Incident Tactical Dispatcher (INTD)</a:t>
            </a:r>
          </a:p>
          <a:p>
            <a:pPr marL="1599565" lvl="3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Information Technology Service Unit Leader (ITSL)</a:t>
            </a: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90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 smtClean="0"/>
              <a:t>Communications Unit (COMU) Program</a:t>
            </a:r>
            <a:endParaRPr spc="-10" dirty="0"/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10019665" cy="313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lang="en-US" sz="2200" b="1" u="sng" dirty="0" smtClean="0">
                <a:solidFill>
                  <a:schemeClr val="tx1"/>
                </a:solidFill>
                <a:latin typeface="Arial"/>
                <a:cs typeface="Arial"/>
              </a:rPr>
              <a:t>Nationally </a:t>
            </a:r>
            <a:r>
              <a:rPr sz="2200" b="1" u="sng" dirty="0" smtClean="0">
                <a:solidFill>
                  <a:schemeClr val="tx1"/>
                </a:solidFill>
                <a:latin typeface="Arial"/>
                <a:cs typeface="Arial"/>
              </a:rPr>
              <a:t>Trained</a:t>
            </a:r>
            <a:r>
              <a:rPr lang="en-US" sz="2200" b="1" u="sng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tx1"/>
                </a:solidFill>
                <a:latin typeface="Arial"/>
                <a:cs typeface="Arial"/>
              </a:rPr>
              <a:t>COMU</a:t>
            </a:r>
            <a:r>
              <a:rPr sz="2200" spc="-4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personnel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u="sng" dirty="0">
                <a:solidFill>
                  <a:schemeClr val="tx1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February</a:t>
            </a:r>
            <a:r>
              <a:rPr sz="2200" u="sng" spc="-45" dirty="0">
                <a:solidFill>
                  <a:schemeClr val="tx1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solidFill>
                  <a:schemeClr val="tx1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15,</a:t>
            </a:r>
            <a:r>
              <a:rPr sz="2200" u="sng" spc="-55" dirty="0">
                <a:solidFill>
                  <a:schemeClr val="tx1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0" dirty="0">
                <a:solidFill>
                  <a:schemeClr val="tx1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2022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5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COMLs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3,970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(+696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State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Sponsored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(SS))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COMTs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2,113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(+1,180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SS)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AUXCOMM</a:t>
            </a:r>
            <a:r>
              <a:rPr sz="20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b="1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2,542</a:t>
            </a:r>
            <a:r>
              <a:rPr sz="2000" b="1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(+920</a:t>
            </a:r>
            <a:r>
              <a:rPr sz="2000" b="1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2000" b="1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SS</a:t>
            </a:r>
            <a:r>
              <a:rPr sz="20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Total</a:t>
            </a:r>
            <a:r>
              <a:rPr sz="20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tx1"/>
                </a:solidFill>
                <a:latin typeface="Arial"/>
                <a:cs typeface="Arial"/>
              </a:rPr>
              <a:t>3,462)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RADO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5" dirty="0" smtClean="0">
                <a:solidFill>
                  <a:schemeClr val="tx1"/>
                </a:solidFill>
                <a:latin typeface="Arial"/>
                <a:cs typeface="Arial"/>
              </a:rPr>
              <a:t>25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INCM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550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INTD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883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(+21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SS)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ITSL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295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5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COMU</a:t>
            </a:r>
            <a:r>
              <a:rPr spc="-85" dirty="0"/>
              <a:t> </a:t>
            </a:r>
            <a:r>
              <a:rPr dirty="0"/>
              <a:t>By</a:t>
            </a:r>
            <a:r>
              <a:rPr spc="-95" dirty="0"/>
              <a:t> </a:t>
            </a:r>
            <a:r>
              <a:rPr dirty="0"/>
              <a:t>the</a:t>
            </a:r>
            <a:r>
              <a:rPr spc="-100" dirty="0"/>
              <a:t> </a:t>
            </a:r>
            <a:r>
              <a:rPr dirty="0"/>
              <a:t>Numbers:</a:t>
            </a:r>
            <a:r>
              <a:rPr spc="-85" dirty="0"/>
              <a:t> </a:t>
            </a:r>
            <a:r>
              <a:rPr spc="-10" dirty="0">
                <a:solidFill>
                  <a:srgbClr val="FF0000"/>
                </a:solidFill>
              </a:rPr>
              <a:t>National</a:t>
            </a:r>
          </a:p>
        </p:txBody>
      </p:sp>
      <p:pic>
        <p:nvPicPr>
          <p:cNvPr id="7" name="Picture 6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24732"/>
            <a:ext cx="8166734" cy="403059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89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lang="en-US" sz="2200" b="1" u="sng" dirty="0" smtClean="0">
                <a:solidFill>
                  <a:schemeClr val="tx1"/>
                </a:solidFill>
                <a:latin typeface="Arial"/>
                <a:cs typeface="Arial"/>
              </a:rPr>
              <a:t>NYS Trained </a:t>
            </a:r>
            <a:r>
              <a:rPr sz="2200" dirty="0" smtClean="0">
                <a:solidFill>
                  <a:schemeClr val="tx1"/>
                </a:solidFill>
                <a:latin typeface="Arial"/>
                <a:cs typeface="Arial"/>
              </a:rPr>
              <a:t>COMU</a:t>
            </a:r>
            <a:r>
              <a:rPr sz="2200" spc="-4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personnel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200" spc="-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spc="-55" dirty="0" smtClean="0">
                <a:solidFill>
                  <a:schemeClr val="tx1"/>
                </a:solidFill>
                <a:latin typeface="Arial"/>
                <a:cs typeface="Arial"/>
              </a:rPr>
              <a:t>September 6, </a:t>
            </a:r>
            <a:r>
              <a:rPr sz="2200" spc="-10" dirty="0" smtClean="0">
                <a:solidFill>
                  <a:schemeClr val="tx1"/>
                </a:solidFill>
                <a:latin typeface="Arial"/>
                <a:cs typeface="Arial"/>
              </a:rPr>
              <a:t>202</a:t>
            </a:r>
            <a:r>
              <a:rPr lang="en-US" sz="2200" spc="-10" dirty="0" smtClean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sz="2200" spc="-10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5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COMLs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147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COMTs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152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AUXCOMM</a:t>
            </a:r>
            <a:r>
              <a:rPr sz="20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65</a:t>
            </a:r>
            <a:endParaRPr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INCM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25" dirty="0" smtClean="0">
                <a:solidFill>
                  <a:schemeClr val="tx1"/>
                </a:solidFill>
                <a:latin typeface="Arial"/>
                <a:cs typeface="Arial"/>
              </a:rPr>
              <a:t>46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INTD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67</a:t>
            </a: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RADO = 40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ITSL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35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NYS OEIC 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State</a:t>
            </a:r>
            <a:r>
              <a:rPr sz="2000" spc="-4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Sponsored</a:t>
            </a:r>
            <a:r>
              <a:rPr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(SS)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Instructors</a:t>
            </a:r>
            <a:r>
              <a:rPr lang="en-US" sz="2000" spc="-6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000" spc="-4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2000" spc="-4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COM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000" spc="-5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12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COM T 8,</a:t>
            </a:r>
            <a:r>
              <a:rPr sz="2000" spc="-3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 smtClean="0">
                <a:solidFill>
                  <a:schemeClr val="tx1"/>
                </a:solidFill>
                <a:latin typeface="Arial"/>
                <a:cs typeface="Arial"/>
              </a:rPr>
              <a:t>AUX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COMM</a:t>
            </a:r>
            <a:r>
              <a:rPr sz="2000" b="1" i="1" spc="-5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10</a:t>
            </a:r>
            <a:endParaRPr sz="2000" b="1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COMU</a:t>
            </a:r>
            <a:r>
              <a:rPr spc="-85" dirty="0"/>
              <a:t> </a:t>
            </a:r>
            <a:r>
              <a:rPr dirty="0"/>
              <a:t>By</a:t>
            </a:r>
            <a:r>
              <a:rPr spc="-95" dirty="0"/>
              <a:t> </a:t>
            </a:r>
            <a:r>
              <a:rPr dirty="0"/>
              <a:t>the</a:t>
            </a:r>
            <a:r>
              <a:rPr spc="-100" dirty="0"/>
              <a:t> </a:t>
            </a:r>
            <a:r>
              <a:rPr dirty="0"/>
              <a:t>Numbers:</a:t>
            </a:r>
            <a:r>
              <a:rPr spc="-85" dirty="0"/>
              <a:t> </a:t>
            </a:r>
            <a:r>
              <a:rPr lang="en-US" spc="-10" dirty="0" smtClean="0">
                <a:solidFill>
                  <a:srgbClr val="FF0000"/>
                </a:solidFill>
              </a:rPr>
              <a:t>New York State</a:t>
            </a:r>
            <a:endParaRPr spc="-10" dirty="0">
              <a:solidFill>
                <a:srgbClr val="FF0000"/>
              </a:solidFill>
            </a:endParaRPr>
          </a:p>
        </p:txBody>
      </p:sp>
      <p:pic>
        <p:nvPicPr>
          <p:cNvPr id="8" name="Picture 7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24732"/>
            <a:ext cx="8166734" cy="403059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89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lang="en-US" sz="2200" b="1" u="sng" dirty="0" smtClean="0">
                <a:solidFill>
                  <a:schemeClr val="tx1"/>
                </a:solidFill>
                <a:latin typeface="Arial"/>
                <a:cs typeface="Arial"/>
              </a:rPr>
              <a:t>NYS Credentialed </a:t>
            </a:r>
            <a:r>
              <a:rPr sz="2200" dirty="0" smtClean="0">
                <a:solidFill>
                  <a:schemeClr val="tx1"/>
                </a:solidFill>
                <a:latin typeface="Arial"/>
                <a:cs typeface="Arial"/>
              </a:rPr>
              <a:t>COMU</a:t>
            </a:r>
            <a:r>
              <a:rPr sz="2200" spc="-4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personnel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200" spc="-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September</a:t>
            </a:r>
            <a:r>
              <a:rPr sz="2200" spc="-4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spc="-45" dirty="0" smtClean="0">
                <a:solidFill>
                  <a:schemeClr val="tx1"/>
                </a:solidFill>
                <a:latin typeface="Arial"/>
                <a:cs typeface="Arial"/>
              </a:rPr>
              <a:t>6, </a:t>
            </a:r>
            <a:r>
              <a:rPr sz="2200" spc="-10" dirty="0" smtClean="0">
                <a:solidFill>
                  <a:schemeClr val="tx1"/>
                </a:solidFill>
                <a:latin typeface="Arial"/>
                <a:cs typeface="Arial"/>
              </a:rPr>
              <a:t>202</a:t>
            </a:r>
            <a:r>
              <a:rPr lang="en-US" sz="2200" spc="-10" dirty="0" smtClean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sz="2200" spc="-10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5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COMLs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73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COMTs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47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AUXCOMM</a:t>
            </a:r>
            <a:r>
              <a:rPr sz="20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24</a:t>
            </a:r>
            <a:endParaRPr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INCM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25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sz="2000" spc="-50" dirty="0" smtClean="0">
                <a:solidFill>
                  <a:schemeClr val="tx1"/>
                </a:solidFill>
                <a:latin typeface="Arial"/>
                <a:cs typeface="Arial"/>
              </a:rPr>
              <a:t>0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INTD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12</a:t>
            </a: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RADO = 2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ITSL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NYS OEIC 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State</a:t>
            </a:r>
            <a:r>
              <a:rPr sz="2000" spc="-4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Sponsored</a:t>
            </a:r>
            <a:r>
              <a:rPr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(SS)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Instructors</a:t>
            </a:r>
            <a:r>
              <a:rPr lang="en-US" sz="2000" spc="-6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000" spc="-4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2000" spc="-4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COM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2000" spc="-5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12</a:t>
            </a:r>
            <a:r>
              <a:rPr sz="2000" dirty="0" smtClean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COM T 8,</a:t>
            </a:r>
            <a:r>
              <a:rPr sz="2000" spc="-3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i="1" dirty="0" smtClean="0">
                <a:solidFill>
                  <a:schemeClr val="tx1"/>
                </a:solidFill>
                <a:latin typeface="Arial"/>
                <a:cs typeface="Arial"/>
              </a:rPr>
              <a:t>AUX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COMM</a:t>
            </a:r>
            <a:r>
              <a:rPr sz="2000" b="1" i="1" spc="-5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10</a:t>
            </a:r>
            <a:endParaRPr sz="2000" b="1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COMU</a:t>
            </a:r>
            <a:r>
              <a:rPr spc="-85" dirty="0"/>
              <a:t> </a:t>
            </a:r>
            <a:r>
              <a:rPr dirty="0"/>
              <a:t>By</a:t>
            </a:r>
            <a:r>
              <a:rPr spc="-95" dirty="0"/>
              <a:t> </a:t>
            </a:r>
            <a:r>
              <a:rPr dirty="0"/>
              <a:t>the</a:t>
            </a:r>
            <a:r>
              <a:rPr spc="-100" dirty="0"/>
              <a:t> </a:t>
            </a:r>
            <a:r>
              <a:rPr dirty="0"/>
              <a:t>Numbers:</a:t>
            </a:r>
            <a:r>
              <a:rPr spc="-85" dirty="0"/>
              <a:t> </a:t>
            </a:r>
            <a:r>
              <a:rPr lang="en-US" spc="-10" dirty="0" smtClean="0">
                <a:solidFill>
                  <a:srgbClr val="FF0000"/>
                </a:solidFill>
              </a:rPr>
              <a:t>New York State</a:t>
            </a:r>
            <a:endParaRPr spc="-10" dirty="0">
              <a:solidFill>
                <a:srgbClr val="FF0000"/>
              </a:solidFill>
            </a:endParaRPr>
          </a:p>
        </p:txBody>
      </p:sp>
      <p:pic>
        <p:nvPicPr>
          <p:cNvPr id="8" name="Picture 7" descr="COMM_U_LOGO_1_CROP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  <p:pic>
        <p:nvPicPr>
          <p:cNvPr id="9" name="Picture 8" descr="OEIC C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2209800"/>
            <a:ext cx="195533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24732"/>
            <a:ext cx="8166734" cy="3633046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89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lang="en-US" sz="2200" dirty="0" smtClean="0">
                <a:solidFill>
                  <a:srgbClr val="44536A"/>
                </a:solidFill>
                <a:latin typeface="Arial"/>
                <a:cs typeface="Arial"/>
              </a:rPr>
              <a:t>NYS Credentialed </a:t>
            </a:r>
            <a:r>
              <a:rPr sz="2200" dirty="0" smtClean="0">
                <a:solidFill>
                  <a:srgbClr val="44536A"/>
                </a:solidFill>
                <a:latin typeface="Arial"/>
                <a:cs typeface="Arial"/>
              </a:rPr>
              <a:t>COMU</a:t>
            </a:r>
            <a:r>
              <a:rPr sz="2200" spc="-40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536A"/>
                </a:solidFill>
                <a:latin typeface="Arial"/>
                <a:cs typeface="Arial"/>
              </a:rPr>
              <a:t>personnel</a:t>
            </a:r>
            <a:r>
              <a:rPr sz="2200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536A"/>
                </a:solidFill>
                <a:latin typeface="Arial"/>
                <a:cs typeface="Arial"/>
              </a:rPr>
              <a:t>as</a:t>
            </a:r>
            <a:r>
              <a:rPr sz="2200" spc="-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536A"/>
                </a:solidFill>
                <a:latin typeface="Arial"/>
                <a:cs typeface="Arial"/>
              </a:rPr>
              <a:t>of</a:t>
            </a:r>
            <a:r>
              <a:rPr sz="2200" spc="-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rgbClr val="44536A"/>
                </a:solidFill>
                <a:latin typeface="Arial"/>
                <a:cs typeface="Arial"/>
              </a:rPr>
              <a:t>6</a:t>
            </a:r>
            <a:r>
              <a:rPr sz="2200" spc="-55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rgbClr val="44536A"/>
                </a:solidFill>
                <a:latin typeface="Arial"/>
                <a:cs typeface="Arial"/>
              </a:rPr>
              <a:t>September</a:t>
            </a:r>
            <a:r>
              <a:rPr sz="2200" spc="-45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44536A"/>
                </a:solidFill>
                <a:latin typeface="Arial"/>
                <a:cs typeface="Arial"/>
              </a:rPr>
              <a:t>202</a:t>
            </a:r>
            <a:r>
              <a:rPr lang="en-US" sz="2200" spc="-10" dirty="0" smtClean="0">
                <a:solidFill>
                  <a:srgbClr val="44536A"/>
                </a:solidFill>
                <a:latin typeface="Arial"/>
                <a:cs typeface="Arial"/>
              </a:rPr>
              <a:t>3</a:t>
            </a:r>
            <a:r>
              <a:rPr sz="2200" spc="-10" dirty="0" smtClean="0">
                <a:solidFill>
                  <a:srgbClr val="44536A"/>
                </a:solidFill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5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COMLs</a:t>
            </a:r>
            <a:r>
              <a:rPr sz="2000" spc="-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=</a:t>
            </a:r>
            <a:r>
              <a:rPr sz="2000" spc="-3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44536A"/>
                </a:solidFill>
                <a:latin typeface="Arial"/>
                <a:cs typeface="Arial"/>
              </a:rPr>
              <a:t>73</a:t>
            </a:r>
            <a:endParaRPr sz="20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COMTs</a:t>
            </a:r>
            <a:r>
              <a:rPr sz="2000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=</a:t>
            </a:r>
            <a:r>
              <a:rPr sz="2000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44536A"/>
                </a:solidFill>
                <a:latin typeface="Arial"/>
                <a:cs typeface="Arial"/>
              </a:rPr>
              <a:t>47</a:t>
            </a:r>
            <a:endParaRPr sz="20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b="1" i="1" dirty="0">
                <a:solidFill>
                  <a:srgbClr val="44536A"/>
                </a:solidFill>
                <a:latin typeface="Arial"/>
                <a:cs typeface="Arial"/>
              </a:rPr>
              <a:t>AUXCOMM</a:t>
            </a:r>
            <a:r>
              <a:rPr sz="2000" b="1" i="1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4536A"/>
                </a:solidFill>
                <a:latin typeface="Arial"/>
                <a:cs typeface="Arial"/>
              </a:rPr>
              <a:t>=</a:t>
            </a:r>
            <a:r>
              <a:rPr sz="2000" b="1" i="1" spc="-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rgbClr val="44536A"/>
                </a:solidFill>
                <a:latin typeface="Arial"/>
                <a:cs typeface="Arial"/>
              </a:rPr>
              <a:t>24</a:t>
            </a:r>
            <a:endParaRPr sz="2000" b="1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INCM</a:t>
            </a:r>
            <a:r>
              <a:rPr sz="2000" spc="-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=</a:t>
            </a:r>
            <a:r>
              <a:rPr sz="2000" spc="-2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000" spc="-25" dirty="0" smtClean="0">
                <a:solidFill>
                  <a:srgbClr val="44536A"/>
                </a:solidFill>
                <a:latin typeface="Arial"/>
                <a:cs typeface="Arial"/>
              </a:rPr>
              <a:t>1</a:t>
            </a:r>
            <a:r>
              <a:rPr sz="2000" spc="-50" dirty="0" smtClean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INTD</a:t>
            </a:r>
            <a:r>
              <a:rPr sz="2000" spc="-2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4536A"/>
                </a:solidFill>
                <a:latin typeface="Arial"/>
                <a:cs typeface="Arial"/>
              </a:rPr>
              <a:t>=</a:t>
            </a:r>
            <a:r>
              <a:rPr lang="en-US" sz="2000" dirty="0" smtClean="0">
                <a:solidFill>
                  <a:srgbClr val="44536A"/>
                </a:solidFill>
                <a:latin typeface="Arial"/>
                <a:cs typeface="Arial"/>
              </a:rPr>
              <a:t> 12</a:t>
            </a:r>
            <a:endParaRPr sz="20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ITSL</a:t>
            </a:r>
            <a:r>
              <a:rPr sz="2000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=</a:t>
            </a:r>
            <a:r>
              <a:rPr sz="2000" spc="-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44536A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lang="en-US" sz="2000" dirty="0" smtClean="0">
                <a:solidFill>
                  <a:srgbClr val="44536A"/>
                </a:solidFill>
                <a:latin typeface="Arial"/>
                <a:cs typeface="Arial"/>
              </a:rPr>
              <a:t>NYS OEIC </a:t>
            </a:r>
            <a:r>
              <a:rPr sz="2000" dirty="0" smtClean="0">
                <a:solidFill>
                  <a:srgbClr val="44536A"/>
                </a:solidFill>
                <a:latin typeface="Arial"/>
                <a:cs typeface="Arial"/>
              </a:rPr>
              <a:t>State</a:t>
            </a:r>
            <a:r>
              <a:rPr sz="2000" spc="-40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Sponsored</a:t>
            </a:r>
            <a:r>
              <a:rPr sz="2000" spc="-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(SS)</a:t>
            </a:r>
            <a:r>
              <a:rPr sz="2000" spc="-2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4536A"/>
                </a:solidFill>
                <a:latin typeface="Arial"/>
                <a:cs typeface="Arial"/>
              </a:rPr>
              <a:t>Instructors</a:t>
            </a:r>
            <a:r>
              <a:rPr lang="en-US" sz="2000" spc="-60" dirty="0">
                <a:solidFill>
                  <a:srgbClr val="44536A"/>
                </a:solidFill>
                <a:latin typeface="Arial"/>
                <a:cs typeface="Arial"/>
              </a:rPr>
              <a:t>:</a:t>
            </a:r>
            <a:r>
              <a:rPr sz="2000" spc="-40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endParaRPr lang="en-US" sz="2000" spc="-40" dirty="0" smtClean="0">
              <a:solidFill>
                <a:srgbClr val="44536A"/>
              </a:solidFill>
              <a:latin typeface="Arial"/>
              <a:cs typeface="Arial"/>
            </a:endParaRPr>
          </a:p>
          <a:p>
            <a:pPr marL="583565" lvl="1" indent="-223520">
              <a:lnSpc>
                <a:spcPct val="100000"/>
              </a:lnSpc>
              <a:spcBef>
                <a:spcPts val="720"/>
              </a:spcBef>
              <a:buClr>
                <a:srgbClr val="AFB0B3"/>
              </a:buClr>
              <a:buFont typeface="Wingdings"/>
              <a:buChar char=""/>
              <a:tabLst>
                <a:tab pos="583565" algn="l"/>
              </a:tabLst>
            </a:pPr>
            <a:r>
              <a:rPr sz="2000" dirty="0" smtClean="0">
                <a:solidFill>
                  <a:srgbClr val="44536A"/>
                </a:solidFill>
                <a:latin typeface="Arial"/>
                <a:cs typeface="Arial"/>
              </a:rPr>
              <a:t>COM</a:t>
            </a:r>
            <a:r>
              <a:rPr lang="en-US" sz="2000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4536A"/>
                </a:solidFill>
                <a:latin typeface="Arial"/>
                <a:cs typeface="Arial"/>
              </a:rPr>
              <a:t>L</a:t>
            </a:r>
            <a:r>
              <a:rPr sz="2000" spc="-50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44536A"/>
                </a:solidFill>
                <a:latin typeface="Arial"/>
                <a:cs typeface="Arial"/>
              </a:rPr>
              <a:t>12</a:t>
            </a:r>
            <a:r>
              <a:rPr sz="2000" dirty="0" smtClean="0">
                <a:solidFill>
                  <a:srgbClr val="44536A"/>
                </a:solidFill>
                <a:latin typeface="Arial"/>
                <a:cs typeface="Arial"/>
              </a:rPr>
              <a:t>,</a:t>
            </a:r>
            <a:r>
              <a:rPr lang="en-US" sz="2000" dirty="0" smtClean="0">
                <a:solidFill>
                  <a:srgbClr val="44536A"/>
                </a:solidFill>
                <a:latin typeface="Arial"/>
                <a:cs typeface="Arial"/>
              </a:rPr>
              <a:t> COM T 8,</a:t>
            </a:r>
            <a:r>
              <a:rPr sz="2000" spc="-35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b="1" i="1" dirty="0" smtClean="0">
                <a:solidFill>
                  <a:srgbClr val="44536A"/>
                </a:solidFill>
                <a:latin typeface="Arial"/>
                <a:cs typeface="Arial"/>
              </a:rPr>
              <a:t>AUX</a:t>
            </a:r>
            <a:r>
              <a:rPr lang="en-US" sz="2000" b="1" i="1" dirty="0" smtClean="0">
                <a:solidFill>
                  <a:srgbClr val="44536A"/>
                </a:solidFill>
                <a:latin typeface="Arial"/>
                <a:cs typeface="Arial"/>
              </a:rPr>
              <a:t>COMM</a:t>
            </a:r>
            <a:r>
              <a:rPr sz="2000" b="1" i="1" spc="-50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rgbClr val="44536A"/>
                </a:solidFill>
                <a:latin typeface="Arial"/>
                <a:cs typeface="Arial"/>
              </a:rPr>
              <a:t>10</a:t>
            </a:r>
            <a:endParaRPr sz="2000" b="1" i="1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8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566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dirty="0" smtClean="0"/>
              <a:t>COMU in National Incident Management System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6E0A87-078D-10C4-D3D4-C0102A900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26" r="11193"/>
          <a:stretch/>
        </p:blipFill>
        <p:spPr>
          <a:xfrm>
            <a:off x="1066800" y="1447800"/>
            <a:ext cx="9144000" cy="4267200"/>
          </a:xfrm>
          <a:prstGeom prst="rect">
            <a:avLst/>
          </a:prstGeom>
        </p:spPr>
      </p:pic>
      <p:pic>
        <p:nvPicPr>
          <p:cNvPr id="8" name="Picture 7" descr="COMM_U_LOGO_1_CROP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601"/>
            <a:ext cx="10715625" cy="2841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9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In-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person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COMU</a:t>
            </a:r>
            <a:r>
              <a:rPr sz="22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Training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came</a:t>
            </a:r>
            <a:r>
              <a:rPr sz="22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stop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June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chemeClr val="tx1"/>
                </a:solidFill>
                <a:latin typeface="Arial"/>
                <a:cs typeface="Arial"/>
              </a:rPr>
              <a:t>2020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4475" marR="508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745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August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2020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we</a:t>
            </a:r>
            <a:r>
              <a:rPr sz="22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started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convert</a:t>
            </a:r>
            <a:r>
              <a:rPr sz="22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six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COMU</a:t>
            </a:r>
            <a:r>
              <a:rPr sz="22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courses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into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virtual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classes: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(COML, 	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COML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TTT,</a:t>
            </a:r>
            <a:r>
              <a:rPr sz="22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INCM,</a:t>
            </a:r>
            <a:r>
              <a:rPr sz="22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INTD,</a:t>
            </a:r>
            <a:r>
              <a:rPr sz="22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AUXCOMM,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AUXCOMM</a:t>
            </a:r>
            <a:r>
              <a:rPr sz="22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chemeClr val="tx1"/>
                </a:solidFill>
                <a:latin typeface="Arial"/>
                <a:cs typeface="Arial"/>
              </a:rPr>
              <a:t>TTT)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0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ITSL,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RADO,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COMT</a:t>
            </a:r>
            <a:r>
              <a:rPr sz="22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not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converted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due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technical</a:t>
            </a:r>
            <a:r>
              <a:rPr sz="22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requirements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course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55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Classes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have</a:t>
            </a:r>
            <a:r>
              <a:rPr sz="22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been</a:t>
            </a:r>
            <a:r>
              <a:rPr sz="22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held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FY21/FY22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1585"/>
              </a:spcBef>
              <a:buClr>
                <a:srgbClr val="AFB0B3"/>
              </a:buClr>
              <a:buFont typeface="Wingdings"/>
              <a:buChar char=""/>
              <a:tabLst>
                <a:tab pos="245110" algn="l"/>
              </a:tabLst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sz="22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additional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virtual</a:t>
            </a:r>
            <a:r>
              <a:rPr sz="22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class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projected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38213" y="246063"/>
            <a:ext cx="11253787" cy="665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55" dirty="0"/>
              <a:t> </a:t>
            </a:r>
            <a:r>
              <a:rPr spc="-10" dirty="0"/>
              <a:t>Training</a:t>
            </a:r>
          </a:p>
        </p:txBody>
      </p:sp>
      <p:pic>
        <p:nvPicPr>
          <p:cNvPr id="7" name="Picture 6" descr="IMG_8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962400"/>
            <a:ext cx="2667000" cy="2000250"/>
          </a:xfrm>
          <a:prstGeom prst="rect">
            <a:avLst/>
          </a:prstGeom>
        </p:spPr>
      </p:pic>
      <p:pic>
        <p:nvPicPr>
          <p:cNvPr id="8" name="Picture 7" descr="COMM_U_LOGO_1_CROP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11" y="5638800"/>
            <a:ext cx="10204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27540</TotalTime>
  <Words>1064</Words>
  <Application>Microsoft Office PowerPoint</Application>
  <PresentationFormat>Custom</PresentationFormat>
  <Paragraphs>221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EMERGENCY COMMUNICATIONS  AUXILIARY COMMUNICATIONS / AUXC FORUM</vt:lpstr>
      <vt:lpstr>Forum Lead</vt:lpstr>
      <vt:lpstr>Purpose</vt:lpstr>
      <vt:lpstr>Communications Unit (COMU) Program</vt:lpstr>
      <vt:lpstr>COMU By the Numbers: National</vt:lpstr>
      <vt:lpstr>COMU By the Numbers: New York State</vt:lpstr>
      <vt:lpstr>COMU By the Numbers: New York State</vt:lpstr>
      <vt:lpstr>COMU in National Incident Management System</vt:lpstr>
      <vt:lpstr>Virtual Training</vt:lpstr>
      <vt:lpstr>Stakeholder Driven</vt:lpstr>
      <vt:lpstr> AUXC OVERVIEW</vt:lpstr>
      <vt:lpstr>How AUXCOMM/AUXC Started</vt:lpstr>
      <vt:lpstr>Definition</vt:lpstr>
      <vt:lpstr>History of AUXCOMM</vt:lpstr>
      <vt:lpstr>Training Requests</vt:lpstr>
      <vt:lpstr>Organizations/States Involved with AUXCOMM</vt:lpstr>
      <vt:lpstr>AUXCOMM Organizations (cont)</vt:lpstr>
      <vt:lpstr>AUXCOMM Instructors</vt:lpstr>
      <vt:lpstr>AUXFOG</vt:lpstr>
      <vt:lpstr>ECD AUXCOMM Efforts</vt:lpstr>
      <vt:lpstr>AUXCOMM Subcommittee</vt:lpstr>
      <vt:lpstr>AUXCOMM Subcommittee Cont.</vt:lpstr>
      <vt:lpstr>Future AUXCOMM Projects Being Worked</vt:lpstr>
      <vt:lpstr>AUXCOMM Myths</vt:lpstr>
      <vt:lpstr>NYS OEIC Communications Unit (COMU) Program</vt:lpstr>
      <vt:lpstr>Updated AUXC PTB</vt:lpstr>
      <vt:lpstr>Social Media</vt:lpstr>
      <vt:lpstr>Slide 28</vt:lpstr>
      <vt:lpstr>Questions ?</vt:lpstr>
      <vt:lpstr>Slide 30</vt:lpstr>
      <vt:lpstr>Slide 31</vt:lpstr>
    </vt:vector>
  </TitlesOfParts>
  <Company>DHS-HQ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CISA Act of 2018 Section (d)(1) response to congress</dc:title>
  <dc:creator>Jessie Latter</dc:creator>
  <cp:lastModifiedBy>EMR CF-53-1</cp:lastModifiedBy>
  <cp:revision>125</cp:revision>
  <dcterms:created xsi:type="dcterms:W3CDTF">2023-12-17T21:20:23Z</dcterms:created>
  <dcterms:modified xsi:type="dcterms:W3CDTF">2024-01-06T00:34:13Z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0x0101008242BE97E455E647AA9459AC893276D3</vt:lpwstr>
  </property>
  <property fmtid="{D5CDD505-2E9C-101B-9397-08002B2CF9AE}" pid="3" name="Created">
    <vt:filetime>2022-03-03T00:00:00Z</vt:filetime>
  </property>
  <property fmtid="{D5CDD505-2E9C-101B-9397-08002B2CF9AE}" pid="4" name="Creator">
    <vt:lpwstr>Acrobat PDFMaker 21 for PowerPoint</vt:lpwstr>
  </property>
  <property fmtid="{D5CDD505-2E9C-101B-9397-08002B2CF9AE}" pid="5" name="LastSaved">
    <vt:filetime>2023-12-17T00:00:00Z</vt:filetime>
  </property>
  <property fmtid="{D5CDD505-2E9C-101B-9397-08002B2CF9AE}" pid="6" name="MSIP_Label_a2eef23d-2e95-4428-9a3c-2526d95b164a_ActionId">
    <vt:lpwstr>9a563a6f-5e46-4783-9f3c-c056d820b8c7</vt:lpwstr>
  </property>
  <property fmtid="{D5CDD505-2E9C-101B-9397-08002B2CF9AE}" pid="7" name="MSIP_Label_a2eef23d-2e95-4428-9a3c-2526d95b164a_ContentBits">
    <vt:lpwstr>0</vt:lpwstr>
  </property>
  <property fmtid="{D5CDD505-2E9C-101B-9397-08002B2CF9AE}" pid="8" name="MSIP_Label_a2eef23d-2e95-4428-9a3c-2526d95b164a_Enabled">
    <vt:lpwstr>true</vt:lpwstr>
  </property>
  <property fmtid="{D5CDD505-2E9C-101B-9397-08002B2CF9AE}" pid="9" name="MSIP_Label_a2eef23d-2e95-4428-9a3c-2526d95b164a_Method">
    <vt:lpwstr>Standard</vt:lpwstr>
  </property>
  <property fmtid="{D5CDD505-2E9C-101B-9397-08002B2CF9AE}" pid="10" name="MSIP_Label_a2eef23d-2e95-4428-9a3c-2526d95b164a_Name">
    <vt:lpwstr>For Official Use Only (FOUO)</vt:lpwstr>
  </property>
  <property fmtid="{D5CDD505-2E9C-101B-9397-08002B2CF9AE}" pid="11" name="MSIP_Label_a2eef23d-2e95-4428-9a3c-2526d95b164a_SetDate">
    <vt:lpwstr>2022-01-04T15:05:16Z</vt:lpwstr>
  </property>
  <property fmtid="{D5CDD505-2E9C-101B-9397-08002B2CF9AE}" pid="12" name="MSIP_Label_a2eef23d-2e95-4428-9a3c-2526d95b164a_SiteId">
    <vt:lpwstr>3ccde76c-946d-4a12-bb7a-fc9d0842354a</vt:lpwstr>
  </property>
  <property fmtid="{D5CDD505-2E9C-101B-9397-08002B2CF9AE}" pid="13" name="Producer">
    <vt:lpwstr>Adobe PDF Library 21.1.177</vt:lpwstr>
  </property>
</Properties>
</file>