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_rels/slideLayout5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presProps.xml" ContentType="application/vnd.openxmlformats-officedocument.presentationml.presProps+xml"/>
  <Override PartName="/ppt/media/image1.gif" ContentType="image/gif"/>
  <Override PartName="/ppt/media/image4.png" ContentType="image/png"/>
  <Override PartName="/ppt/media/image28.png" ContentType="image/png"/>
  <Override PartName="/ppt/media/image5.jpeg" ContentType="image/jpeg"/>
  <Override PartName="/ppt/media/image2.png" ContentType="image/png"/>
  <Override PartName="/ppt/media/image30.jpeg" ContentType="image/jpeg"/>
  <Override PartName="/ppt/media/image3.jpeg" ContentType="image/jpeg"/>
  <Override PartName="/ppt/media/image6.jpeg" ContentType="image/jpeg"/>
  <Override PartName="/ppt/media/image11.jpeg" ContentType="image/jpeg"/>
  <Override PartName="/ppt/media/image16.png" ContentType="image/png"/>
  <Override PartName="/ppt/media/image33.jpeg" ContentType="image/jpeg"/>
  <Override PartName="/ppt/media/image7.png" ContentType="image/png"/>
  <Override PartName="/ppt/media/image12.png" ContentType="image/png"/>
  <Override PartName="/ppt/media/image15.jpeg" ContentType="image/jpeg"/>
  <Override PartName="/ppt/media/image34.png" ContentType="image/png"/>
  <Override PartName="/ppt/media/image8.jpeg" ContentType="image/jpeg"/>
  <Override PartName="/ppt/media/image9.png" ContentType="image/png"/>
  <Override PartName="/ppt/media/image10.png" ContentType="image/png"/>
  <Override PartName="/ppt/media/image17.jpeg" ContentType="image/jpeg"/>
  <Override PartName="/ppt/media/image32.png" ContentType="image/png"/>
  <Override PartName="/ppt/media/image13.png" ContentType="image/png"/>
  <Override PartName="/ppt/media/image25.jpeg" ContentType="image/jpeg"/>
  <Override PartName="/ppt/media/image14.jpeg" ContentType="image/jpeg"/>
  <Override PartName="/ppt/media/image24.png" ContentType="image/png"/>
  <Override PartName="/ppt/media/image18.jpeg" ContentType="image/jpeg"/>
  <Override PartName="/ppt/media/image20.png" ContentType="image/png"/>
  <Override PartName="/ppt/media/image19.png" ContentType="image/png"/>
  <Override PartName="/ppt/media/image21.jpeg" ContentType="image/jpeg"/>
  <Override PartName="/ppt/media/image22.jpeg" ContentType="image/jpeg"/>
  <Override PartName="/ppt/media/image23.jpeg" ContentType="image/jpeg"/>
  <Override PartName="/ppt/media/image26.jpeg" ContentType="image/jpeg"/>
  <Override PartName="/ppt/media/image27.jpeg" ContentType="image/jpeg"/>
  <Override PartName="/ppt/media/image29.png" ContentType="image/png"/>
  <Override PartName="/ppt/media/image31.jpe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496E003-D5CA-468E-9309-B29E8ECF4F7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5683AAE-ED27-48C4-B255-15BF58D224C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85B2C6B-3D3C-45CC-9BD3-CFBAF9A08C1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27C8D2D-3D86-4B44-9117-9ECBBBAC69E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1185FFF-8EAB-47AD-9ADD-64FF56D075D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316F2AD-E8D3-4F18-98CF-A07D90DC4F3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3680ACB-1606-4A31-A00C-2841EA9B351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1C1A33C-B437-4759-9B8D-EE6FEE8A4B8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8440BFF-05B4-45E0-9104-AA44ACDB722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AB71BDB-BEB9-4BF6-9A3C-77FAA5DFD37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89CE875-6933-443E-A392-014D9ADBAC0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9D34B89-1861-4BDD-BFD1-58224A413E9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237E534-5E80-4CB5-8B1D-EF255B1636C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8CE67B5-7863-474B-BDCB-08F0C2868AB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B9D814E-A9FA-45A8-BDBC-79072532CD0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199B0C4-FD54-456A-8093-0167EB28A6A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AB8E23F-8BBB-459A-86C2-A41302F37C0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FD94D42-82B6-4030-A6E9-B89D6A46625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9B8BDA8-4249-4C57-A280-6614444B762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B01A5AF-7790-42CD-87C8-D0F6C14F053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F26E335-375F-44E3-877E-9D81CC60751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56AFE8C-5D03-4543-9FF4-CE39CFB27C6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D701D2A-6118-4FA3-834A-40E36AF3012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3E967D0-5411-45DE-8FFA-DE488A44C16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3446FEC-E295-457B-97EF-992F3CFC1D6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372F1D3-63FA-47CB-9F62-F53A612AAC0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42C68EC-E5D1-4033-990A-FBC9493160F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5DFFBB1-BC18-4B25-BBCB-878E4C998A2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4DA95D1-87A7-4DCD-A060-4BE4A814D68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26AC86F-ACC4-47F4-BACE-A42ACD0E68C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46068AC9-8364-4780-A324-68498360736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26DCA18F-8CD2-4F63-8ACF-3F491444531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F630C1E7-2FF0-4907-8292-56F8B3C22A0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CA45C11-AAF0-4607-9F93-ECA26FEC80E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CE7B4520-B22C-4E29-86A6-D2D9514CBE0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A2A4D7D7-3C9F-485F-A62C-7B69967A821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E2EC1E80-10E3-488A-9754-7CFEA632880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0FE8500-81EC-4DB0-A595-83B7CD07CA0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9328BE0-90C5-48CB-BC5C-9C269EC79D6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49C28838-2522-4B87-ABE2-DF0A3F3746B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23F4BCD7-80EF-47E1-AF2F-4E526C7F37C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9383F2B2-3588-4669-8C84-2045C1103A3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5508CBCC-2CD7-476C-A760-DF10728AAA4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0ED307CF-27B8-417D-BC06-0D8A604D299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4AEC3DC-DBB3-4BF7-BF18-0C1B8CEA03C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876681EF-892A-4709-98F0-A647160320F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11A73248-35D7-44F5-A778-B0142F26E97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CFCCE8BB-14B7-4C93-9732-58EF5B5C862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CC3CBB17-FDF1-4DF5-B36A-EA54528838C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32452C05-9207-4C15-9236-E8DFE3F0E93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695AA5F1-7A6C-452D-9472-7D1FBB8371E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A0440AF1-09CD-43F8-9006-52ACBC39C51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6BE702E2-3958-4DE3-AFA7-9E2682D35C8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F1531E09-83EB-44DA-833B-05E08DB52CC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085CC9AC-031C-4408-8E2F-540665A836D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D01E1C2-F4F0-4B19-AF27-3817568B3BE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A508E53D-B473-4B79-A551-4DF6ED97131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78468FFC-61A0-404F-9721-9EFE4EDB124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3C5ABABD-09B6-4100-B34F-B892DF7656B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2B32796C-6596-4B3A-8108-42CCF458CF6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90D650DF-64B4-4CD7-A6B4-2B6D91056B8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2D5C7DDA-D5CA-43E5-B540-AE11E06022F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FA81C96A-F1C5-4BA5-ACC3-21E41825996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988E56CF-5D8A-4316-8894-A2232331E6B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F9663910-8BA9-4685-8B06-E11170FF1BB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B1CA3489-A413-4200-A853-1DCA31D7BCA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4BBC37C-FAF2-41D5-99E1-8FB6BFB4CE9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47A232AF-C610-4743-B89E-5A61C884128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28872072-7854-4429-A415-D1D3E570D33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4FC2A77F-68EB-439B-AFA2-555FA357D0C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E693AE2-3496-4254-BAE5-8FD4B5BBA20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90FA3AE-95F2-43E2-8604-976ED6FC10E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gif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C5890B8-1905-48A3-AE91-505380450E5A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20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7" descr="A picture containing drawing, food&#10;&#10;Description automatically generated"/>
          <p:cNvPicPr/>
          <p:nvPr/>
        </p:nvPicPr>
        <p:blipFill>
          <a:blip r:embed="rId2"/>
          <a:stretch/>
        </p:blipFill>
        <p:spPr>
          <a:xfrm>
            <a:off x="10684080" y="5372280"/>
            <a:ext cx="1312200" cy="1331280"/>
          </a:xfrm>
          <a:prstGeom prst="rect">
            <a:avLst/>
          </a:prstGeom>
          <a:ln w="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EDC23A7-5E1E-469B-9BC7-46D245E6BB84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3B63F5F-C48B-4AB5-BF9C-CA705F4A2090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6A1B769-07D4-4C29-ACE8-268924CA968C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PlaceHolder 6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117A9A2-0A44-4D22-A27C-CFE238E1DA0F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264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DE98978-887B-40ED-929F-AB2A7C86D1A9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41040" cy="362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5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5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40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5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6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jpeg"/><Relationship Id="rId7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Freeform 14"/>
          <p:cNvSpPr/>
          <p:nvPr/>
        </p:nvSpPr>
        <p:spPr>
          <a:xfrm>
            <a:off x="0" y="5448600"/>
            <a:ext cx="6736320" cy="1407240"/>
          </a:xfrm>
          <a:custGeom>
            <a:avLst/>
            <a:gdLst>
              <a:gd name="textAreaLeft" fmla="*/ 0 w 6736320"/>
              <a:gd name="textAreaRight" fmla="*/ 6738480 w 6736320"/>
              <a:gd name="textAreaTop" fmla="*/ 0 h 1407240"/>
              <a:gd name="textAreaBottom" fmla="*/ 1409400 h 1407240"/>
            </a:gdLst>
            <a:ahLst/>
            <a:rect l="textAreaLeft" t="textAreaTop" r="textAreaRight" b="textAreaBottom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 useBgFill="1">
        <p:nvSpPr>
          <p:cNvPr id="249" name="Freeform 33"/>
          <p:cNvSpPr/>
          <p:nvPr/>
        </p:nvSpPr>
        <p:spPr>
          <a:xfrm flipH="1">
            <a:off x="6099840" y="3609000"/>
            <a:ext cx="4520520" cy="3246840"/>
          </a:xfrm>
          <a:custGeom>
            <a:avLst/>
            <a:gdLst>
              <a:gd name="textAreaLeft" fmla="*/ 1080 w 4520520"/>
              <a:gd name="textAreaRight" fmla="*/ 4523760 w 4520520"/>
              <a:gd name="textAreaTop" fmla="*/ 0 h 3246840"/>
              <a:gd name="textAreaBottom" fmla="*/ 3249000 h 3246840"/>
            </a:gdLst>
            <a:ahLst/>
            <a:rect l="textAreaLeft" t="textAreaTop" r="textAreaRight" b="textAreaBottom"/>
            <a:pathLst>
              <a:path w="4522796" h="3249004">
                <a:moveTo>
                  <a:pt x="3018081" y="0"/>
                </a:moveTo>
                <a:lnTo>
                  <a:pt x="0" y="0"/>
                </a:lnTo>
                <a:lnTo>
                  <a:pt x="0" y="3249004"/>
                </a:lnTo>
                <a:lnTo>
                  <a:pt x="4522796" y="32490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1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1523880" y="3011040"/>
            <a:ext cx="6615720" cy="135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4600" spc="-1" strike="noStrike">
                <a:solidFill>
                  <a:schemeClr val="accent1"/>
                </a:solidFill>
                <a:latin typeface="Calibri Light"/>
              </a:rPr>
              <a:t>Batteries for Portable HF Operations</a:t>
            </a:r>
            <a:endParaRPr b="0" lang="en-US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subTitle"/>
          </p:nvPr>
        </p:nvSpPr>
        <p:spPr>
          <a:xfrm>
            <a:off x="1559880" y="4446000"/>
            <a:ext cx="6615720" cy="90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AF2SC – Stu Cohen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Ham Radio University - January 6, 2024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Freeform 24"/>
          <p:cNvSpPr/>
          <p:nvPr/>
        </p:nvSpPr>
        <p:spPr>
          <a:xfrm>
            <a:off x="0" y="0"/>
            <a:ext cx="5918400" cy="2894040"/>
          </a:xfrm>
          <a:custGeom>
            <a:avLst/>
            <a:gdLst>
              <a:gd name="textAreaLeft" fmla="*/ 0 w 5918400"/>
              <a:gd name="textAreaRight" fmla="*/ 5920560 w 5918400"/>
              <a:gd name="textAreaTop" fmla="*/ 0 h 2894040"/>
              <a:gd name="textAreaBottom" fmla="*/ 2896200 h 2894040"/>
            </a:gdLst>
            <a:ahLst/>
            <a:rect l="textAreaLeft" t="textAreaTop" r="textAreaRight" b="textAreaBottom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2a6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  <p:pic>
        <p:nvPicPr>
          <p:cNvPr id="253" name="Picture 4" descr="A picture containing drawing, food&#10;&#10;Description automatically generated"/>
          <p:cNvPicPr/>
          <p:nvPr/>
        </p:nvPicPr>
        <p:blipFill>
          <a:blip r:embed="rId1"/>
          <a:stretch/>
        </p:blipFill>
        <p:spPr>
          <a:xfrm>
            <a:off x="8472960" y="1162440"/>
            <a:ext cx="3076920" cy="3121560"/>
          </a:xfrm>
          <a:prstGeom prst="rect">
            <a:avLst/>
          </a:prstGeom>
          <a:ln w="0">
            <a:noFill/>
          </a:ln>
        </p:spPr>
      </p:pic>
      <p:sp>
        <p:nvSpPr>
          <p:cNvPr id="254" name="Freeform 15"/>
          <p:cNvSpPr/>
          <p:nvPr/>
        </p:nvSpPr>
        <p:spPr>
          <a:xfrm>
            <a:off x="6266880" y="5448600"/>
            <a:ext cx="5923080" cy="1407240"/>
          </a:xfrm>
          <a:custGeom>
            <a:avLst/>
            <a:gdLst>
              <a:gd name="textAreaLeft" fmla="*/ 0 w 5923080"/>
              <a:gd name="textAreaRight" fmla="*/ 5925240 w 5923080"/>
              <a:gd name="textAreaTop" fmla="*/ 0 h 1407240"/>
              <a:gd name="textAreaBottom" fmla="*/ 1409400 h 1407240"/>
            </a:gdLst>
            <a:ahLst/>
            <a:rect l="textAreaLeft" t="textAreaTop" r="textAreaRight" b="textAreaBottom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accent1"/>
                </a:solidFill>
                <a:latin typeface="Calibri Light"/>
              </a:rPr>
              <a:t>Battery pack building blocks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/>
          </p:nvPr>
        </p:nvSpPr>
        <p:spPr>
          <a:xfrm>
            <a:off x="703800" y="1565640"/>
            <a:ext cx="3795480" cy="4349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A typical rechargeable battery consists of 4 major elements: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Cells - Different form factors, different types of chemistries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BMS - Electronics to manage the battery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Housing - Plastic, sheet metal, shrink, etc.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Connection System – Terminals, Connector,  pigtail wires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7" name="" descr=""/>
          <p:cNvPicPr/>
          <p:nvPr/>
        </p:nvPicPr>
        <p:blipFill>
          <a:blip r:embed="rId1"/>
          <a:stretch/>
        </p:blipFill>
        <p:spPr>
          <a:xfrm>
            <a:off x="5437440" y="1371600"/>
            <a:ext cx="4848480" cy="4848480"/>
          </a:xfrm>
          <a:prstGeom prst="rect">
            <a:avLst/>
          </a:prstGeom>
          <a:ln w="0">
            <a:noFill/>
          </a:ln>
        </p:spPr>
      </p:pic>
      <p:sp>
        <p:nvSpPr>
          <p:cNvPr id="288" name=""/>
          <p:cNvSpPr/>
          <p:nvPr/>
        </p:nvSpPr>
        <p:spPr>
          <a:xfrm>
            <a:off x="6536880" y="1438560"/>
            <a:ext cx="2606040" cy="4251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accent1"/>
                </a:solidFill>
                <a:latin typeface="Calibri Light"/>
              </a:rPr>
              <a:t>BMS / BPS Functions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/>
          </p:nvPr>
        </p:nvSpPr>
        <p:spPr>
          <a:xfrm>
            <a:off x="622080" y="1825560"/>
            <a:ext cx="7377840" cy="4349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Protection Circuit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Turn off Charge when any cell voltage is too high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Turn off Discharge when any cell voltage is too low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Turn off Discharge/Charge if current is too high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Protect against high / low temperature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Smart batteries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SOC measurement (gas gauge)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Communication (I2C, SMBus, CAN or MOD)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Authentication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Charging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1" name="" descr=""/>
          <p:cNvPicPr/>
          <p:nvPr/>
        </p:nvPicPr>
        <p:blipFill>
          <a:blip r:embed="rId1"/>
          <a:stretch/>
        </p:blipFill>
        <p:spPr>
          <a:xfrm>
            <a:off x="7916040" y="1094040"/>
            <a:ext cx="3934080" cy="3934080"/>
          </a:xfrm>
          <a:prstGeom prst="rect">
            <a:avLst/>
          </a:prstGeom>
          <a:ln w="0">
            <a:noFill/>
          </a:ln>
        </p:spPr>
      </p:pic>
      <p:sp>
        <p:nvSpPr>
          <p:cNvPr id="292" name=""/>
          <p:cNvSpPr/>
          <p:nvPr/>
        </p:nvSpPr>
        <p:spPr>
          <a:xfrm>
            <a:off x="8229600" y="1143000"/>
            <a:ext cx="3199320" cy="456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accent1"/>
                </a:solidFill>
                <a:latin typeface="Calibri Light"/>
              </a:rPr>
              <a:t>Battery Pack Assemblies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4" name="Picture 8" descr="A close up of a box&#10;&#10;Description automatically generated"/>
          <p:cNvPicPr/>
          <p:nvPr/>
        </p:nvPicPr>
        <p:blipFill>
          <a:blip r:embed="rId1"/>
          <a:stretch/>
        </p:blipFill>
        <p:spPr>
          <a:xfrm>
            <a:off x="5680800" y="4174200"/>
            <a:ext cx="4108680" cy="2574000"/>
          </a:xfrm>
          <a:prstGeom prst="rect">
            <a:avLst/>
          </a:prstGeom>
          <a:ln w="0">
            <a:noFill/>
          </a:ln>
        </p:spPr>
      </p:pic>
      <p:sp>
        <p:nvSpPr>
          <p:cNvPr id="295" name="Rectangle 9"/>
          <p:cNvSpPr/>
          <p:nvPr/>
        </p:nvSpPr>
        <p:spPr>
          <a:xfrm>
            <a:off x="925560" y="1614240"/>
            <a:ext cx="638784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Batteries are an assembly composed of multiple cells.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4472c4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12V Lead acid batteries have six cells with a nominal voltage of 2.1~2.2V/cell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4472c4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LiFePO4 battery cells have a nominal voltage of 3.2~3.3V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4472c4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To achieve a 12V battery you'll typically have four cells connected in a series (4S).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4472c4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This will make the nominal voltage of a LiFePO4 12.8V.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6" name="" descr=""/>
          <p:cNvPicPr/>
          <p:nvPr/>
        </p:nvPicPr>
        <p:blipFill>
          <a:blip r:embed="rId2"/>
          <a:stretch/>
        </p:blipFill>
        <p:spPr>
          <a:xfrm>
            <a:off x="63000" y="4026240"/>
            <a:ext cx="5391720" cy="2830680"/>
          </a:xfrm>
          <a:prstGeom prst="rect">
            <a:avLst/>
          </a:prstGeom>
          <a:ln w="0">
            <a:noFill/>
          </a:ln>
        </p:spPr>
      </p:pic>
      <p:pic>
        <p:nvPicPr>
          <p:cNvPr id="297" name="" descr=""/>
          <p:cNvPicPr/>
          <p:nvPr/>
        </p:nvPicPr>
        <p:blipFill>
          <a:blip r:embed="rId3"/>
          <a:stretch/>
        </p:blipFill>
        <p:spPr>
          <a:xfrm>
            <a:off x="7543800" y="228600"/>
            <a:ext cx="3656520" cy="3656520"/>
          </a:xfrm>
          <a:prstGeom prst="rect">
            <a:avLst/>
          </a:prstGeom>
          <a:ln w="0">
            <a:noFill/>
          </a:ln>
        </p:spPr>
      </p:pic>
      <p:sp>
        <p:nvSpPr>
          <p:cNvPr id="298" name=""/>
          <p:cNvSpPr/>
          <p:nvPr/>
        </p:nvSpPr>
        <p:spPr>
          <a:xfrm>
            <a:off x="8458200" y="228600"/>
            <a:ext cx="1827720" cy="456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680400" y="289800"/>
            <a:ext cx="10828800" cy="132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accent1"/>
                </a:solidFill>
                <a:latin typeface="Calibri Light"/>
              </a:rPr>
              <a:t>Lithium Cathode Materials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00" name="Table 5"/>
          <p:cNvGraphicFramePr/>
          <p:nvPr/>
        </p:nvGraphicFramePr>
        <p:xfrm>
          <a:off x="838080" y="1447560"/>
          <a:ext cx="9495720" cy="5178960"/>
        </p:xfrm>
        <a:graphic>
          <a:graphicData uri="http://schemas.openxmlformats.org/drawingml/2006/table">
            <a:tbl>
              <a:tblPr/>
              <a:tblGrid>
                <a:gridCol w="1762200"/>
                <a:gridCol w="2644200"/>
                <a:gridCol w="2566800"/>
                <a:gridCol w="2522880"/>
              </a:tblGrid>
              <a:tr h="711720">
                <a:tc>
                  <a:txBody>
                    <a:bodyPr lIns="68400" rIns="68400" anchor="ctr">
                      <a:noAutofit/>
                    </a:bodyPr>
                    <a:p>
                      <a:endParaRPr b="1" lang="en-US" sz="1400" spc="-1" strike="noStrike">
                        <a:solidFill>
                          <a:srgbClr val="ffffff"/>
                        </a:solidFill>
                        <a:latin typeface="Myriad Web Pro"/>
                      </a:endParaRPr>
                    </a:p>
                  </a:txBody>
                  <a:tcPr anchor="ctr" marL="68400" marR="6840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535252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400" spc="-1" strike="noStrike">
                          <a:solidFill>
                            <a:srgbClr val="535252"/>
                          </a:solidFill>
                          <a:latin typeface="Calibri"/>
                        </a:rPr>
                        <a:t>Li-Co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400" spc="-1" strike="noStrike">
                          <a:solidFill>
                            <a:srgbClr val="535252"/>
                          </a:solidFill>
                          <a:latin typeface="Calibri"/>
                        </a:rPr>
                        <a:t>Li-NMC or NCA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400" spc="-1" strike="noStrike">
                          <a:solidFill>
                            <a:srgbClr val="535252"/>
                          </a:solidFill>
                          <a:latin typeface="Calibri"/>
                        </a:rPr>
                        <a:t>LiFePO4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</a:tr>
              <a:tr h="716040">
                <a:tc>
                  <a:txBody>
                    <a:bodyPr lIns="34200" rIns="34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Common Name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4200" marR="3420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535252"/>
                    </a:solidFill>
                  </a:tcPr>
                </a:tc>
                <a:tc>
                  <a:txBody>
                    <a:bodyPr lIns="6840" rIns="889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rgbClr val="535252"/>
                          </a:solidFill>
                          <a:latin typeface="Calibri"/>
                        </a:rPr>
                        <a:t>Li-Cobalt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8892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 lIns="6840" rIns="889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Li-Nickel Manganese Cobalt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Li-Nickel Cobalt Aluminium Oxide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8892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" rIns="889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rgbClr val="535252"/>
                          </a:solidFill>
                          <a:latin typeface="Calibri"/>
                        </a:rPr>
                        <a:t>Li-Iron Phosphate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8892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</a:tr>
              <a:tr h="414360">
                <a:tc>
                  <a:txBody>
                    <a:bodyPr lIns="3420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Voltage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420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535252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rgbClr val="535252"/>
                          </a:solidFill>
                          <a:latin typeface="Calibri"/>
                        </a:rPr>
                        <a:t>3.7 V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rgbClr val="535252"/>
                          </a:solidFill>
                          <a:latin typeface="Calibri"/>
                        </a:rPr>
                        <a:t>3.6V - 3.7V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rgbClr val="535252"/>
                          </a:solidFill>
                          <a:latin typeface="Calibri"/>
                        </a:rPr>
                        <a:t>3.3V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</a:tr>
              <a:tr h="368280">
                <a:tc>
                  <a:txBody>
                    <a:bodyPr lIns="3420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Internal Resistance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420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535252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rgbClr val="535252"/>
                          </a:solidFill>
                          <a:latin typeface="Calibri"/>
                        </a:rPr>
                        <a:t>Low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rgbClr val="535252"/>
                          </a:solidFill>
                          <a:latin typeface="Calibri"/>
                        </a:rPr>
                        <a:t>Low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rgbClr val="535252"/>
                          </a:solidFill>
                          <a:latin typeface="Calibri"/>
                        </a:rPr>
                        <a:t>Lowest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</a:tr>
              <a:tr h="414360">
                <a:tc>
                  <a:txBody>
                    <a:bodyPr lIns="3420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Energy Density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420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535252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rgbClr val="535252"/>
                          </a:solidFill>
                          <a:latin typeface="Calibri"/>
                        </a:rPr>
                        <a:t>Highest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rgbClr val="535252"/>
                          </a:solidFill>
                          <a:latin typeface="Calibri"/>
                        </a:rPr>
                        <a:t>High/highest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rgbClr val="535252"/>
                          </a:solidFill>
                          <a:latin typeface="Calibri"/>
                        </a:rPr>
                        <a:t>Lower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</a:tr>
              <a:tr h="414360">
                <a:tc>
                  <a:txBody>
                    <a:bodyPr lIns="3420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Max Discharge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420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535252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rgbClr val="535252"/>
                          </a:solidFill>
                          <a:latin typeface="Calibri"/>
                        </a:rPr>
                        <a:t>1-2C typical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rgbClr val="535252"/>
                          </a:solidFill>
                          <a:latin typeface="Calibri"/>
                        </a:rPr>
                        <a:t>2-10C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rgbClr val="535252"/>
                          </a:solidFill>
                          <a:latin typeface="Calibri"/>
                        </a:rPr>
                        <a:t>10C typical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</a:tr>
              <a:tr h="414360">
                <a:tc>
                  <a:txBody>
                    <a:bodyPr lIns="3420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Max Charge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420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535252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rgbClr val="535252"/>
                          </a:solidFill>
                          <a:latin typeface="Calibri"/>
                        </a:rPr>
                        <a:t>0.7 C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rgbClr val="535252"/>
                          </a:solidFill>
                          <a:latin typeface="Calibri"/>
                        </a:rPr>
                        <a:t>0.3-0.7C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rgbClr val="535252"/>
                          </a:solidFill>
                          <a:latin typeface="Calibri"/>
                        </a:rPr>
                        <a:t>2C  - 4C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</a:tr>
              <a:tr h="414360">
                <a:tc>
                  <a:txBody>
                    <a:bodyPr lIns="3420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Self Discharge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420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535252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rgbClr val="535252"/>
                          </a:solidFill>
                          <a:latin typeface="Calibri"/>
                        </a:rPr>
                        <a:t>Low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rgbClr val="535252"/>
                          </a:solidFill>
                          <a:latin typeface="Calibri"/>
                        </a:rPr>
                        <a:t>Low 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rgbClr val="535252"/>
                          </a:solidFill>
                          <a:latin typeface="Calibri"/>
                        </a:rPr>
                        <a:t>Lowest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</a:tr>
              <a:tr h="414360">
                <a:tc>
                  <a:txBody>
                    <a:bodyPr lIns="3420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Cycle Life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420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535252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rgbClr val="535252"/>
                          </a:solidFill>
                          <a:latin typeface="Calibri"/>
                        </a:rPr>
                        <a:t>300-750 cycles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rgbClr val="535252"/>
                          </a:solidFill>
                          <a:latin typeface="Calibri"/>
                        </a:rPr>
                        <a:t>300 - 750 cycles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rgbClr val="535252"/>
                          </a:solidFill>
                          <a:latin typeface="Calibri"/>
                        </a:rPr>
                        <a:t>2-5k cycles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</a:tr>
              <a:tr h="414360">
                <a:tc>
                  <a:txBody>
                    <a:bodyPr lIns="3420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Safety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420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535252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rgbClr val="535252"/>
                          </a:solidFill>
                          <a:latin typeface="Calibri"/>
                        </a:rPr>
                        <a:t>+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rgbClr val="535252"/>
                          </a:solidFill>
                          <a:latin typeface="Calibri"/>
                        </a:rPr>
                        <a:t>++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rgbClr val="535252"/>
                          </a:solidFill>
                          <a:latin typeface="Calibri"/>
                        </a:rPr>
                        <a:t>+++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</a:tr>
              <a:tr h="482400">
                <a:tc>
                  <a:txBody>
                    <a:bodyPr lIns="3420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Primary Application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3420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535252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rgbClr val="535252"/>
                          </a:solidFill>
                          <a:latin typeface="Calibri"/>
                        </a:rPr>
                        <a:t>PC Notebook, Mobile phones (mostly polymer)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rgbClr val="535252"/>
                          </a:solidFill>
                          <a:latin typeface="Calibri"/>
                        </a:rPr>
                        <a:t>Mid-high rate (E-bikes, power tools)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pc="-1" strike="noStrike">
                          <a:solidFill>
                            <a:srgbClr val="535252"/>
                          </a:solidFill>
                          <a:latin typeface="Calibri"/>
                        </a:rPr>
                        <a:t>Power tool/Energy Storage</a:t>
                      </a:r>
                      <a:endParaRPr b="0" lang="en-US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838080" y="31464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accent1"/>
                </a:solidFill>
                <a:latin typeface="Calibri Light"/>
              </a:rPr>
              <a:t>Chemistry Comparison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2" name="Content Placeholder 3" descr=""/>
          <p:cNvPicPr/>
          <p:nvPr/>
        </p:nvPicPr>
        <p:blipFill>
          <a:blip r:embed="rId1"/>
          <a:stretch/>
        </p:blipFill>
        <p:spPr>
          <a:xfrm>
            <a:off x="838080" y="1226520"/>
            <a:ext cx="9299520" cy="5314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838080" y="18504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accent1"/>
                </a:solidFill>
                <a:latin typeface="Calibri Light"/>
              </a:rPr>
              <a:t>Operating a Ham Radio from a Battery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/>
          </p:nvPr>
        </p:nvSpPr>
        <p:spPr>
          <a:xfrm>
            <a:off x="874080" y="1420200"/>
            <a:ext cx="10513440" cy="5209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97000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Transmit Power Consumption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Receive Power Consumption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Percentage of Time Transmitting &amp; Receiving (Duty Cycle)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How long do you want to operate?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(Transmit Power Consumption x Percentage of Time Transmitting)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+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 u="heavy">
                <a:solidFill>
                  <a:srgbClr val="000000"/>
                </a:solidFill>
                <a:uFillTx/>
                <a:latin typeface="Calibri"/>
              </a:rPr>
              <a:t>(Receive Power Consumption x Percentage of Time Receiving)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Weighted Average Current Draw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X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 u="heavy">
                <a:solidFill>
                  <a:srgbClr val="000000"/>
                </a:solidFill>
                <a:uFillTx/>
                <a:latin typeface="Calibri"/>
              </a:rPr>
              <a:t>Hours of Operation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Ah Required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accent1"/>
                </a:solidFill>
                <a:latin typeface="Calibri Light"/>
              </a:rPr>
              <a:t>Calculation for </a:t>
            </a:r>
            <a:br>
              <a:rPr sz="4400"/>
            </a:br>
            <a:r>
              <a:rPr b="0" lang="en-US" sz="4400" spc="-1" strike="noStrike">
                <a:solidFill>
                  <a:schemeClr val="accent1"/>
                </a:solidFill>
                <a:latin typeface="Calibri Light"/>
              </a:rPr>
              <a:t>typical 100W unit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>
          <a:xfrm>
            <a:off x="839880" y="2234880"/>
            <a:ext cx="5155560" cy="821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20% / 80% - Hunt and Pounce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/>
          </p:nvPr>
        </p:nvSpPr>
        <p:spPr>
          <a:xfrm>
            <a:off x="839880" y="3058920"/>
            <a:ext cx="5155560" cy="2710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Transmit Power: 22A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Receive Power: 2A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(22A x 20%) + (2A x 80%)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4.4A + 1.6A = 6A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/>
          </p:nvPr>
        </p:nvSpPr>
        <p:spPr>
          <a:xfrm>
            <a:off x="6172200" y="2234880"/>
            <a:ext cx="5181120" cy="821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50% / 50% - Field Day or Pile Up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PlaceHolder 5"/>
          <p:cNvSpPr>
            <a:spLocks noGrp="1"/>
          </p:cNvSpPr>
          <p:nvPr>
            <p:ph/>
          </p:nvPr>
        </p:nvSpPr>
        <p:spPr>
          <a:xfrm>
            <a:off x="6172200" y="3058920"/>
            <a:ext cx="5181120" cy="2710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Transmit Power: 22A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Receive Power: 2A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(22A x 50%) + (2A x 50%)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11A + 1A = 12A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10" name="Table 6"/>
          <p:cNvGraphicFramePr/>
          <p:nvPr/>
        </p:nvGraphicFramePr>
        <p:xfrm>
          <a:off x="6658200" y="441000"/>
          <a:ext cx="3675600" cy="1333800"/>
        </p:xfrm>
        <a:graphic>
          <a:graphicData uri="http://schemas.openxmlformats.org/drawingml/2006/table">
            <a:tbl>
              <a:tblPr/>
              <a:tblGrid>
                <a:gridCol w="702720"/>
                <a:gridCol w="1121760"/>
                <a:gridCol w="946080"/>
                <a:gridCol w="905400"/>
              </a:tblGrid>
              <a:tr h="468360"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Radio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Vin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TX Current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RX Current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68360"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IC-7300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13.8Vdc +/-15% (11.73 ~ 15.87)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21A @ 100W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0.9A / 1.25A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0"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FT-891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13.8Vdc +/-10% (12.42 ~ 15.18)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22A @ 100W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1.5A / 2A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accent1"/>
                </a:solidFill>
                <a:latin typeface="Calibri Light"/>
              </a:rPr>
              <a:t>Variables to Consider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/>
          </p:nvPr>
        </p:nvSpPr>
        <p:spPr>
          <a:xfrm>
            <a:off x="838080" y="1731600"/>
            <a:ext cx="10513440" cy="4803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2a6099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Actual Duty Cycles are not easily calculated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2a6099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Lower output power saves some energ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y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>
              <a:lnSpc>
                <a:spcPct val="90000"/>
              </a:lnSpc>
              <a:spcBef>
                <a:spcPts val="850"/>
              </a:spcBef>
              <a:buClr>
                <a:srgbClr val="2a6099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Not linear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Monitor Voltage and Consumption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1134"/>
              </a:spcBef>
              <a:buClr>
                <a:srgbClr val="4472c4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Transmit current vs. C rate current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Depth of Discharge limits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3" name="Picture 10" descr="A close up of electronics&#10;&#10;Description automatically generated"/>
          <p:cNvPicPr/>
          <p:nvPr/>
        </p:nvPicPr>
        <p:blipFill>
          <a:blip r:embed="rId1"/>
          <a:stretch/>
        </p:blipFill>
        <p:spPr>
          <a:xfrm>
            <a:off x="6828480" y="2679480"/>
            <a:ext cx="3621960" cy="3621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accent1"/>
                </a:solidFill>
                <a:latin typeface="Calibri Light"/>
              </a:rPr>
              <a:t>Lead Acid vs. LiFePO4 Discharge Curve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"/>
          <p:cNvSpPr/>
          <p:nvPr/>
        </p:nvSpPr>
        <p:spPr>
          <a:xfrm>
            <a:off x="1828800" y="1371600"/>
            <a:ext cx="7999200" cy="455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316" name="" descr=""/>
          <p:cNvPicPr/>
          <p:nvPr/>
        </p:nvPicPr>
        <p:blipFill>
          <a:blip r:embed="rId1"/>
          <a:stretch/>
        </p:blipFill>
        <p:spPr>
          <a:xfrm>
            <a:off x="2514600" y="1600200"/>
            <a:ext cx="6772680" cy="4821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843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accent1"/>
                </a:solidFill>
                <a:latin typeface="Calibri Light"/>
              </a:rPr>
              <a:t>Lead Acid vs. LiFePO4 Cost Summary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18" name="Table 8"/>
          <p:cNvGraphicFramePr/>
          <p:nvPr/>
        </p:nvGraphicFramePr>
        <p:xfrm>
          <a:off x="950760" y="1294560"/>
          <a:ext cx="8181000" cy="1986840"/>
        </p:xfrm>
        <a:graphic>
          <a:graphicData uri="http://schemas.openxmlformats.org/drawingml/2006/table">
            <a:tbl>
              <a:tblPr/>
              <a:tblGrid>
                <a:gridCol w="1761840"/>
                <a:gridCol w="816480"/>
                <a:gridCol w="689400"/>
                <a:gridCol w="707760"/>
                <a:gridCol w="716760"/>
                <a:gridCol w="1054800"/>
                <a:gridCol w="1054800"/>
                <a:gridCol w="1379520"/>
              </a:tblGrid>
              <a:tr h="636480"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Battery Type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Price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AH Rating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Weight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Max Cycles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$/Useable AH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Rated AH/ LB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$ / Rated Lifetime Max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74640">
                <a:tc>
                  <a:txBody>
                    <a:bodyPr lIns="9360" rIns="936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ExpertPower EXP12200 AGM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$43.99 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11.9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$4.39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1.68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$0.088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75720">
                <a:tc>
                  <a:txBody>
                    <a:bodyPr lIns="9360" rIns="936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Bioenno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BLF-1220AC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$204.99 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5.8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3000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$10.56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3.45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$0.068</a:t>
                      </a:r>
                      <a:endParaRPr b="0" lang="en-US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19" name=""/>
          <p:cNvSpPr/>
          <p:nvPr/>
        </p:nvSpPr>
        <p:spPr>
          <a:xfrm>
            <a:off x="8181000" y="3492720"/>
            <a:ext cx="2797200" cy="31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i="1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Pricing as of December 2023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0" name="" descr=""/>
          <p:cNvPicPr/>
          <p:nvPr/>
        </p:nvPicPr>
        <p:blipFill>
          <a:blip r:embed="rId1"/>
          <a:stretch/>
        </p:blipFill>
        <p:spPr>
          <a:xfrm>
            <a:off x="954000" y="3552480"/>
            <a:ext cx="2809800" cy="2992320"/>
          </a:xfrm>
          <a:prstGeom prst="rect">
            <a:avLst/>
          </a:prstGeom>
          <a:ln w="0">
            <a:noFill/>
          </a:ln>
        </p:spPr>
      </p:pic>
      <p:pic>
        <p:nvPicPr>
          <p:cNvPr id="321" name="" descr=""/>
          <p:cNvPicPr/>
          <p:nvPr/>
        </p:nvPicPr>
        <p:blipFill>
          <a:blip r:embed="rId2"/>
          <a:stretch/>
        </p:blipFill>
        <p:spPr>
          <a:xfrm>
            <a:off x="5001120" y="3513600"/>
            <a:ext cx="2836080" cy="2836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accent1"/>
                </a:solidFill>
                <a:latin typeface="Calibri Light"/>
              </a:rPr>
              <a:t>Agenda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838080" y="157392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History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Terminology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Types, Construction &amp; Chemistry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Selection &amp; Comparisons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Safety &amp; Assembly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Charging &amp; Solar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Q &amp; A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accent1"/>
                </a:solidFill>
                <a:latin typeface="Calibri Light"/>
              </a:rPr>
              <a:t>Safety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/>
          </p:nvPr>
        </p:nvSpPr>
        <p:spPr>
          <a:xfrm>
            <a:off x="838080" y="1540440"/>
            <a:ext cx="6676200" cy="5185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Respect batteries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Fuse the Battery Lead near the source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Fuse or Circuit Breaker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Types of dangerous conditions to avoid: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Overcharge / Over discharge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Crush / Mechanical damage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Overheating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4" name="Picture 2" descr="\\nexergy.com\data\Users\cturner\My Documents\My Pictures\General Info\Apple Battery fire.jpg"/>
          <p:cNvPicPr/>
          <p:nvPr/>
        </p:nvPicPr>
        <p:blipFill>
          <a:blip r:embed="rId1"/>
          <a:srcRect l="0" t="9420" r="0" b="6280"/>
          <a:stretch/>
        </p:blipFill>
        <p:spPr>
          <a:xfrm>
            <a:off x="8434080" y="625320"/>
            <a:ext cx="2995560" cy="1840680"/>
          </a:xfrm>
          <a:prstGeom prst="rect">
            <a:avLst/>
          </a:prstGeom>
          <a:ln w="0">
            <a:noFill/>
          </a:ln>
        </p:spPr>
      </p:pic>
      <p:pic>
        <p:nvPicPr>
          <p:cNvPr id="325" name="Picture 2" descr="Image result for samsung galaxy note 7 recall"/>
          <p:cNvPicPr/>
          <p:nvPr/>
        </p:nvPicPr>
        <p:blipFill>
          <a:blip r:embed="rId2"/>
          <a:stretch/>
        </p:blipFill>
        <p:spPr>
          <a:xfrm>
            <a:off x="8442720" y="2751840"/>
            <a:ext cx="2997720" cy="1840680"/>
          </a:xfrm>
          <a:prstGeom prst="rect">
            <a:avLst/>
          </a:prstGeom>
          <a:ln w="0">
            <a:noFill/>
          </a:ln>
        </p:spPr>
      </p:pic>
      <p:pic>
        <p:nvPicPr>
          <p:cNvPr id="326" name="Picture 2" descr="A black and silver phone&#10;&#10;Description automatically generated"/>
          <p:cNvPicPr/>
          <p:nvPr/>
        </p:nvPicPr>
        <p:blipFill>
          <a:blip r:embed="rId3"/>
          <a:stretch/>
        </p:blipFill>
        <p:spPr>
          <a:xfrm>
            <a:off x="4873320" y="2598480"/>
            <a:ext cx="1886040" cy="1886040"/>
          </a:xfrm>
          <a:prstGeom prst="rect">
            <a:avLst/>
          </a:prstGeom>
          <a:ln w="0">
            <a:noFill/>
          </a:ln>
        </p:spPr>
      </p:pic>
      <p:pic>
        <p:nvPicPr>
          <p:cNvPr id="327" name="" descr=""/>
          <p:cNvPicPr/>
          <p:nvPr/>
        </p:nvPicPr>
        <p:blipFill>
          <a:blip r:embed="rId4"/>
          <a:stretch/>
        </p:blipFill>
        <p:spPr>
          <a:xfrm>
            <a:off x="1852200" y="2899800"/>
            <a:ext cx="1600200" cy="160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accent1"/>
                </a:solidFill>
                <a:latin typeface="Calibri Light"/>
              </a:rPr>
              <a:t>Assembly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/>
          </p:nvPr>
        </p:nvSpPr>
        <p:spPr>
          <a:xfrm>
            <a:off x="838080" y="1691280"/>
            <a:ext cx="10513440" cy="4349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Use quality wire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Use quality connectors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T&amp;B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Powerpole ?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Use quality crimpers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0" name="Picture 3" descr="A picture containing red&#10;&#10;Description automatically generated"/>
          <p:cNvPicPr/>
          <p:nvPr/>
        </p:nvPicPr>
        <p:blipFill>
          <a:blip r:embed="rId1"/>
          <a:stretch/>
        </p:blipFill>
        <p:spPr>
          <a:xfrm>
            <a:off x="3923280" y="4362840"/>
            <a:ext cx="1587240" cy="1708560"/>
          </a:xfrm>
          <a:prstGeom prst="rect">
            <a:avLst/>
          </a:prstGeom>
          <a:ln w="0">
            <a:noFill/>
          </a:ln>
        </p:spPr>
      </p:pic>
      <p:pic>
        <p:nvPicPr>
          <p:cNvPr id="331" name="Picture 4" descr="A picture containing scissors, tool&#10;&#10;Description automatically generated"/>
          <p:cNvPicPr/>
          <p:nvPr/>
        </p:nvPicPr>
        <p:blipFill>
          <a:blip r:embed="rId2"/>
          <a:stretch/>
        </p:blipFill>
        <p:spPr>
          <a:xfrm>
            <a:off x="678600" y="4317120"/>
            <a:ext cx="2364480" cy="1662120"/>
          </a:xfrm>
          <a:prstGeom prst="rect">
            <a:avLst/>
          </a:prstGeom>
          <a:ln w="0">
            <a:noFill/>
          </a:ln>
        </p:spPr>
      </p:pic>
      <p:pic>
        <p:nvPicPr>
          <p:cNvPr id="332" name="Picture 5" descr="A picture containing brush&#10;&#10;Description automatically generated"/>
          <p:cNvPicPr/>
          <p:nvPr/>
        </p:nvPicPr>
        <p:blipFill>
          <a:blip r:embed="rId3"/>
          <a:stretch/>
        </p:blipFill>
        <p:spPr>
          <a:xfrm>
            <a:off x="5466600" y="4362840"/>
            <a:ext cx="4564440" cy="1708560"/>
          </a:xfrm>
          <a:prstGeom prst="rect">
            <a:avLst/>
          </a:prstGeom>
          <a:ln w="0">
            <a:noFill/>
          </a:ln>
        </p:spPr>
      </p:pic>
      <p:pic>
        <p:nvPicPr>
          <p:cNvPr id="333" name="Picture 7" descr="A picture containing indoor, toothbrush, table, sitting&#10;&#10;Description automatically generated"/>
          <p:cNvPicPr/>
          <p:nvPr/>
        </p:nvPicPr>
        <p:blipFill>
          <a:blip r:embed="rId4"/>
          <a:stretch/>
        </p:blipFill>
        <p:spPr>
          <a:xfrm>
            <a:off x="5083560" y="681120"/>
            <a:ext cx="6530760" cy="2991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accent1"/>
                </a:solidFill>
                <a:latin typeface="Calibri Light"/>
              </a:rPr>
              <a:t>Every chemistry has different charging requirements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/>
          </p:nvPr>
        </p:nvSpPr>
        <p:spPr>
          <a:xfrm>
            <a:off x="271440" y="1825560"/>
            <a:ext cx="5745960" cy="434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Lead Acid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/>
          </p:nvPr>
        </p:nvSpPr>
        <p:spPr>
          <a:xfrm>
            <a:off x="6172200" y="1825560"/>
            <a:ext cx="5179320" cy="434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Li 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7" name="Picture 6" descr="A screenshot of a cell phone&#10;&#10;Description automatically generated"/>
          <p:cNvPicPr/>
          <p:nvPr/>
        </p:nvPicPr>
        <p:blipFill>
          <a:blip r:embed="rId1"/>
          <a:stretch/>
        </p:blipFill>
        <p:spPr>
          <a:xfrm>
            <a:off x="271440" y="2392200"/>
            <a:ext cx="5745960" cy="2893320"/>
          </a:xfrm>
          <a:prstGeom prst="rect">
            <a:avLst/>
          </a:prstGeom>
          <a:ln w="0">
            <a:noFill/>
          </a:ln>
        </p:spPr>
      </p:pic>
      <p:pic>
        <p:nvPicPr>
          <p:cNvPr id="338" name="Picture 12" descr="A close up of a piece of paper&#10;&#10;Description automatically generated"/>
          <p:cNvPicPr/>
          <p:nvPr/>
        </p:nvPicPr>
        <p:blipFill>
          <a:blip r:embed="rId2"/>
          <a:stretch/>
        </p:blipFill>
        <p:spPr>
          <a:xfrm>
            <a:off x="6276960" y="2339280"/>
            <a:ext cx="5227200" cy="3322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accent1"/>
                </a:solidFill>
                <a:latin typeface="Calibri Light"/>
              </a:rPr>
              <a:t>Charging Options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/>
          </p:nvPr>
        </p:nvSpPr>
        <p:spPr>
          <a:xfrm>
            <a:off x="6131880" y="1558080"/>
            <a:ext cx="5155560" cy="821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Universal Charger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1" name="Content Placeholder 7" descr="A picture containing meter, clock&#10;&#10;Description automatically generated"/>
          <p:cNvPicPr/>
          <p:nvPr/>
        </p:nvPicPr>
        <p:blipFill>
          <a:blip r:embed="rId1"/>
          <a:stretch/>
        </p:blipFill>
        <p:spPr>
          <a:xfrm>
            <a:off x="6110280" y="2505240"/>
            <a:ext cx="4910760" cy="3682440"/>
          </a:xfrm>
          <a:prstGeom prst="rect">
            <a:avLst/>
          </a:prstGeom>
          <a:ln w="0">
            <a:noFill/>
          </a:ln>
        </p:spPr>
      </p:pic>
      <p:sp>
        <p:nvSpPr>
          <p:cNvPr id="342" name="PlaceHolder 3"/>
          <p:cNvSpPr>
            <a:spLocks noGrp="1"/>
          </p:cNvSpPr>
          <p:nvPr>
            <p:ph/>
          </p:nvPr>
        </p:nvSpPr>
        <p:spPr>
          <a:xfrm>
            <a:off x="605160" y="1558080"/>
            <a:ext cx="5181120" cy="821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Standard Charger – Select by chemistry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3" name="" descr=""/>
          <p:cNvPicPr/>
          <p:nvPr/>
        </p:nvPicPr>
        <p:blipFill>
          <a:blip r:embed="rId2"/>
          <a:stretch/>
        </p:blipFill>
        <p:spPr>
          <a:xfrm>
            <a:off x="2005560" y="2648160"/>
            <a:ext cx="2380320" cy="2380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2a6099"/>
                </a:solidFill>
                <a:latin typeface="Calibri Light"/>
              </a:rPr>
              <a:t>Solar Power System Overview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5" name="" descr=""/>
          <p:cNvPicPr/>
          <p:nvPr/>
        </p:nvPicPr>
        <p:blipFill>
          <a:blip r:embed="rId1"/>
          <a:stretch/>
        </p:blipFill>
        <p:spPr>
          <a:xfrm>
            <a:off x="3287160" y="1375560"/>
            <a:ext cx="5935320" cy="4746960"/>
          </a:xfrm>
          <a:prstGeom prst="rect">
            <a:avLst/>
          </a:prstGeom>
          <a:ln w="0">
            <a:noFill/>
          </a:ln>
        </p:spPr>
      </p:pic>
      <p:sp>
        <p:nvSpPr>
          <p:cNvPr id="346" name=""/>
          <p:cNvSpPr/>
          <p:nvPr/>
        </p:nvSpPr>
        <p:spPr>
          <a:xfrm>
            <a:off x="3965400" y="4752000"/>
            <a:ext cx="1827720" cy="913320"/>
          </a:xfrm>
          <a:prstGeom prst="rect">
            <a:avLst/>
          </a:prstGeom>
          <a:solidFill>
            <a:srgbClr val="cccc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47" name=""/>
          <p:cNvSpPr/>
          <p:nvPr/>
        </p:nvSpPr>
        <p:spPr>
          <a:xfrm>
            <a:off x="4482000" y="5060880"/>
            <a:ext cx="903600" cy="3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RADIO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2a6099"/>
                </a:solidFill>
                <a:latin typeface="Arial"/>
              </a:rPr>
              <a:t>Solar Panels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49" name=""/>
          <p:cNvGraphicFramePr/>
          <p:nvPr/>
        </p:nvGraphicFramePr>
        <p:xfrm>
          <a:off x="609480" y="1316520"/>
          <a:ext cx="10972080" cy="2880000"/>
        </p:xfrm>
        <a:graphic>
          <a:graphicData uri="http://schemas.openxmlformats.org/drawingml/2006/table">
            <a:tbl>
              <a:tblPr/>
              <a:tblGrid>
                <a:gridCol w="2245320"/>
                <a:gridCol w="3010320"/>
                <a:gridCol w="3585240"/>
                <a:gridCol w="2131560"/>
              </a:tblGrid>
              <a:tr h="71964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2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Panel Type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5983b0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2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Advantages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5983b0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2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Disadvantages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5983b0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2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Efficiency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5983b0"/>
                    </a:solidFill>
                  </a:tcPr>
                </a:tc>
              </a:tr>
              <a:tr h="71964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Monocrystalline</a:t>
                      </a:r>
                      <a:endParaRPr b="0" lang="en-U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Higher effiency &amp; Performance</a:t>
                      </a:r>
                      <a:endParaRPr b="0" lang="en-U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Highest cost</a:t>
                      </a:r>
                      <a:endParaRPr b="0" lang="en-U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To ~ 20%</a:t>
                      </a:r>
                      <a:endParaRPr b="0" lang="en-U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</a:tr>
              <a:tr h="72036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Polycrystalline</a:t>
                      </a:r>
                      <a:endParaRPr b="0" lang="en-U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Lower cost</a:t>
                      </a:r>
                      <a:endParaRPr b="0" lang="en-U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Lower efficiency &amp; performance</a:t>
                      </a:r>
                      <a:endParaRPr b="0" lang="en-U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15% ~ 17%</a:t>
                      </a:r>
                      <a:endParaRPr b="0" lang="en-U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</a:tr>
              <a:tr h="72036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Thin-film</a:t>
                      </a:r>
                      <a:endParaRPr b="0" lang="en-U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Portable &amp; Flexible</a:t>
                      </a:r>
                      <a:endParaRPr b="0" lang="en-U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Lowest efficiency &amp; performance</a:t>
                      </a:r>
                      <a:endParaRPr b="0" lang="en-U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13% ~ 15%</a:t>
                      </a:r>
                      <a:endParaRPr b="0" lang="en-U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</a:tr>
            </a:tbl>
          </a:graphicData>
        </a:graphic>
      </p:graphicFrame>
      <p:pic>
        <p:nvPicPr>
          <p:cNvPr id="350" name="" descr=""/>
          <p:cNvPicPr/>
          <p:nvPr/>
        </p:nvPicPr>
        <p:blipFill>
          <a:blip r:embed="rId1"/>
          <a:stretch/>
        </p:blipFill>
        <p:spPr>
          <a:xfrm>
            <a:off x="3763440" y="4254840"/>
            <a:ext cx="4257000" cy="241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2a6099"/>
                </a:solidFill>
                <a:latin typeface="Calibri"/>
              </a:rPr>
              <a:t>Charge Controllers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52" name=""/>
          <p:cNvGraphicFramePr/>
          <p:nvPr/>
        </p:nvGraphicFramePr>
        <p:xfrm>
          <a:off x="553320" y="2181600"/>
          <a:ext cx="10971720" cy="1591920"/>
        </p:xfrm>
        <a:graphic>
          <a:graphicData uri="http://schemas.openxmlformats.org/drawingml/2006/table">
            <a:tbl>
              <a:tblPr/>
              <a:tblGrid>
                <a:gridCol w="5486040"/>
                <a:gridCol w="5486040"/>
              </a:tblGrid>
              <a:tr h="36468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2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PWM – Pulse Width Modulated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5983b0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2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MPPT – Maximum Power Point Tracking</a:t>
                      </a:r>
                      <a:endParaRPr b="0" lang="en-US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5983b0"/>
                    </a:solidFill>
                  </a:tcPr>
                </a:tc>
              </a:tr>
              <a:tr h="36468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Simple DC-DC Converter</a:t>
                      </a:r>
                      <a:endParaRPr b="0" lang="en-U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Lowest cost</a:t>
                      </a:r>
                      <a:endParaRPr b="0" lang="en-U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Higher reliability</a:t>
                      </a:r>
                      <a:endParaRPr b="0" lang="en-U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Complex multi-stage converter</a:t>
                      </a:r>
                      <a:endParaRPr b="0" lang="en-U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Higher cost</a:t>
                      </a:r>
                      <a:endParaRPr b="0" lang="en-U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Higher effiency in larger systems</a:t>
                      </a:r>
                      <a:endParaRPr b="0" lang="en-US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en-US" sz="8000" spc="-1" strike="noStrike">
                <a:solidFill>
                  <a:srgbClr val="2a6099"/>
                </a:solidFill>
                <a:latin typeface="Arial"/>
              </a:rPr>
              <a:t>Q &amp; A</a:t>
            </a:r>
            <a:endParaRPr b="1" lang="en-US" sz="8000" spc="-1" strike="noStrike">
              <a:solidFill>
                <a:srgbClr val="2a6099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accent1"/>
                </a:solidFill>
                <a:latin typeface="Calibri Light"/>
              </a:rPr>
              <a:t>Battery History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8" name="Picture 2" descr="Image result for battery history"/>
          <p:cNvPicPr/>
          <p:nvPr/>
        </p:nvPicPr>
        <p:blipFill>
          <a:blip r:embed="rId1"/>
          <a:stretch/>
        </p:blipFill>
        <p:spPr>
          <a:xfrm>
            <a:off x="7934040" y="1657080"/>
            <a:ext cx="3371760" cy="2275200"/>
          </a:xfrm>
          <a:prstGeom prst="rect">
            <a:avLst/>
          </a:prstGeom>
          <a:ln w="0">
            <a:noFill/>
          </a:ln>
        </p:spPr>
      </p:pic>
      <p:sp>
        <p:nvSpPr>
          <p:cNvPr id="259" name="Content Placeholder 2"/>
          <p:cNvSpPr/>
          <p:nvPr/>
        </p:nvSpPr>
        <p:spPr>
          <a:xfrm>
            <a:off x="763560" y="1438560"/>
            <a:ext cx="6759360" cy="46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128520" indent="-128520">
              <a:lnSpc>
                <a:spcPct val="100000"/>
              </a:lnSpc>
              <a:buClr>
                <a:srgbClr val="3a81ba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Arial"/>
              </a:rPr>
              <a:t>1800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Arial"/>
              </a:rPr>
              <a:t>Invention of the voltaic cell by Allesandro Volta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28520" indent="-128520">
              <a:lnSpc>
                <a:spcPct val="100000"/>
              </a:lnSpc>
              <a:buClr>
                <a:srgbClr val="3a81ba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Arial"/>
              </a:rPr>
              <a:t>1859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Arial"/>
              </a:rPr>
              <a:t>Invention of the reusable lead acid battery by 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Arial"/>
              </a:rPr>
              <a:t>Gaston Plante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28520" indent="-128520">
              <a:lnSpc>
                <a:spcPct val="100000"/>
              </a:lnSpc>
              <a:buClr>
                <a:srgbClr val="3a81ba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Arial"/>
              </a:rPr>
              <a:t>1899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Arial"/>
              </a:rPr>
              <a:t>Nickel cadmium battery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28520" indent="-128520">
              <a:lnSpc>
                <a:spcPct val="100000"/>
              </a:lnSpc>
              <a:buClr>
                <a:srgbClr val="3a81ba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Arial"/>
              </a:rPr>
              <a:t>1949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Arial"/>
              </a:rPr>
              <a:t>Alkaline battery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28520" indent="-128520">
              <a:lnSpc>
                <a:spcPct val="100000"/>
              </a:lnSpc>
              <a:buClr>
                <a:srgbClr val="3a81ba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Arial"/>
              </a:rPr>
              <a:t>1990 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Arial"/>
              </a:rPr>
              <a:t>Nickel metal hydride battery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28520" indent="-128520">
              <a:lnSpc>
                <a:spcPct val="100000"/>
              </a:lnSpc>
              <a:buClr>
                <a:srgbClr val="3a81ba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Arial"/>
              </a:rPr>
              <a:t>1991 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Arial"/>
              </a:rPr>
              <a:t>Reusable alkaline battery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28520" indent="-128520">
              <a:lnSpc>
                <a:spcPct val="100000"/>
              </a:lnSpc>
              <a:buClr>
                <a:srgbClr val="3a81ba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Arial"/>
              </a:rPr>
              <a:t>1992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Arial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Arial"/>
              </a:rPr>
              <a:t>Lithium-Ion battery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accent1"/>
                </a:solidFill>
                <a:latin typeface="Calibri Light"/>
              </a:rPr>
              <a:t>Primary and Secondary Batteries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3440" cy="354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1" lang="en-US" sz="2800" spc="-1" strike="noStrike">
                <a:solidFill>
                  <a:schemeClr val="accent4"/>
                </a:solidFill>
                <a:latin typeface="Calibri"/>
              </a:rPr>
              <a:t>Primary cell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-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is designed to be used once and discarded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The electrochemical reaction occurring in the cell is not reversible. As a primary cell is used, chemical reactions in the battery use up the chemicals that generate the power; when they are gone, the battery stops producing electricity.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800" spc="-1" strike="noStrike">
                <a:solidFill>
                  <a:schemeClr val="accent4"/>
                </a:solidFill>
                <a:latin typeface="Calibri"/>
              </a:rPr>
              <a:t>Secondary cell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-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is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recharged with electricity and reused.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The reaction can be reversed by running a current into the cell with a battery charger, regenerating the chemical reactants.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accent1"/>
                </a:solidFill>
                <a:latin typeface="Calibri Light"/>
              </a:rPr>
              <a:t>Battery Terminology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/>
          </p:nvPr>
        </p:nvSpPr>
        <p:spPr>
          <a:xfrm>
            <a:off x="586440" y="1439640"/>
            <a:ext cx="10513440" cy="505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Cell Voltage – [V]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Open Circuit Voltage (OCV) – the cell voltage under no load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Nominal Voltage – the voltage under load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Capacity 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– </a:t>
            </a: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[Ah]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 (Current [A] x Time [hours]) - total stored electrical charge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Nominal Capacity – the rated capacity of a cell given by the manufacturer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Capacity is rate and temperature dependent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C rate 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– Proportional rate of charge or discharge related to rated capacity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1C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 = Current when charged or discharged / Capacity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State-of-Charge - [SOC]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, %, SOC is a measure of the energy content remaining in the battery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Depth-of-Discharge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- [DOD]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, % DOD is measure of energy amount taken out of battery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Life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Cycle life, [cycles] – USAGE, depends on rate, DOD, SOC and temperature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Calendar life, [years] – STORAGE, depends on SOC and temperature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Self-discharge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 – [mV/day or % over Time] – LEAKAGE, reversible loss of capacity over time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accent1"/>
                </a:solidFill>
                <a:latin typeface="Calibri Light"/>
              </a:rPr>
              <a:t>Lead Acid Types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838080" y="1523520"/>
            <a:ext cx="10513440" cy="4965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Batteries are usually grouped into two categories, based on the intensity and length of their electric current.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</a:rPr>
              <a:t>Starter battery - 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Capable of short duration, high current. These have thinner electrode plates that maximize reaction surface area but can’t withstand long, deep discharges without being damaged.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</a:rPr>
              <a:t>Deep Cycle battery -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Has thicker plates that, while less intense, can discharge electric current for longer periods.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Wingdings" charset="2"/>
              <a:buChar char=""/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</a:rPr>
              <a:t>Starter batteries 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rated in </a:t>
            </a:r>
            <a:r>
              <a:rPr b="1" lang="en-US" sz="2000" spc="-1" strike="noStrike">
                <a:solidFill>
                  <a:srgbClr val="000000"/>
                </a:solidFill>
                <a:latin typeface="Calibri"/>
              </a:rPr>
              <a:t>CCA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Wingdings" charset="2"/>
              <a:buChar char=""/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</a:rPr>
              <a:t>Deep Cycle batteries 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rated in </a:t>
            </a:r>
            <a:r>
              <a:rPr b="1" lang="en-US" sz="2000" spc="-1" strike="noStrike">
                <a:solidFill>
                  <a:srgbClr val="000000"/>
                </a:solidFill>
                <a:latin typeface="Calibri"/>
              </a:rPr>
              <a:t>Ah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Flooded Lead Acid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SLA or VRLA - Sealed Lead Acid or Valve Regulated Lead Acid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Liquid or Gel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AGM - Absorbed Glass Matt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accent1"/>
                </a:solidFill>
                <a:latin typeface="Calibri Light"/>
              </a:rPr>
              <a:t>Lead Acid Construction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7" name="Content Placeholder 4" descr="A picture containing computer&#10;&#10;Description automatically generated"/>
          <p:cNvPicPr/>
          <p:nvPr/>
        </p:nvPicPr>
        <p:blipFill>
          <a:blip r:embed="rId1"/>
          <a:stretch/>
        </p:blipFill>
        <p:spPr>
          <a:xfrm>
            <a:off x="576000" y="2046960"/>
            <a:ext cx="3762720" cy="272412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6" descr="A picture containing indoor, table, sitting, small&#10;&#10;Description automatically generated"/>
          <p:cNvPicPr/>
          <p:nvPr/>
        </p:nvPicPr>
        <p:blipFill>
          <a:blip r:embed="rId2"/>
          <a:stretch/>
        </p:blipFill>
        <p:spPr>
          <a:xfrm>
            <a:off x="4160880" y="2121480"/>
            <a:ext cx="6809040" cy="3330360"/>
          </a:xfrm>
          <a:prstGeom prst="rect">
            <a:avLst/>
          </a:prstGeom>
          <a:ln w="0">
            <a:noFill/>
          </a:ln>
        </p:spPr>
      </p:pic>
      <p:sp>
        <p:nvSpPr>
          <p:cNvPr id="269" name="TextBox 7"/>
          <p:cNvSpPr/>
          <p:nvPr/>
        </p:nvSpPr>
        <p:spPr>
          <a:xfrm>
            <a:off x="1027800" y="4913640"/>
            <a:ext cx="24429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Flooded Lead Acid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accent1"/>
                </a:solidFill>
                <a:latin typeface="Calibri Light"/>
              </a:rPr>
              <a:t>Lithium Construction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838080" y="1599120"/>
            <a:ext cx="7397640" cy="4349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ffa409"/>
                </a:solidFill>
                <a:latin typeface="Calibri"/>
              </a:rPr>
              <a:t>Cell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Although it looks like a “battery,” a li-ion cell cannot be used individually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Not to be confused with “Alkaline Replacement” batteries.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Requires protection circuitry to prevent thermal runaway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800" spc="-1" strike="noStrike">
                <a:solidFill>
                  <a:srgbClr val="ffa409"/>
                </a:solidFill>
                <a:latin typeface="Calibri"/>
              </a:rPr>
              <a:t>Battery Pack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A connection (circuit) of one or more cells and the appropriate protection circuit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Cells could be connected in series or parallel or a combination of both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Series connection increases pack voltage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Parallel connection increases pack capacity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2" name="Picture 2" descr="C:\Users\ddematas\Documents\Website\ICCNexergy\Design-And-Code\images\Battery-Cell-Selection.jpg"/>
          <p:cNvPicPr/>
          <p:nvPr/>
        </p:nvPicPr>
        <p:blipFill>
          <a:blip r:embed="rId1"/>
          <a:stretch/>
        </p:blipFill>
        <p:spPr>
          <a:xfrm>
            <a:off x="7921440" y="1429560"/>
            <a:ext cx="3200040" cy="2332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440" cy="132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chemeClr val="accent1"/>
                </a:solidFill>
                <a:latin typeface="Calibri Light"/>
              </a:rPr>
              <a:t>Lithium Cell Types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4" name="Picture 2" descr="C:\Documents and Settings\EJMiller\My Documents\My Pictures\polymer.jpg"/>
          <p:cNvPicPr/>
          <p:nvPr/>
        </p:nvPicPr>
        <p:blipFill>
          <a:blip r:embed="rId1"/>
          <a:stretch/>
        </p:blipFill>
        <p:spPr>
          <a:xfrm>
            <a:off x="1301760" y="2400480"/>
            <a:ext cx="1713240" cy="116928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3" descr="C:\Documents and Settings\EJMiller\My Documents\My Pictures\button cell.gif"/>
          <p:cNvPicPr/>
          <p:nvPr/>
        </p:nvPicPr>
        <p:blipFill>
          <a:blip r:embed="rId2"/>
          <a:srcRect l="26766" t="22533" r="26766" b="21136"/>
          <a:stretch/>
        </p:blipFill>
        <p:spPr>
          <a:xfrm>
            <a:off x="4127760" y="2560320"/>
            <a:ext cx="787680" cy="716040"/>
          </a:xfrm>
          <a:prstGeom prst="rect">
            <a:avLst/>
          </a:prstGeom>
          <a:ln w="0">
            <a:noFill/>
          </a:ln>
        </p:spPr>
      </p:pic>
      <p:sp>
        <p:nvSpPr>
          <p:cNvPr id="276" name="Rounded Rectangle 7"/>
          <p:cNvSpPr/>
          <p:nvPr/>
        </p:nvSpPr>
        <p:spPr>
          <a:xfrm>
            <a:off x="1720440" y="1746720"/>
            <a:ext cx="1188720" cy="385560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535252"/>
                </a:solidFill>
                <a:latin typeface="Calibri"/>
                <a:ea typeface="DejaVu Sans"/>
              </a:rPr>
              <a:t>Polymer Pouch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535252"/>
                </a:solidFill>
                <a:latin typeface="Calibri"/>
                <a:ea typeface="DejaVu Sans"/>
              </a:rPr>
              <a:t>Laminate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Oval Callout 8"/>
          <p:cNvSpPr/>
          <p:nvPr/>
        </p:nvSpPr>
        <p:spPr>
          <a:xfrm>
            <a:off x="3938760" y="1746720"/>
            <a:ext cx="1259280" cy="385560"/>
          </a:xfrm>
          <a:prstGeom prst="wedgeEllipseCallout">
            <a:avLst>
              <a:gd name="adj1" fmla="val -27521"/>
              <a:gd name="adj2" fmla="val 10814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535252"/>
                </a:solidFill>
                <a:latin typeface="Calibri"/>
                <a:ea typeface="DejaVu Sans"/>
              </a:rPr>
              <a:t>Button Cell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Oval Callout 9"/>
          <p:cNvSpPr/>
          <p:nvPr/>
        </p:nvSpPr>
        <p:spPr>
          <a:xfrm>
            <a:off x="9082440" y="1721520"/>
            <a:ext cx="1270440" cy="435600"/>
          </a:xfrm>
          <a:prstGeom prst="wedgeEllipseCallout">
            <a:avLst>
              <a:gd name="adj1" fmla="val -46807"/>
              <a:gd name="adj2" fmla="val 75487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535252"/>
                </a:solidFill>
                <a:latin typeface="Calibri"/>
                <a:ea typeface="DejaVu Sans"/>
              </a:rPr>
              <a:t>Cylindrical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Oval Callout 10"/>
          <p:cNvSpPr/>
          <p:nvPr/>
        </p:nvSpPr>
        <p:spPr>
          <a:xfrm>
            <a:off x="6217920" y="1721520"/>
            <a:ext cx="1188720" cy="435600"/>
          </a:xfrm>
          <a:prstGeom prst="wedgeEllipseCallout">
            <a:avLst>
              <a:gd name="adj1" fmla="val 38474"/>
              <a:gd name="adj2" fmla="val 94968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200" spc="-1" strike="noStrike">
                <a:solidFill>
                  <a:srgbClr val="535252"/>
                </a:solidFill>
                <a:latin typeface="Calibri"/>
                <a:ea typeface="DejaVu Sans"/>
              </a:rPr>
              <a:t>Prismatic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0" name="Content Placeholder 10" descr="Polymer-Li-ion-3-7V-5000-Mah-Cells-LP896474-"/>
          <p:cNvPicPr/>
          <p:nvPr/>
        </p:nvPicPr>
        <p:blipFill>
          <a:blip r:embed="rId3"/>
          <a:stretch/>
        </p:blipFill>
        <p:spPr>
          <a:xfrm>
            <a:off x="872280" y="3998160"/>
            <a:ext cx="2327040" cy="1502640"/>
          </a:xfrm>
          <a:prstGeom prst="rect">
            <a:avLst/>
          </a:prstGeom>
          <a:ln w="9525">
            <a:noFill/>
          </a:ln>
        </p:spPr>
      </p:pic>
      <p:pic>
        <p:nvPicPr>
          <p:cNvPr id="281" name="Picture 11" descr=""/>
          <p:cNvPicPr/>
          <p:nvPr/>
        </p:nvPicPr>
        <p:blipFill>
          <a:blip r:embed="rId4"/>
          <a:stretch/>
        </p:blipFill>
        <p:spPr>
          <a:xfrm>
            <a:off x="5878440" y="2270520"/>
            <a:ext cx="1867320" cy="177228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12" descr=""/>
          <p:cNvPicPr/>
          <p:nvPr/>
        </p:nvPicPr>
        <p:blipFill>
          <a:blip r:embed="rId5"/>
          <a:srcRect l="0" t="0" r="29384" b="0"/>
          <a:stretch/>
        </p:blipFill>
        <p:spPr>
          <a:xfrm>
            <a:off x="8789760" y="2113920"/>
            <a:ext cx="2069640" cy="2081520"/>
          </a:xfrm>
          <a:prstGeom prst="rect">
            <a:avLst/>
          </a:prstGeom>
          <a:ln w="0">
            <a:noFill/>
          </a:ln>
        </p:spPr>
      </p:pic>
      <p:pic>
        <p:nvPicPr>
          <p:cNvPr id="283" name="" descr=""/>
          <p:cNvPicPr/>
          <p:nvPr/>
        </p:nvPicPr>
        <p:blipFill>
          <a:blip r:embed="rId6"/>
          <a:stretch/>
        </p:blipFill>
        <p:spPr>
          <a:xfrm>
            <a:off x="5869080" y="4167000"/>
            <a:ext cx="2130840" cy="2004120"/>
          </a:xfrm>
          <a:prstGeom prst="rect">
            <a:avLst/>
          </a:prstGeom>
          <a:ln w="0">
            <a:noFill/>
          </a:ln>
        </p:spPr>
      </p:pic>
      <p:sp>
        <p:nvSpPr>
          <p:cNvPr id="284" name=""/>
          <p:cNvSpPr/>
          <p:nvPr/>
        </p:nvSpPr>
        <p:spPr>
          <a:xfrm>
            <a:off x="7315200" y="5715000"/>
            <a:ext cx="684720" cy="456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1347</TotalTime>
  <Application>LibreOffice/7.5.5.2$Windows_X86_64 LibreOffice_project/ca8fe7424262805f223b9a2334bc7181abbcbf5e</Application>
  <AppVersion>15.0000</AppVersion>
  <Words>1525</Words>
  <Paragraphs>382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2020-02-11T16:18:25Z</dcterms:created>
  <dc:creator>Stu Cohen</dc:creator>
  <dc:description/>
  <dc:language>en-US</dc:language>
  <cp:lastModifiedBy/>
  <dcterms:modified xsi:type="dcterms:W3CDTF">2024-01-05T15:42:57Z</dcterms:modified>
  <cp:revision>151</cp:revision>
  <dc:subject/>
  <dc:title>Batteries for Portable Operations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25</vt:r8>
  </property>
</Properties>
</file>