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1" r:id="rId1"/>
  </p:sldMasterIdLst>
  <p:notesMasterIdLst>
    <p:notesMasterId r:id="rId21"/>
  </p:notesMasterIdLst>
  <p:sldIdLst>
    <p:sldId id="257" r:id="rId2"/>
    <p:sldId id="328" r:id="rId3"/>
    <p:sldId id="339" r:id="rId4"/>
    <p:sldId id="336" r:id="rId5"/>
    <p:sldId id="337" r:id="rId6"/>
    <p:sldId id="331" r:id="rId7"/>
    <p:sldId id="338" r:id="rId8"/>
    <p:sldId id="340" r:id="rId9"/>
    <p:sldId id="341" r:id="rId10"/>
    <p:sldId id="330" r:id="rId11"/>
    <p:sldId id="345" r:id="rId12"/>
    <p:sldId id="346" r:id="rId13"/>
    <p:sldId id="347" r:id="rId14"/>
    <p:sldId id="348" r:id="rId15"/>
    <p:sldId id="349" r:id="rId16"/>
    <p:sldId id="326" r:id="rId17"/>
    <p:sldId id="350" r:id="rId18"/>
    <p:sldId id="344" r:id="rId19"/>
    <p:sldId id="35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EDC1"/>
    <a:srgbClr val="71D17C"/>
    <a:srgbClr val="EF7076"/>
    <a:srgbClr val="5F6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80"/>
    <p:restoredTop sz="94714"/>
  </p:normalViewPr>
  <p:slideViewPr>
    <p:cSldViewPr snapToGrid="0">
      <p:cViewPr varScale="1">
        <p:scale>
          <a:sx n="88" d="100"/>
          <a:sy n="88" d="100"/>
        </p:scale>
        <p:origin x="516"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D7805-8949-4A52-97E1-D57795615524}"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A6FAC-AB17-4015-9C53-4DA87478A374}" type="slidenum">
              <a:rPr lang="en-US" smtClean="0"/>
              <a:t>‹#›</a:t>
            </a:fld>
            <a:endParaRPr lang="en-US"/>
          </a:p>
        </p:txBody>
      </p:sp>
    </p:spTree>
    <p:extLst>
      <p:ext uri="{BB962C8B-B14F-4D97-AF65-F5344CB8AC3E}">
        <p14:creationId xmlns:p14="http://schemas.microsoft.com/office/powerpoint/2010/main" val="1370781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 by Howard</a:t>
            </a:r>
          </a:p>
          <a:p>
            <a:endParaRPr lang="en-US" dirty="0"/>
          </a:p>
        </p:txBody>
      </p:sp>
      <p:sp>
        <p:nvSpPr>
          <p:cNvPr id="4" name="Slide Number Placeholder 3"/>
          <p:cNvSpPr>
            <a:spLocks noGrp="1"/>
          </p:cNvSpPr>
          <p:nvPr>
            <p:ph type="sldNum" sz="quarter" idx="5"/>
          </p:nvPr>
        </p:nvSpPr>
        <p:spPr/>
        <p:txBody>
          <a:bodyPr/>
          <a:lstStyle/>
          <a:p>
            <a:fld id="{1A8A6FAC-AB17-4015-9C53-4DA87478A374}" type="slidenum">
              <a:rPr lang="en-US" smtClean="0"/>
              <a:t>1</a:t>
            </a:fld>
            <a:endParaRPr lang="en-US"/>
          </a:p>
        </p:txBody>
      </p:sp>
    </p:spTree>
    <p:extLst>
      <p:ext uri="{BB962C8B-B14F-4D97-AF65-F5344CB8AC3E}">
        <p14:creationId xmlns:p14="http://schemas.microsoft.com/office/powerpoint/2010/main" val="2758996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LICW looked to the past for ways it might improve its curriculum and teaching methods.  Many historical documents were analyzed.  Of particular interest were the 1936 study by Ludwig Koch at the Technical University in Braunschweig Germany, and the 1943 PhD thesis by Donald Taylor at Harvard.  This curriculum is a unique blend of vintage training methods further modernized with techniques and exercises based on our collective teaching experience. </a:t>
            </a: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10</a:t>
            </a:fld>
            <a:endParaRPr lang="en-US"/>
          </a:p>
        </p:txBody>
      </p:sp>
    </p:spTree>
    <p:extLst>
      <p:ext uri="{BB962C8B-B14F-4D97-AF65-F5344CB8AC3E}">
        <p14:creationId xmlns:p14="http://schemas.microsoft.com/office/powerpoint/2010/main" val="790584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recurring theme and focal point of the Koch study was that CW should be learned as total acoustic patterns and not by visual reference to a chart.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MT"/>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A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Koch experimented with methods to enhance sound patterns and rhythm in new students.  One such experiment involved having students listen to code without being told what characters the sounds corresponded to.  Students were asked to mark a sheet of paper by placing a dot each time they heard an acoustic shape.  This introduced the learner to the rhythm and formed a connection between the acoustically recorded rhythm and the rhythm of the writing hand.  We adopted the technique into the Beginners Carousel Curriculum.</a:t>
            </a:r>
            <a:br>
              <a:rPr lang="en-A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A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Koch conducted sending and receiving experiments in order to determine the optimum character speed for learning CW.  12 WPM was found to be optimum for initial learning.  Anything less than 10 WPM did not allow the student to perceive the characters as total acoustic patterns.  We adopted Koch’s recommended 12 WPM in the Beginners Carousel Curriculum and increase speed from 12 to 20 WPM in the Intermediate Curriculum.</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MT"/>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MT"/>
                <a:ea typeface="Times New Roman" panose="02020603050405020304" pitchFamily="18" charset="0"/>
                <a:cs typeface="Times New Roman" panose="02020603050405020304" pitchFamily="18" charset="0"/>
              </a:rPr>
              <a:t>Koch offered guidance on how a sequence of characters should be constructed.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followed his guidance and </a:t>
            </a:r>
            <a:r>
              <a:rPr lang="en-US" sz="1800" dirty="0">
                <a:effectLst/>
                <a:latin typeface="Arial" panose="020B0604020202020204" pitchFamily="34" charset="0"/>
                <a:ea typeface="Times New Roman" panose="02020603050405020304" pitchFamily="18" charset="0"/>
                <a:cs typeface="Arial" panose="020B0604020202020204" pitchFamily="34" charset="0"/>
              </a:rPr>
              <a:t>developed a sequence based on the frequency each character is used in our QSO protocol.  The more often a letter appears in the QSO protocol, the earlier it is introduced.  This unique methodology allows us to tightly integrate QSO abbreviations and protocol into the curriculum.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11</a:t>
            </a:fld>
            <a:endParaRPr lang="en-US"/>
          </a:p>
        </p:txBody>
      </p:sp>
    </p:spTree>
    <p:extLst>
      <p:ext uri="{BB962C8B-B14F-4D97-AF65-F5344CB8AC3E}">
        <p14:creationId xmlns:p14="http://schemas.microsoft.com/office/powerpoint/2010/main" val="448820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1000"/>
              </a:spcAft>
            </a:pPr>
            <a:r>
              <a:rPr lang="en-US" sz="1800" i="1" dirty="0">
                <a:solidFill>
                  <a:srgbClr val="44546A"/>
                </a:solidFill>
                <a:effectLst/>
                <a:latin typeface="Arial" panose="020B0604020202020204" pitchFamily="34" charset="0"/>
                <a:ea typeface="Times New Roman" panose="02020603050405020304" pitchFamily="18" charset="0"/>
                <a:cs typeface="Times New Roman" panose="02020603050405020304" pitchFamily="18" charset="0"/>
              </a:rPr>
              <a:t>Figure 3 LICW Beginners Curriculum Flow</a:t>
            </a:r>
          </a:p>
          <a:p>
            <a:r>
              <a:rPr lang="en-US" sz="2800" dirty="0">
                <a:effectLst/>
                <a:cs typeface="Arial" panose="020B0604020202020204" pitchFamily="34" charset="0"/>
              </a:rPr>
              <a:t>The Beginners curriculum groups lessons into three carousels and culminates with getting on the air.  There is no designated entry point and no reset.  Students get </a:t>
            </a:r>
            <a:r>
              <a:rPr lang="en-US" sz="2800" dirty="0">
                <a:solidFill>
                  <a:srgbClr val="000000"/>
                </a:solidFill>
                <a:effectLst/>
                <a:cs typeface="Arial" panose="020B0604020202020204" pitchFamily="34" charset="0"/>
              </a:rPr>
              <a:t>on the carousels </a:t>
            </a:r>
            <a:r>
              <a:rPr lang="en-US" sz="2800" dirty="0">
                <a:effectLst/>
                <a:cs typeface="Arial" panose="020B0604020202020204" pitchFamily="34" charset="0"/>
              </a:rPr>
              <a:t>whenever they wish and progress when they feel ready.  The carousel concept accommodates a broad range of student performance.  Fast learners may take just one rotation while those wanting a more relaxed pace may take a couple of rotations before progressing.</a:t>
            </a:r>
            <a:r>
              <a:rPr lang="en-US" sz="2800" dirty="0">
                <a:effectLst/>
              </a:rPr>
              <a:t> </a:t>
            </a: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12</a:t>
            </a:fld>
            <a:endParaRPr lang="en-US"/>
          </a:p>
        </p:txBody>
      </p:sp>
    </p:spTree>
    <p:extLst>
      <p:ext uri="{BB962C8B-B14F-4D97-AF65-F5344CB8AC3E}">
        <p14:creationId xmlns:p14="http://schemas.microsoft.com/office/powerpoint/2010/main" val="260977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BC1 is comprised of 18 characters in six lessons.  Students learn how to hear and associate the acoustic CW sounds with a character.  We begin at a character speed of 12 WPM and an effective speed of 8 FWPM (Farnsworth WPM) 12/8.  Three new characters are introduced per lesson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using the Koch Method.  New characters are played without identifying what character the acoustic sound is associated with.  Students are directed to mark a paper with a dot when they recognize the acoustic sound.  Then the acoustic sound is associated with a character.  From then on, students are directed to say,</a:t>
            </a:r>
            <a:r>
              <a:rPr lang="en-US" sz="1800" dirty="0">
                <a:solidFill>
                  <a:srgbClr val="000000"/>
                </a:solidFill>
                <a:effectLst/>
                <a:latin typeface="ArialMT"/>
                <a:ea typeface="Times New Roman" panose="02020603050405020304" pitchFamily="18" charset="0"/>
                <a:cs typeface="Times New Roman" panose="02020603050405020304" pitchFamily="18" charset="0"/>
              </a:rPr>
              <a:t> write, or type the character when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they recognize it.  The process is repeated with each new character.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After the new characters have been introduced, students will verbalize them for the instructor to ensure they are being heard as single acoustic sounds.  </a:t>
            </a:r>
          </a:p>
          <a:p>
            <a:pPr marL="0" marR="0">
              <a:spcBef>
                <a:spcPts val="0"/>
              </a:spcBef>
              <a:spcAft>
                <a:spcPts val="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13</a:t>
            </a:fld>
            <a:endParaRPr lang="en-US"/>
          </a:p>
        </p:txBody>
      </p:sp>
    </p:spTree>
    <p:extLst>
      <p:ext uri="{BB962C8B-B14F-4D97-AF65-F5344CB8AC3E}">
        <p14:creationId xmlns:p14="http://schemas.microsoft.com/office/powerpoint/2010/main" val="119136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BC2 is comprised of 26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characters in nine lessons (including numbers, prosigns, and BK) bringing the total number of characters up to 44.</a:t>
            </a:r>
            <a:r>
              <a:rPr lang="en-US" sz="1800" dirty="0">
                <a:effectLst/>
                <a:latin typeface="Arial" panose="020B0604020202020204" pitchFamily="34" charset="0"/>
                <a:ea typeface="Times New Roman" panose="02020603050405020304" pitchFamily="18" charset="0"/>
                <a:cs typeface="Arial" panose="020B0604020202020204" pitchFamily="34" charset="0"/>
              </a:rPr>
              <a:t> Character speed remains at 12 WPM.  Effective speed is increased to 10 FWPM (12/10).  Koch found that once students learned how to learn code as acoustic sounds, it was unnecessary to introduce new characters </a:t>
            </a:r>
            <a:r>
              <a:rPr lang="en-US" sz="1800" dirty="0">
                <a:solidFill>
                  <a:srgbClr val="000000"/>
                </a:solidFill>
                <a:effectLst/>
                <a:latin typeface="ArialMT"/>
                <a:ea typeface="Times New Roman" panose="02020603050405020304" pitchFamily="18" charset="0"/>
                <a:cs typeface="Times New Roman" panose="02020603050405020304" pitchFamily="18" charset="0"/>
              </a:rPr>
              <a:t>without identifying what character the acoustic sound was associated with.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MT"/>
                <a:ea typeface="Times New Roman" panose="02020603050405020304" pitchFamily="18" charset="0"/>
                <a:cs typeface="Times New Roman" panose="02020603050405020304" pitchFamily="18" charset="0"/>
              </a:rPr>
              <a:t>The new characters combined with the 18 carried forward from BC1 enable QSO words to form.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MT"/>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MT"/>
                <a:ea typeface="Times New Roman" panose="02020603050405020304" pitchFamily="18" charset="0"/>
                <a:cs typeface="Times New Roman" panose="02020603050405020304" pitchFamily="18" charset="0"/>
              </a:rPr>
              <a:t>Sending is an integral part of BC2.  Students should now possess foundational sending skills.  Sending will focus on proper element formation, consistent spacing, and rhythm.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14</a:t>
            </a:fld>
            <a:endParaRPr lang="en-US"/>
          </a:p>
        </p:txBody>
      </p:sp>
    </p:spTree>
    <p:extLst>
      <p:ext uri="{BB962C8B-B14F-4D97-AF65-F5344CB8AC3E}">
        <p14:creationId xmlns:p14="http://schemas.microsoft.com/office/powerpoint/2010/main" val="738576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BC3 is the culminating portion of the Beginners Carousel curriculum.  It is comprised of eight preparatory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lessons</a:t>
            </a:r>
            <a:r>
              <a:rPr lang="en-US" sz="1800" dirty="0">
                <a:effectLst/>
                <a:latin typeface="Arial" panose="020B0604020202020204" pitchFamily="34" charset="0"/>
                <a:ea typeface="Times New Roman" panose="02020603050405020304" pitchFamily="18" charset="0"/>
                <a:cs typeface="Arial" panose="020B0604020202020204" pitchFamily="34" charset="0"/>
              </a:rPr>
              <a:t> for on-air activities</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LICW QSO Protocol (Starting the QSO)</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LICW QSO Protocol (Protocol 2)</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LICW QSO Protocol (Ending the QSO)</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LICW QSO Protocol (Combining Protocols - How to send &amp; answer a CQ)</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LICW Challenge</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SKCC</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SOTA/POTA (Summits and Parks on the Air)</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K1USN SST (Slow Speed Contest)</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457200" marR="0">
              <a:spcBef>
                <a:spcPts val="0"/>
              </a:spcBef>
              <a:spcAft>
                <a:spcPts val="0"/>
              </a:spcAft>
            </a:pPr>
            <a:r>
              <a:rPr lang="en-AU" sz="1800" kern="50" dirty="0">
                <a:effectLst/>
                <a:latin typeface="Arial" panose="020B0604020202020204" pitchFamily="34" charset="0"/>
                <a:ea typeface="Times New Roman" panose="02020603050405020304" pitchFamily="18" charset="0"/>
                <a:cs typeface="Arial" panose="020B0604020202020204" pitchFamily="34" charset="0"/>
              </a:rPr>
              <a:t> </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Like BC1 and BC2, there is no designated entry point and no reset.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Each lesson is comprised of a briefing followed by interactive practice of the associated protocol or exchange.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Additionally, LICW hosts five Get On The Air (GOTA) classes weekly.  These are instructor led </a:t>
            </a:r>
            <a:r>
              <a:rPr lang="en-US" sz="1800" dirty="0">
                <a:effectLst/>
                <a:latin typeface="Arial" panose="020B0604020202020204" pitchFamily="34" charset="0"/>
                <a:ea typeface="Times New Roman" panose="02020603050405020304" pitchFamily="18" charset="0"/>
                <a:cs typeface="Arial" panose="020B0604020202020204" pitchFamily="34" charset="0"/>
              </a:rPr>
              <a:t>gateways to on-air activities, which are ideally suited for first on-air QSOs.  Students are encouraged to continue participating even after progressing to the Intermediate curriculum.</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AU" sz="18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Live QSO Assistance on </a:t>
            </a:r>
            <a:r>
              <a:rPr lang="en-AU" sz="1800" kern="50" dirty="0">
                <a:effectLst/>
                <a:latin typeface="Arial" panose="020B0604020202020204" pitchFamily="34" charset="0"/>
                <a:ea typeface="Times New Roman" panose="02020603050405020304" pitchFamily="18" charset="0"/>
                <a:cs typeface="Mangal" panose="02040503050203030202" pitchFamily="18" charset="0"/>
              </a:rPr>
              <a:t>Tuesdays</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Mangal" panose="02040503050203030202" pitchFamily="18" charset="0"/>
              </a:rPr>
              <a:t>Live DX QSO Training on Wednesdays</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SKCC Night on Thursdays</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Times New Roman" panose="02020603050405020304" pitchFamily="18" charset="0"/>
                <a:cs typeface="Arial" panose="020B0604020202020204" pitchFamily="34" charset="0"/>
              </a:rPr>
              <a:t>LICW Challenge Assistance on Saturdays</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K1USN SST (Slow Speed Contest) on Sundays</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15</a:t>
            </a:fld>
            <a:endParaRPr lang="en-US"/>
          </a:p>
        </p:txBody>
      </p:sp>
    </p:spTree>
    <p:extLst>
      <p:ext uri="{BB962C8B-B14F-4D97-AF65-F5344CB8AC3E}">
        <p14:creationId xmlns:p14="http://schemas.microsoft.com/office/powerpoint/2010/main" val="4262527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LICW Morse Practice Page is a web-based, cross-platform tool that will function on any PC, Mac, tablet, or smart phone.  It was designed and developed by Randy KN4YRM.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LICW Morse Practice Page has been optimized for screen readers used by the visually impaired and contains functions to assist the hearing impaired using our haptic device.  </a:t>
            </a:r>
          </a:p>
          <a:p>
            <a:endParaRPr lang="en-US" u="sng" dirty="0"/>
          </a:p>
        </p:txBody>
      </p:sp>
      <p:sp>
        <p:nvSpPr>
          <p:cNvPr id="4" name="Slide Number Placeholder 3"/>
          <p:cNvSpPr>
            <a:spLocks noGrp="1"/>
          </p:cNvSpPr>
          <p:nvPr>
            <p:ph type="sldNum" sz="quarter" idx="5"/>
          </p:nvPr>
        </p:nvSpPr>
        <p:spPr/>
        <p:txBody>
          <a:bodyPr/>
          <a:lstStyle/>
          <a:p>
            <a:fld id="{27DF9181-FF78-CC4B-8677-4D2CB8C9FB05}" type="slidenum">
              <a:rPr lang="en-ES" smtClean="0"/>
              <a:t>16</a:t>
            </a:fld>
            <a:endParaRPr lang="en-ES"/>
          </a:p>
        </p:txBody>
      </p:sp>
    </p:spTree>
    <p:extLst>
      <p:ext uri="{BB962C8B-B14F-4D97-AF65-F5344CB8AC3E}">
        <p14:creationId xmlns:p14="http://schemas.microsoft.com/office/powerpoint/2010/main" val="405576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LICW Method is a structured and incremental approach to achieving conversational head copy proficiency.  The early stages focus exclusively on achieving effective and effortless communication skills we term fluency and fluidity.  Particular emphasis is placed on quality sending </a:t>
            </a:r>
            <a:r>
              <a:rPr lang="en-US" sz="1800" dirty="0">
                <a:solidFill>
                  <a:srgbClr val="000000"/>
                </a:solidFill>
                <a:effectLst/>
                <a:latin typeface="ArialMT"/>
                <a:ea typeface="Times New Roman" panose="02020603050405020304" pitchFamily="18" charset="0"/>
                <a:cs typeface="Times New Roman" panose="02020603050405020304" pitchFamily="18" charset="0"/>
              </a:rPr>
              <a:t>with proper element formation, spacing, and rhythm.</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Increasing effective speed is critical to achieving proficiency in conversational head copy.  Speed is time.  Slow speed means more time is needed to hold characters during word building, which can overtask mental capacity.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Once sufficient effective speed is achieved, the slow and methodical ramp-up to head copy is begun.  The enabling skills of word building and retention with proper focus are presented with unique demonstrations and reinforced with highly effective exercises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designed to stimulate fluid receiving of code and the mental dynamics of </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conversational head copy.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179070">
              <a:lnSpc>
                <a:spcPct val="103000"/>
              </a:lnSpc>
              <a:spcBef>
                <a:spcPts val="0"/>
              </a:spcBef>
              <a:spcAft>
                <a:spcPts val="0"/>
              </a:spcAft>
            </a:pPr>
            <a:endParaRPr lang="en-US" sz="1800" dirty="0">
              <a:solidFill>
                <a:srgbClr val="000000"/>
              </a:solidFill>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17</a:t>
            </a:fld>
            <a:endParaRPr lang="en-US"/>
          </a:p>
        </p:txBody>
      </p:sp>
    </p:spTree>
    <p:extLst>
      <p:ext uri="{BB962C8B-B14F-4D97-AF65-F5344CB8AC3E}">
        <p14:creationId xmlns:p14="http://schemas.microsoft.com/office/powerpoint/2010/main" val="269864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determinant factors responsible for differences in student performance are: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Calibri" panose="020F0502020204030204" pitchFamily="34" charset="0"/>
                <a:cs typeface="Mangal" panose="02040503050203030202" pitchFamily="18" charset="0"/>
              </a:rPr>
              <a:t>Aptitude</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Calibri" panose="020F0502020204030204" pitchFamily="34" charset="0"/>
                <a:cs typeface="Mangal" panose="02040503050203030202" pitchFamily="18" charset="0"/>
              </a:rPr>
              <a:t>The degree of motivation</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342900" marR="0" lvl="0" indent="-342900">
              <a:spcBef>
                <a:spcPts val="0"/>
              </a:spcBef>
              <a:spcAft>
                <a:spcPts val="0"/>
              </a:spcAft>
              <a:buFont typeface="Symbol" pitchFamily="2" charset="2"/>
              <a:buChar char=""/>
            </a:pPr>
            <a:r>
              <a:rPr lang="en-AU" sz="1800" kern="50" dirty="0">
                <a:effectLst/>
                <a:latin typeface="Arial" panose="020B0604020202020204" pitchFamily="34" charset="0"/>
                <a:ea typeface="Calibri" panose="020F0502020204030204" pitchFamily="34" charset="0"/>
                <a:cs typeface="Mangal" panose="02040503050203030202" pitchFamily="18" charset="0"/>
              </a:rPr>
              <a:t>The distribution and quality of practice</a:t>
            </a:r>
            <a:endParaRPr lang="en-US" sz="1800" kern="50" dirty="0">
              <a:effectLst/>
              <a:latin typeface="Arial" panose="020B0604020202020204" pitchFamily="34" charset="0"/>
              <a:ea typeface="Times New Roman" panose="02020603050405020304" pitchFamily="18" charset="0"/>
              <a:cs typeface="Mangal" panose="02040503050203030202"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LICW firmly believes every student is capable of learning CW.  We accept there will be a variance in time to achieve proficiency based on aptitude and we design our curricula accordingly.  Our students should feel totally comfortable regardless of how long it takes to achieve their CW goals.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Motivation is one of the dominant forces affecting the learning process.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Students should evaluate their CW goals, assess their motivation, and set realistic expectations before commencing with our academics.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Learning CW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requires time and commitment, but it should be fun and rewarding.  Make sure you are motivated for the right reasons.  For example, </a:t>
            </a:r>
            <a:r>
              <a:rPr lang="en-US"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students feeling undue pressure to meet a standard or progress at a certain rate will not enjoy the journey.  Conversely,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en-US" sz="1800" dirty="0">
                <a:effectLst/>
                <a:latin typeface="Arial" panose="020B0604020202020204" pitchFamily="34" charset="0"/>
                <a:ea typeface="Calibri" panose="020F0502020204030204" pitchFamily="34" charset="0"/>
                <a:cs typeface="Times New Roman" panose="02020603050405020304" pitchFamily="18" charset="0"/>
              </a:rPr>
              <a:t>tudents with </a:t>
            </a:r>
            <a:r>
              <a:rPr lang="en-US"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 desire to learn CW for self-fulfillment and enjoyment are more likely to succeed and have fun along the way.</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45720">
              <a:spcBef>
                <a:spcPts val="0"/>
              </a:spcBef>
              <a:spcAft>
                <a:spcPts val="1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distribution and quality of practice are the most important variables affecting student performance.  Learning to practice effectively and following a productive practice regimen are critical success factors.</a:t>
            </a:r>
          </a:p>
          <a:p>
            <a:pPr marL="0" marR="45720">
              <a:spcBef>
                <a:spcPts val="0"/>
              </a:spcBef>
              <a:spcAft>
                <a:spcPts val="180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According to Koch, half an hour of continuous practice is the most favorable duration of practice.  Furthermore, practice in the morning and in the afternoon for half an hour each yields the best and fastest success. </a:t>
            </a:r>
          </a:p>
          <a:p>
            <a:pPr marL="0" marR="179070">
              <a:lnSpc>
                <a:spcPct val="103000"/>
              </a:lnSpc>
              <a:spcBef>
                <a:spcPts val="0"/>
              </a:spcBef>
              <a:spcAft>
                <a:spcPts val="0"/>
              </a:spcAft>
            </a:pPr>
            <a:endParaRPr lang="en-US" sz="1800" dirty="0">
              <a:solidFill>
                <a:srgbClr val="000000"/>
              </a:solidFill>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18</a:t>
            </a:fld>
            <a:endParaRPr lang="en-US"/>
          </a:p>
        </p:txBody>
      </p:sp>
    </p:spTree>
    <p:extLst>
      <p:ext uri="{BB962C8B-B14F-4D97-AF65-F5344CB8AC3E}">
        <p14:creationId xmlns:p14="http://schemas.microsoft.com/office/powerpoint/2010/main" val="3309132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Q&amp;A</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179070">
              <a:lnSpc>
                <a:spcPct val="103000"/>
              </a:lnSpc>
              <a:spcBef>
                <a:spcPts val="0"/>
              </a:spcBef>
              <a:spcAft>
                <a:spcPts val="0"/>
              </a:spcAft>
            </a:pPr>
            <a:endParaRPr lang="en-US" sz="1800" dirty="0">
              <a:solidFill>
                <a:srgbClr val="000000"/>
              </a:solidFill>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1A8A6FAC-AB17-4015-9C53-4DA87478A374}" type="slidenum">
              <a:rPr lang="en-US" smtClean="0"/>
              <a:t>19</a:t>
            </a:fld>
            <a:endParaRPr lang="en-US"/>
          </a:p>
        </p:txBody>
      </p:sp>
    </p:spTree>
    <p:extLst>
      <p:ext uri="{BB962C8B-B14F-4D97-AF65-F5344CB8AC3E}">
        <p14:creationId xmlns:p14="http://schemas.microsoft.com/office/powerpoint/2010/main" val="402602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dirty="0"/>
          </a:p>
        </p:txBody>
      </p:sp>
      <p:sp>
        <p:nvSpPr>
          <p:cNvPr id="4" name="Slide Number Placeholder 3"/>
          <p:cNvSpPr>
            <a:spLocks noGrp="1"/>
          </p:cNvSpPr>
          <p:nvPr>
            <p:ph type="sldNum" sz="quarter" idx="5"/>
          </p:nvPr>
        </p:nvSpPr>
        <p:spPr/>
        <p:txBody>
          <a:bodyPr/>
          <a:lstStyle/>
          <a:p>
            <a:fld id="{1A8A6FAC-AB17-4015-9C53-4DA87478A374}" type="slidenum">
              <a:rPr lang="en-US" smtClean="0"/>
              <a:t>2</a:t>
            </a:fld>
            <a:endParaRPr lang="en-US"/>
          </a:p>
        </p:txBody>
      </p:sp>
    </p:spTree>
    <p:extLst>
      <p:ext uri="{BB962C8B-B14F-4D97-AF65-F5344CB8AC3E}">
        <p14:creationId xmlns:p14="http://schemas.microsoft.com/office/powerpoint/2010/main" val="156008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dirty="0"/>
          </a:p>
        </p:txBody>
      </p:sp>
      <p:sp>
        <p:nvSpPr>
          <p:cNvPr id="4" name="Slide Number Placeholder 3"/>
          <p:cNvSpPr>
            <a:spLocks noGrp="1"/>
          </p:cNvSpPr>
          <p:nvPr>
            <p:ph type="sldNum" sz="quarter" idx="5"/>
          </p:nvPr>
        </p:nvSpPr>
        <p:spPr/>
        <p:txBody>
          <a:bodyPr/>
          <a:lstStyle/>
          <a:p>
            <a:fld id="{1A8A6FAC-AB17-4015-9C53-4DA87478A374}" type="slidenum">
              <a:rPr lang="en-US" smtClean="0"/>
              <a:t>3</a:t>
            </a:fld>
            <a:endParaRPr lang="en-US"/>
          </a:p>
        </p:txBody>
      </p:sp>
    </p:spTree>
    <p:extLst>
      <p:ext uri="{BB962C8B-B14F-4D97-AF65-F5344CB8AC3E}">
        <p14:creationId xmlns:p14="http://schemas.microsoft.com/office/powerpoint/2010/main" val="164464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t> </a:t>
            </a:r>
          </a:p>
        </p:txBody>
      </p:sp>
      <p:sp>
        <p:nvSpPr>
          <p:cNvPr id="4" name="Slide Number Placeholder 3"/>
          <p:cNvSpPr>
            <a:spLocks noGrp="1"/>
          </p:cNvSpPr>
          <p:nvPr>
            <p:ph type="sldNum" sz="quarter" idx="5"/>
          </p:nvPr>
        </p:nvSpPr>
        <p:spPr/>
        <p:txBody>
          <a:bodyPr/>
          <a:lstStyle/>
          <a:p>
            <a:fld id="{1A8A6FAC-AB17-4015-9C53-4DA87478A374}" type="slidenum">
              <a:rPr lang="en-US" smtClean="0"/>
              <a:t>4</a:t>
            </a:fld>
            <a:endParaRPr lang="en-US"/>
          </a:p>
        </p:txBody>
      </p:sp>
    </p:spTree>
    <p:extLst>
      <p:ext uri="{BB962C8B-B14F-4D97-AF65-F5344CB8AC3E}">
        <p14:creationId xmlns:p14="http://schemas.microsoft.com/office/powerpoint/2010/main" val="973031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dirty="0"/>
          </a:p>
        </p:txBody>
      </p:sp>
      <p:sp>
        <p:nvSpPr>
          <p:cNvPr id="4" name="Slide Number Placeholder 3"/>
          <p:cNvSpPr>
            <a:spLocks noGrp="1"/>
          </p:cNvSpPr>
          <p:nvPr>
            <p:ph type="sldNum" sz="quarter" idx="5"/>
          </p:nvPr>
        </p:nvSpPr>
        <p:spPr/>
        <p:txBody>
          <a:bodyPr/>
          <a:lstStyle/>
          <a:p>
            <a:fld id="{1A8A6FAC-AB17-4015-9C53-4DA87478A374}" type="slidenum">
              <a:rPr lang="en-US" smtClean="0"/>
              <a:t>5</a:t>
            </a:fld>
            <a:endParaRPr lang="en-US"/>
          </a:p>
        </p:txBody>
      </p:sp>
    </p:spTree>
    <p:extLst>
      <p:ext uri="{BB962C8B-B14F-4D97-AF65-F5344CB8AC3E}">
        <p14:creationId xmlns:p14="http://schemas.microsoft.com/office/powerpoint/2010/main" val="178544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t> </a:t>
            </a:r>
          </a:p>
        </p:txBody>
      </p:sp>
      <p:sp>
        <p:nvSpPr>
          <p:cNvPr id="4" name="Slide Number Placeholder 3"/>
          <p:cNvSpPr>
            <a:spLocks noGrp="1"/>
          </p:cNvSpPr>
          <p:nvPr>
            <p:ph type="sldNum" sz="quarter" idx="5"/>
          </p:nvPr>
        </p:nvSpPr>
        <p:spPr/>
        <p:txBody>
          <a:bodyPr/>
          <a:lstStyle/>
          <a:p>
            <a:fld id="{1A8A6FAC-AB17-4015-9C53-4DA87478A374}" type="slidenum">
              <a:rPr lang="en-US" smtClean="0"/>
              <a:t>6</a:t>
            </a:fld>
            <a:endParaRPr lang="en-US"/>
          </a:p>
        </p:txBody>
      </p:sp>
    </p:spTree>
    <p:extLst>
      <p:ext uri="{BB962C8B-B14F-4D97-AF65-F5344CB8AC3E}">
        <p14:creationId xmlns:p14="http://schemas.microsoft.com/office/powerpoint/2010/main" val="3822517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dirty="0"/>
          </a:p>
        </p:txBody>
      </p:sp>
      <p:sp>
        <p:nvSpPr>
          <p:cNvPr id="4" name="Slide Number Placeholder 3"/>
          <p:cNvSpPr>
            <a:spLocks noGrp="1"/>
          </p:cNvSpPr>
          <p:nvPr>
            <p:ph type="sldNum" sz="quarter" idx="5"/>
          </p:nvPr>
        </p:nvSpPr>
        <p:spPr/>
        <p:txBody>
          <a:bodyPr/>
          <a:lstStyle/>
          <a:p>
            <a:fld id="{1A8A6FAC-AB17-4015-9C53-4DA87478A374}" type="slidenum">
              <a:rPr lang="en-US" smtClean="0"/>
              <a:t>7</a:t>
            </a:fld>
            <a:endParaRPr lang="en-US"/>
          </a:p>
        </p:txBody>
      </p:sp>
    </p:spTree>
    <p:extLst>
      <p:ext uri="{BB962C8B-B14F-4D97-AF65-F5344CB8AC3E}">
        <p14:creationId xmlns:p14="http://schemas.microsoft.com/office/powerpoint/2010/main" val="117934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t>Thank you Howard.  Let’s begin by meeting two of our instructors.  Ed W4EMB teaches our marquee beginners class on Monday night.  It’s the first impression our students get of LICW academics.  Ed started instructing 6 months after he started to learn CW at LICW.  Ron KC2PSA has one of the most beautiful sending fists in the club.  He started instructing 8 months after he started to learn CW at LICW.</a:t>
            </a:r>
          </a:p>
        </p:txBody>
      </p:sp>
      <p:sp>
        <p:nvSpPr>
          <p:cNvPr id="4" name="Slide Number Placeholder 3"/>
          <p:cNvSpPr>
            <a:spLocks noGrp="1"/>
          </p:cNvSpPr>
          <p:nvPr>
            <p:ph type="sldNum" sz="quarter" idx="5"/>
          </p:nvPr>
        </p:nvSpPr>
        <p:spPr/>
        <p:txBody>
          <a:bodyPr/>
          <a:lstStyle/>
          <a:p>
            <a:fld id="{1A8A6FAC-AB17-4015-9C53-4DA87478A374}" type="slidenum">
              <a:rPr lang="en-US" smtClean="0"/>
              <a:t>8</a:t>
            </a:fld>
            <a:endParaRPr lang="en-US"/>
          </a:p>
        </p:txBody>
      </p:sp>
    </p:spTree>
    <p:extLst>
      <p:ext uri="{BB962C8B-B14F-4D97-AF65-F5344CB8AC3E}">
        <p14:creationId xmlns:p14="http://schemas.microsoft.com/office/powerpoint/2010/main" val="253292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2800" dirty="0"/>
          </a:p>
        </p:txBody>
      </p:sp>
      <p:sp>
        <p:nvSpPr>
          <p:cNvPr id="4" name="Slide Number Placeholder 3"/>
          <p:cNvSpPr>
            <a:spLocks noGrp="1"/>
          </p:cNvSpPr>
          <p:nvPr>
            <p:ph type="sldNum" sz="quarter" idx="5"/>
          </p:nvPr>
        </p:nvSpPr>
        <p:spPr/>
        <p:txBody>
          <a:bodyPr/>
          <a:lstStyle/>
          <a:p>
            <a:fld id="{1A8A6FAC-AB17-4015-9C53-4DA87478A374}" type="slidenum">
              <a:rPr lang="en-US" smtClean="0"/>
              <a:t>9</a:t>
            </a:fld>
            <a:endParaRPr lang="en-US"/>
          </a:p>
        </p:txBody>
      </p:sp>
    </p:spTree>
    <p:extLst>
      <p:ext uri="{BB962C8B-B14F-4D97-AF65-F5344CB8AC3E}">
        <p14:creationId xmlns:p14="http://schemas.microsoft.com/office/powerpoint/2010/main" val="305700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1F4D8A-B89A-4ED5-B18B-3554B82ADA0B}" type="datetime1">
              <a:rPr lang="en-US" smtClean="0"/>
              <a:t>1/3/2024</a:t>
            </a:fld>
            <a:endParaRPr lang="en-US"/>
          </a:p>
        </p:txBody>
      </p:sp>
      <p:sp>
        <p:nvSpPr>
          <p:cNvPr id="5" name="Footer Placeholder 4"/>
          <p:cNvSpPr>
            <a:spLocks noGrp="1"/>
          </p:cNvSpPr>
          <p:nvPr>
            <p:ph type="ftr" sz="quarter" idx="11"/>
          </p:nvPr>
        </p:nvSpPr>
        <p:spPr>
          <a:xfrm>
            <a:off x="2416500" y="329307"/>
            <a:ext cx="4973915" cy="309201"/>
          </a:xfrm>
          <a:prstGeom prst="rect">
            <a:avLst/>
          </a:prstGeo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201026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84542A-16A5-4FCB-A828-013F5BC7629C}" type="datetime1">
              <a:rPr lang="en-US" smtClean="0"/>
              <a:t>1/3/2024</a:t>
            </a:fld>
            <a:endParaRPr lang="en-US"/>
          </a:p>
        </p:txBody>
      </p:sp>
      <p:sp>
        <p:nvSpPr>
          <p:cNvPr id="5" name="Footer Placeholder 4"/>
          <p:cNvSpPr>
            <a:spLocks noGrp="1"/>
          </p:cNvSpPr>
          <p:nvPr>
            <p:ph type="ftr" sz="quarter" idx="11"/>
          </p:nvPr>
        </p:nvSpPr>
        <p:spPr>
          <a:xfrm>
            <a:off x="1451579" y="329307"/>
            <a:ext cx="5938836" cy="309201"/>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59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FB01-1A59-4F68-B946-9B9AD535644C}" type="datetime1">
              <a:rPr lang="en-US" smtClean="0"/>
              <a:t>1/3/2024</a:t>
            </a:fld>
            <a:endParaRPr lang="en-US"/>
          </a:p>
        </p:txBody>
      </p:sp>
      <p:sp>
        <p:nvSpPr>
          <p:cNvPr id="5" name="Footer Placeholder 4"/>
          <p:cNvSpPr>
            <a:spLocks noGrp="1"/>
          </p:cNvSpPr>
          <p:nvPr>
            <p:ph type="ftr" sz="quarter" idx="11"/>
          </p:nvPr>
        </p:nvSpPr>
        <p:spPr>
          <a:xfrm>
            <a:off x="1451579" y="329307"/>
            <a:ext cx="5938836" cy="309201"/>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303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ED9C60-F115-4F54-BAED-2784C0BD27B8}" type="datetime1">
              <a:rPr lang="en-US" smtClean="0"/>
              <a:t>1/3/2024</a:t>
            </a:fld>
            <a:endParaRPr lang="en-US"/>
          </a:p>
        </p:txBody>
      </p:sp>
      <p:sp>
        <p:nvSpPr>
          <p:cNvPr id="5" name="Footer Placeholder 4"/>
          <p:cNvSpPr>
            <a:spLocks noGrp="1"/>
          </p:cNvSpPr>
          <p:nvPr>
            <p:ph type="ftr" sz="quarter" idx="11"/>
          </p:nvPr>
        </p:nvSpPr>
        <p:spPr>
          <a:xfrm>
            <a:off x="1451579" y="329307"/>
            <a:ext cx="5938836" cy="309201"/>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095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FEBD24-5A68-4166-A26C-1419DCE5242A}" type="datetime1">
              <a:rPr lang="en-US" smtClean="0"/>
              <a:t>1/3/2024</a:t>
            </a:fld>
            <a:endParaRPr lang="en-US"/>
          </a:p>
        </p:txBody>
      </p:sp>
      <p:sp>
        <p:nvSpPr>
          <p:cNvPr id="5" name="Footer Placeholder 4"/>
          <p:cNvSpPr>
            <a:spLocks noGrp="1"/>
          </p:cNvSpPr>
          <p:nvPr>
            <p:ph type="ftr" sz="quarter" idx="11"/>
          </p:nvPr>
        </p:nvSpPr>
        <p:spPr>
          <a:xfrm>
            <a:off x="1451579" y="329307"/>
            <a:ext cx="5938836" cy="309201"/>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524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C11BE1-43C0-4CCF-89DE-271F7E83A1C4}" type="datetime1">
              <a:rPr lang="en-US" smtClean="0"/>
              <a:t>1/3/2024</a:t>
            </a:fld>
            <a:endParaRPr lang="en-US"/>
          </a:p>
        </p:txBody>
      </p:sp>
      <p:sp>
        <p:nvSpPr>
          <p:cNvPr id="6" name="Footer Placeholder 5"/>
          <p:cNvSpPr>
            <a:spLocks noGrp="1"/>
          </p:cNvSpPr>
          <p:nvPr>
            <p:ph type="ftr" sz="quarter" idx="11"/>
          </p:nvPr>
        </p:nvSpPr>
        <p:spPr>
          <a:xfrm>
            <a:off x="1451579" y="329307"/>
            <a:ext cx="5938836" cy="30920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376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61405C-F331-4E91-A713-BE3E04650656}" type="datetime1">
              <a:rPr lang="en-US" smtClean="0"/>
              <a:t>1/3/2024</a:t>
            </a:fld>
            <a:endParaRPr lang="en-US"/>
          </a:p>
        </p:txBody>
      </p:sp>
      <p:sp>
        <p:nvSpPr>
          <p:cNvPr id="8" name="Footer Placeholder 7"/>
          <p:cNvSpPr>
            <a:spLocks noGrp="1"/>
          </p:cNvSpPr>
          <p:nvPr>
            <p:ph type="ftr" sz="quarter" idx="11"/>
          </p:nvPr>
        </p:nvSpPr>
        <p:spPr>
          <a:xfrm>
            <a:off x="1451579" y="329307"/>
            <a:ext cx="5938836" cy="309201"/>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965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D5B66-1C47-4A43-AFA0-FB2CE158F7C4}" type="datetime1">
              <a:rPr lang="en-US" smtClean="0"/>
              <a:t>1/3/2024</a:t>
            </a:fld>
            <a:endParaRPr lang="en-US"/>
          </a:p>
        </p:txBody>
      </p:sp>
      <p:sp>
        <p:nvSpPr>
          <p:cNvPr id="4" name="Footer Placeholder 3"/>
          <p:cNvSpPr>
            <a:spLocks noGrp="1"/>
          </p:cNvSpPr>
          <p:nvPr>
            <p:ph type="ftr" sz="quarter" idx="11"/>
          </p:nvPr>
        </p:nvSpPr>
        <p:spPr>
          <a:xfrm>
            <a:off x="1451579" y="329307"/>
            <a:ext cx="5938836" cy="309201"/>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899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F891DE-CADC-4E49-B8BE-19C7311506CA}" type="datetime1">
              <a:rPr lang="en-US" smtClean="0"/>
              <a:t>1/3/2024</a:t>
            </a:fld>
            <a:endParaRPr lang="en-US"/>
          </a:p>
        </p:txBody>
      </p:sp>
      <p:sp>
        <p:nvSpPr>
          <p:cNvPr id="3" name="Footer Placeholder 2"/>
          <p:cNvSpPr>
            <a:spLocks noGrp="1"/>
          </p:cNvSpPr>
          <p:nvPr>
            <p:ph type="ftr" sz="quarter" idx="11"/>
          </p:nvPr>
        </p:nvSpPr>
        <p:spPr>
          <a:xfrm>
            <a:off x="1451579" y="329307"/>
            <a:ext cx="5938836" cy="309201"/>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a:p>
        </p:txBody>
      </p:sp>
    </p:spTree>
    <p:extLst>
      <p:ext uri="{BB962C8B-B14F-4D97-AF65-F5344CB8AC3E}">
        <p14:creationId xmlns:p14="http://schemas.microsoft.com/office/powerpoint/2010/main" val="108670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759723-5138-4A45-8A22-496C95415D86}" type="datetime1">
              <a:rPr lang="en-US" smtClean="0"/>
              <a:t>1/3/2024</a:t>
            </a:fld>
            <a:endParaRPr lang="en-US"/>
          </a:p>
        </p:txBody>
      </p:sp>
      <p:sp>
        <p:nvSpPr>
          <p:cNvPr id="6" name="Footer Placeholder 5"/>
          <p:cNvSpPr>
            <a:spLocks noGrp="1"/>
          </p:cNvSpPr>
          <p:nvPr>
            <p:ph type="ftr" sz="quarter" idx="11"/>
          </p:nvPr>
        </p:nvSpPr>
        <p:spPr>
          <a:xfrm>
            <a:off x="1451579" y="329307"/>
            <a:ext cx="5938836" cy="30920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456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C39858A-C324-4D39-BC0A-414EEC131F6B}" type="datetime1">
              <a:rPr lang="en-US" smtClean="0"/>
              <a:t>1/3/2024</a:t>
            </a:fld>
            <a:endParaRPr lang="en-US"/>
          </a:p>
        </p:txBody>
      </p:sp>
      <p:sp>
        <p:nvSpPr>
          <p:cNvPr id="6" name="Footer Placeholder 5"/>
          <p:cNvSpPr>
            <a:spLocks noGrp="1"/>
          </p:cNvSpPr>
          <p:nvPr>
            <p:ph type="ftr" sz="quarter" idx="11"/>
          </p:nvPr>
        </p:nvSpPr>
        <p:spPr>
          <a:xfrm>
            <a:off x="1447382" y="318640"/>
            <a:ext cx="5541004" cy="320931"/>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47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F31B53B-DFD1-4C25-9DDB-F5D89BDF3C65}" type="datetime1">
              <a:rPr lang="en-US" smtClean="0"/>
              <a:t>1/3/2024</a:t>
            </a:fld>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02111984F56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92FC1444-93AC-7E4B-80B2-9544B024D7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6786147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94DC5-07E9-4F04-AFBB-9B2F9B341A74}"/>
              </a:ext>
            </a:extLst>
          </p:cNvPr>
          <p:cNvPicPr>
            <a:picLocks noChangeAspect="1"/>
          </p:cNvPicPr>
          <p:nvPr/>
        </p:nvPicPr>
        <p:blipFill>
          <a:blip r:embed="rId3"/>
          <a:stretch>
            <a:fillRect/>
          </a:stretch>
        </p:blipFill>
        <p:spPr>
          <a:xfrm>
            <a:off x="4191000" y="206911"/>
            <a:ext cx="3381479" cy="3381479"/>
          </a:xfrm>
          <a:prstGeom prst="rect">
            <a:avLst/>
          </a:prstGeom>
        </p:spPr>
      </p:pic>
      <p:sp>
        <p:nvSpPr>
          <p:cNvPr id="4" name="TextBox 3">
            <a:extLst>
              <a:ext uri="{FF2B5EF4-FFF2-40B4-BE49-F238E27FC236}">
                <a16:creationId xmlns:a16="http://schemas.microsoft.com/office/drawing/2014/main" id="{DA9FFDE9-7C3D-4EC4-9821-5C0125C72015}"/>
              </a:ext>
            </a:extLst>
          </p:cNvPr>
          <p:cNvSpPr txBox="1"/>
          <p:nvPr/>
        </p:nvSpPr>
        <p:spPr>
          <a:xfrm>
            <a:off x="0" y="3922188"/>
            <a:ext cx="12192000" cy="1077218"/>
          </a:xfrm>
          <a:prstGeom prst="rect">
            <a:avLst/>
          </a:prstGeom>
          <a:noFill/>
        </p:spPr>
        <p:txBody>
          <a:bodyPr wrap="square" rtlCol="0">
            <a:spAutoFit/>
          </a:bodyPr>
          <a:lstStyle/>
          <a:p>
            <a:pPr algn="ctr"/>
            <a:r>
              <a:rPr lang="en-US" sz="3600" b="1" cap="all" dirty="0">
                <a:latin typeface="Arial" panose="020B0604020202020204" pitchFamily="34" charset="0"/>
                <a:cs typeface="Arial" panose="020B0604020202020204" pitchFamily="34" charset="0"/>
              </a:rPr>
              <a:t>A NEW WAY TO LEARN MORSE CODE</a:t>
            </a:r>
          </a:p>
          <a:p>
            <a:pPr algn="ctr"/>
            <a:endParaRPr lang="en-US" sz="2800" dirty="0"/>
          </a:p>
        </p:txBody>
      </p:sp>
      <p:sp>
        <p:nvSpPr>
          <p:cNvPr id="5" name="TextBox 4">
            <a:extLst>
              <a:ext uri="{FF2B5EF4-FFF2-40B4-BE49-F238E27FC236}">
                <a16:creationId xmlns:a16="http://schemas.microsoft.com/office/drawing/2014/main" id="{7D448D20-19F7-4754-AF29-E11417D45B5A}"/>
              </a:ext>
            </a:extLst>
          </p:cNvPr>
          <p:cNvSpPr txBox="1"/>
          <p:nvPr/>
        </p:nvSpPr>
        <p:spPr>
          <a:xfrm>
            <a:off x="7037456" y="4785396"/>
            <a:ext cx="4522723" cy="1938992"/>
          </a:xfrm>
          <a:prstGeom prst="rect">
            <a:avLst/>
          </a:prstGeom>
          <a:noFill/>
        </p:spPr>
        <p:txBody>
          <a:bodyPr wrap="square" rtlCol="0">
            <a:spAutoFit/>
          </a:bodyPr>
          <a:lstStyle/>
          <a:p>
            <a:r>
              <a:rPr lang="en-US" sz="2400" dirty="0">
                <a:latin typeface="Arial"/>
                <a:cs typeface="Arial"/>
              </a:rPr>
              <a:t>Howard Bernstein, WB2UZE</a:t>
            </a:r>
            <a:br>
              <a:rPr lang="en-US" sz="2400" dirty="0">
                <a:latin typeface="Arial" panose="020B0604020202020204" pitchFamily="34" charset="0"/>
                <a:cs typeface="Arial" panose="020B0604020202020204" pitchFamily="34" charset="0"/>
              </a:rPr>
            </a:br>
            <a:r>
              <a:rPr lang="en-US" sz="2400" dirty="0">
                <a:latin typeface="Arial"/>
                <a:cs typeface="Arial"/>
              </a:rPr>
              <a:t>berny450@aol.com</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a:cs typeface="Arial"/>
              </a:rPr>
              <a:t>Mike Padron, N1CC</a:t>
            </a:r>
            <a:br>
              <a:rPr lang="en-US" sz="2400" dirty="0">
                <a:latin typeface="Arial" panose="020B0604020202020204" pitchFamily="34" charset="0"/>
                <a:cs typeface="Arial" panose="020B0604020202020204" pitchFamily="34" charset="0"/>
              </a:rPr>
            </a:br>
            <a:r>
              <a:rPr lang="en-US" sz="2400" dirty="0" err="1">
                <a:latin typeface="Arial"/>
                <a:cs typeface="Arial"/>
              </a:rPr>
              <a:t>mikepadron@me.com</a:t>
            </a:r>
            <a:endParaRPr lang="en-ES" sz="2400">
              <a:latin typeface="Arial"/>
              <a:cs typeface="Arial"/>
            </a:endParaRPr>
          </a:p>
        </p:txBody>
      </p:sp>
    </p:spTree>
    <p:extLst>
      <p:ext uri="{BB962C8B-B14F-4D97-AF65-F5344CB8AC3E}">
        <p14:creationId xmlns:p14="http://schemas.microsoft.com/office/powerpoint/2010/main" val="307423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RESEARCH</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11776364" cy="4035769"/>
          </a:xfrm>
        </p:spPr>
        <p:txBody>
          <a:bodyPr>
            <a:norm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Bryan and Harter 1897</a:t>
            </a:r>
          </a:p>
          <a:p>
            <a:r>
              <a:rPr lang="en-US" sz="2400" dirty="0">
                <a:latin typeface="Arial" panose="020B0604020202020204" pitchFamily="34" charset="0"/>
                <a:ea typeface="Times New Roman" panose="02020603050405020304" pitchFamily="18" charset="0"/>
                <a:cs typeface="Arial" panose="020B0604020202020204" pitchFamily="34" charset="0"/>
              </a:rPr>
              <a:t>Thurstone 1919</a:t>
            </a:r>
          </a:p>
          <a:p>
            <a:r>
              <a:rPr lang="en-US" sz="2400" dirty="0">
                <a:latin typeface="Arial" panose="020B0604020202020204" pitchFamily="34" charset="0"/>
                <a:ea typeface="Times New Roman" panose="02020603050405020304" pitchFamily="18" charset="0"/>
                <a:cs typeface="Arial" panose="020B0604020202020204" pitchFamily="34" charset="0"/>
              </a:rPr>
              <a:t>Lipmann 1928</a:t>
            </a:r>
          </a:p>
          <a:p>
            <a:r>
              <a:rPr lang="en-US" sz="2400" dirty="0">
                <a:latin typeface="Arial" panose="020B0604020202020204" pitchFamily="34" charset="0"/>
                <a:ea typeface="Times New Roman" panose="02020603050405020304" pitchFamily="18" charset="0"/>
                <a:cs typeface="Arial" panose="020B0604020202020204" pitchFamily="34" charset="0"/>
              </a:rPr>
              <a:t>Biegel 1932</a:t>
            </a:r>
          </a:p>
          <a:p>
            <a:r>
              <a:rPr lang="en-US" sz="2400" dirty="0">
                <a:effectLst/>
                <a:latin typeface="Arial" panose="020B0604020202020204" pitchFamily="34" charset="0"/>
                <a:ea typeface="Times New Roman" panose="02020603050405020304" pitchFamily="18" charset="0"/>
                <a:cs typeface="Arial" panose="020B0604020202020204" pitchFamily="34" charset="0"/>
              </a:rPr>
              <a:t>Koch 1936</a:t>
            </a:r>
          </a:p>
          <a:p>
            <a:r>
              <a:rPr lang="en-US" sz="2400" dirty="0">
                <a:latin typeface="Arial" panose="020B0604020202020204" pitchFamily="34" charset="0"/>
                <a:ea typeface="Times New Roman" panose="02020603050405020304" pitchFamily="18" charset="0"/>
                <a:cs typeface="Arial" panose="020B0604020202020204" pitchFamily="34" charset="0"/>
              </a:rPr>
              <a:t>Taylor 1943</a:t>
            </a:r>
            <a:endParaRPr lang="en-US" sz="24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Tree>
    <p:extLst>
      <p:ext uri="{BB962C8B-B14F-4D97-AF65-F5344CB8AC3E}">
        <p14:creationId xmlns:p14="http://schemas.microsoft.com/office/powerpoint/2010/main" val="1811899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LICW TEACHING METHODS</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4"/>
            <a:ext cx="11776364" cy="3186954"/>
          </a:xfrm>
        </p:spPr>
        <p:txBody>
          <a:bodyPr>
            <a:normAutofit fontScale="62500" lnSpcReduction="20000"/>
          </a:bodyPr>
          <a:lstStyle/>
          <a:p>
            <a:pPr marL="285320" indent="-285320">
              <a:lnSpc>
                <a:spcPct val="150000"/>
              </a:lnSpc>
              <a:spcBef>
                <a:spcPts val="0"/>
              </a:spcBef>
            </a:pPr>
            <a:r>
              <a:rPr lang="en-AU" sz="3800" kern="50" dirty="0">
                <a:solidFill>
                  <a:srgbClr val="181A40"/>
                </a:solidFill>
                <a:latin typeface="Arial" panose="020B0604020202020204" pitchFamily="34" charset="0"/>
                <a:ea typeface="Times New Roman" panose="02020603050405020304" pitchFamily="18" charset="0"/>
                <a:cs typeface="Arial" panose="020B0604020202020204" pitchFamily="34" charset="0"/>
              </a:rPr>
              <a:t>Koch character sequence</a:t>
            </a:r>
          </a:p>
          <a:p>
            <a:pPr marL="742520" lvl="1" indent="-285320">
              <a:lnSpc>
                <a:spcPct val="150000"/>
              </a:lnSpc>
              <a:spcBef>
                <a:spcPts val="0"/>
              </a:spcBef>
            </a:pPr>
            <a:r>
              <a:rPr lang="en-US" sz="3200" dirty="0">
                <a:latin typeface="Arial" panose="020B0604020202020204" pitchFamily="34" charset="0"/>
                <a:cs typeface="Arial" panose="020B0604020202020204" pitchFamily="34" charset="0"/>
              </a:rPr>
              <a:t>Not in Koch report</a:t>
            </a:r>
          </a:p>
          <a:p>
            <a:pPr marL="742520" lvl="1" indent="-285320">
              <a:lnSpc>
                <a:spcPct val="150000"/>
              </a:lnSpc>
              <a:spcBef>
                <a:spcPts val="0"/>
              </a:spcBef>
            </a:pPr>
            <a:r>
              <a:rPr lang="en-AU" sz="3200" kern="50" dirty="0">
                <a:solidFill>
                  <a:srgbClr val="181A40"/>
                </a:solidFill>
                <a:latin typeface="Arial" panose="020B0604020202020204" pitchFamily="34" charset="0"/>
                <a:ea typeface="Times New Roman" panose="02020603050405020304" pitchFamily="18" charset="0"/>
                <a:cs typeface="Arial" panose="020B0604020202020204" pitchFamily="34" charset="0"/>
              </a:rPr>
              <a:t>Created by Lippmann 1919 as an aptitude test</a:t>
            </a:r>
          </a:p>
          <a:p>
            <a:pPr marL="742520" lvl="1" indent="-285320">
              <a:lnSpc>
                <a:spcPct val="150000"/>
              </a:lnSpc>
              <a:spcBef>
                <a:spcPts val="0"/>
              </a:spcBef>
            </a:pPr>
            <a:r>
              <a:rPr lang="en-US" sz="3200" kern="50" dirty="0">
                <a:solidFill>
                  <a:srgbClr val="181A40"/>
                </a:solidFill>
                <a:latin typeface="Arial" panose="020B0604020202020204" pitchFamily="34" charset="0"/>
                <a:ea typeface="Times New Roman" panose="02020603050405020304" pitchFamily="18" charset="0"/>
                <a:cs typeface="Arial" panose="020B0604020202020204" pitchFamily="34" charset="0"/>
              </a:rPr>
              <a:t>We created our own character sequence based on QSO protocol</a:t>
            </a:r>
            <a:endParaRPr lang="en-US" sz="3200" dirty="0">
              <a:latin typeface="Arial" panose="020B0604020202020204" pitchFamily="34" charset="0"/>
              <a:cs typeface="Arial" panose="020B0604020202020204" pitchFamily="34" charset="0"/>
            </a:endParaRPr>
          </a:p>
          <a:p>
            <a:pPr marL="285320" indent="-285320">
              <a:lnSpc>
                <a:spcPct val="150000"/>
              </a:lnSpc>
              <a:spcBef>
                <a:spcPts val="0"/>
              </a:spcBef>
            </a:pPr>
            <a:r>
              <a:rPr lang="en-AU" sz="3800" kern="50" dirty="0">
                <a:solidFill>
                  <a:srgbClr val="181A40"/>
                </a:solidFill>
                <a:latin typeface="Arial" panose="020B0604020202020204" pitchFamily="34" charset="0"/>
                <a:ea typeface="Times New Roman" panose="02020603050405020304" pitchFamily="18" charset="0"/>
                <a:cs typeface="Arial" panose="020B0604020202020204" pitchFamily="34" charset="0"/>
              </a:rPr>
              <a:t>The Koch Method</a:t>
            </a:r>
          </a:p>
          <a:p>
            <a:pPr marL="742508" lvl="1" indent="-285320">
              <a:lnSpc>
                <a:spcPct val="150000"/>
              </a:lnSpc>
              <a:spcBef>
                <a:spcPts val="0"/>
              </a:spcBef>
            </a:pPr>
            <a:r>
              <a:rPr lang="en-AU" sz="2900" kern="50" dirty="0">
                <a:solidFill>
                  <a:srgbClr val="181A40"/>
                </a:solidFill>
                <a:latin typeface="Arial" panose="020B0604020202020204" pitchFamily="34" charset="0"/>
                <a:ea typeface="Times New Roman" panose="02020603050405020304" pitchFamily="18" charset="0"/>
                <a:cs typeface="Arial" panose="020B0604020202020204" pitchFamily="34" charset="0"/>
              </a:rPr>
              <a:t>Learning characters as single acoustic sounds</a:t>
            </a:r>
          </a:p>
          <a:p>
            <a:pPr marL="742508" lvl="1" indent="-285320">
              <a:lnSpc>
                <a:spcPct val="150000"/>
              </a:lnSpc>
              <a:spcBef>
                <a:spcPts val="0"/>
              </a:spcBef>
            </a:pPr>
            <a:r>
              <a:rPr lang="en-US" sz="2900" kern="50" dirty="0">
                <a:solidFill>
                  <a:srgbClr val="181A40"/>
                </a:solidFill>
                <a:latin typeface="Arial" panose="020B0604020202020204" pitchFamily="34" charset="0"/>
                <a:ea typeface="Times New Roman" panose="02020603050405020304" pitchFamily="18" charset="0"/>
                <a:cs typeface="Arial" panose="020B0604020202020204" pitchFamily="34" charset="0"/>
              </a:rPr>
              <a:t>12 WPM character speed</a:t>
            </a:r>
            <a:endParaRPr lang="en-US" sz="2900" dirty="0">
              <a:latin typeface="Arial" panose="020B0604020202020204" pitchFamily="34" charset="0"/>
              <a:cs typeface="Arial" panose="020B0604020202020204" pitchFamily="34" charset="0"/>
            </a:endParaRPr>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Tree>
    <p:extLst>
      <p:ext uri="{BB962C8B-B14F-4D97-AF65-F5344CB8AC3E}">
        <p14:creationId xmlns:p14="http://schemas.microsoft.com/office/powerpoint/2010/main" val="2797387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LICW BEGINNERS CAROUSEL</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pic>
        <p:nvPicPr>
          <p:cNvPr id="5" name="Picture 4" descr="A blue arrows with a arrow pointing to the center&#10;&#10;Description automatically generated">
            <a:extLst>
              <a:ext uri="{FF2B5EF4-FFF2-40B4-BE49-F238E27FC236}">
                <a16:creationId xmlns:a16="http://schemas.microsoft.com/office/drawing/2014/main" id="{5D4715D3-D585-4641-8BDD-8252BA22DBE4}"/>
              </a:ext>
            </a:extLst>
          </p:cNvPr>
          <p:cNvPicPr>
            <a:picLocks noChangeAspect="1"/>
          </p:cNvPicPr>
          <p:nvPr/>
        </p:nvPicPr>
        <p:blipFill>
          <a:blip r:embed="rId4"/>
          <a:stretch>
            <a:fillRect/>
          </a:stretch>
        </p:blipFill>
        <p:spPr>
          <a:xfrm>
            <a:off x="1491750" y="2394283"/>
            <a:ext cx="9627548" cy="3058235"/>
          </a:xfrm>
          <a:prstGeom prst="rect">
            <a:avLst/>
          </a:prstGeom>
        </p:spPr>
      </p:pic>
    </p:spTree>
    <p:extLst>
      <p:ext uri="{BB962C8B-B14F-4D97-AF65-F5344CB8AC3E}">
        <p14:creationId xmlns:p14="http://schemas.microsoft.com/office/powerpoint/2010/main" val="327586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BEGINNERS CAROUSEL 1</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4"/>
            <a:ext cx="11776364" cy="1059305"/>
          </a:xfrm>
        </p:spPr>
        <p:txBody>
          <a:bodyPr>
            <a:normAutofit fontScale="62500" lnSpcReduction="20000"/>
          </a:bodyPr>
          <a:lstStyle/>
          <a:p>
            <a:pPr marL="285320" indent="-285320">
              <a:lnSpc>
                <a:spcPct val="150000"/>
              </a:lnSpc>
              <a:spcBef>
                <a:spcPts val="0"/>
              </a:spcBef>
            </a:pPr>
            <a:r>
              <a:rPr lang="en-AU" sz="4000" kern="50" dirty="0">
                <a:solidFill>
                  <a:srgbClr val="181A40"/>
                </a:solidFill>
                <a:latin typeface="Arial"/>
                <a:cs typeface="Arial"/>
              </a:rPr>
              <a:t>6 Lessons</a:t>
            </a:r>
          </a:p>
          <a:p>
            <a:pPr marL="285320" indent="-285320">
              <a:lnSpc>
                <a:spcPct val="150000"/>
              </a:lnSpc>
              <a:spcBef>
                <a:spcPts val="0"/>
              </a:spcBef>
            </a:pPr>
            <a:r>
              <a:rPr lang="en-AU" sz="4000" kern="50" dirty="0">
                <a:solidFill>
                  <a:srgbClr val="181A40"/>
                </a:solidFill>
                <a:latin typeface="Arial"/>
                <a:cs typeface="Arial"/>
              </a:rPr>
              <a:t>18 Characters</a:t>
            </a: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pic>
        <p:nvPicPr>
          <p:cNvPr id="5" name="Picture 4" descr="A diagram of a lesson&#10;&#10;Description automatically generated">
            <a:extLst>
              <a:ext uri="{FF2B5EF4-FFF2-40B4-BE49-F238E27FC236}">
                <a16:creationId xmlns:a16="http://schemas.microsoft.com/office/drawing/2014/main" id="{CDDB71D5-1A34-0641-87D8-37786261C18E}"/>
              </a:ext>
            </a:extLst>
          </p:cNvPr>
          <p:cNvPicPr>
            <a:picLocks noChangeAspect="1"/>
          </p:cNvPicPr>
          <p:nvPr/>
        </p:nvPicPr>
        <p:blipFill>
          <a:blip r:embed="rId4"/>
          <a:stretch>
            <a:fillRect/>
          </a:stretch>
        </p:blipFill>
        <p:spPr>
          <a:xfrm>
            <a:off x="1530822" y="3471545"/>
            <a:ext cx="9656593" cy="1936483"/>
          </a:xfrm>
          <a:prstGeom prst="rect">
            <a:avLst/>
          </a:prstGeom>
        </p:spPr>
      </p:pic>
    </p:spTree>
    <p:extLst>
      <p:ext uri="{BB962C8B-B14F-4D97-AF65-F5344CB8AC3E}">
        <p14:creationId xmlns:p14="http://schemas.microsoft.com/office/powerpoint/2010/main" val="83275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BEGINNERS CAROUSEL 2</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4"/>
            <a:ext cx="11776364" cy="1059305"/>
          </a:xfrm>
        </p:spPr>
        <p:txBody>
          <a:bodyPr>
            <a:normAutofit fontScale="62500" lnSpcReduction="20000"/>
          </a:bodyPr>
          <a:lstStyle/>
          <a:p>
            <a:pPr marL="285320" indent="-285320">
              <a:lnSpc>
                <a:spcPct val="150000"/>
              </a:lnSpc>
              <a:spcBef>
                <a:spcPts val="0"/>
              </a:spcBef>
            </a:pPr>
            <a:r>
              <a:rPr lang="en-AU" sz="4000" kern="50" dirty="0">
                <a:solidFill>
                  <a:srgbClr val="181A40"/>
                </a:solidFill>
                <a:latin typeface="Arial"/>
                <a:cs typeface="Arial"/>
              </a:rPr>
              <a:t>9 Lessons</a:t>
            </a:r>
          </a:p>
          <a:p>
            <a:pPr marL="285320" indent="-285320">
              <a:lnSpc>
                <a:spcPct val="150000"/>
              </a:lnSpc>
              <a:spcBef>
                <a:spcPts val="0"/>
              </a:spcBef>
            </a:pPr>
            <a:r>
              <a:rPr lang="en-AU" sz="4000" kern="50" dirty="0">
                <a:solidFill>
                  <a:srgbClr val="181A40"/>
                </a:solidFill>
                <a:latin typeface="Arial"/>
                <a:cs typeface="Arial"/>
              </a:rPr>
              <a:t>26 Characters + 18 from BC1</a:t>
            </a:r>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pic>
        <p:nvPicPr>
          <p:cNvPr id="5" name="Picture 4" descr="A diagram of a lesson&#10;&#10;Description automatically generated">
            <a:extLst>
              <a:ext uri="{FF2B5EF4-FFF2-40B4-BE49-F238E27FC236}">
                <a16:creationId xmlns:a16="http://schemas.microsoft.com/office/drawing/2014/main" id="{CDDB71D5-1A34-0641-87D8-37786261C18E}"/>
              </a:ext>
            </a:extLst>
          </p:cNvPr>
          <p:cNvPicPr>
            <a:picLocks noChangeAspect="1"/>
          </p:cNvPicPr>
          <p:nvPr/>
        </p:nvPicPr>
        <p:blipFill>
          <a:blip r:embed="rId4"/>
          <a:stretch>
            <a:fillRect/>
          </a:stretch>
        </p:blipFill>
        <p:spPr>
          <a:xfrm>
            <a:off x="1637828" y="3471545"/>
            <a:ext cx="9656593" cy="1936483"/>
          </a:xfrm>
          <a:prstGeom prst="rect">
            <a:avLst/>
          </a:prstGeom>
        </p:spPr>
      </p:pic>
      <p:pic>
        <p:nvPicPr>
          <p:cNvPr id="7" name="Picture 6" descr="A diagram with blue arrows&#10;&#10;Description automatically generated">
            <a:extLst>
              <a:ext uri="{FF2B5EF4-FFF2-40B4-BE49-F238E27FC236}">
                <a16:creationId xmlns:a16="http://schemas.microsoft.com/office/drawing/2014/main" id="{47500322-06C5-6A40-B944-E449463F1190}"/>
              </a:ext>
            </a:extLst>
          </p:cNvPr>
          <p:cNvPicPr>
            <a:picLocks noChangeAspect="1"/>
          </p:cNvPicPr>
          <p:nvPr/>
        </p:nvPicPr>
        <p:blipFill>
          <a:blip r:embed="rId5"/>
          <a:stretch>
            <a:fillRect/>
          </a:stretch>
        </p:blipFill>
        <p:spPr>
          <a:xfrm>
            <a:off x="1058368" y="3527131"/>
            <a:ext cx="10220853" cy="1900613"/>
          </a:xfrm>
          <a:prstGeom prst="rect">
            <a:avLst/>
          </a:prstGeom>
        </p:spPr>
      </p:pic>
    </p:spTree>
    <p:extLst>
      <p:ext uri="{BB962C8B-B14F-4D97-AF65-F5344CB8AC3E}">
        <p14:creationId xmlns:p14="http://schemas.microsoft.com/office/powerpoint/2010/main" val="3561227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BEGINNERS CAROUSEL 3</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3"/>
            <a:ext cx="11776364" cy="2302927"/>
          </a:xfrm>
        </p:spPr>
        <p:txBody>
          <a:bodyPr>
            <a:normAutofit fontScale="92500" lnSpcReduction="20000"/>
          </a:bodyPr>
          <a:lstStyle/>
          <a:p>
            <a:pPr marL="285320" indent="-285320">
              <a:lnSpc>
                <a:spcPct val="150000"/>
              </a:lnSpc>
              <a:spcBef>
                <a:spcPts val="0"/>
              </a:spcBef>
            </a:pPr>
            <a:r>
              <a:rPr lang="en-AU" sz="2667" kern="50" dirty="0">
                <a:solidFill>
                  <a:srgbClr val="181A40"/>
                </a:solidFill>
                <a:latin typeface="Arial"/>
                <a:cs typeface="Arial"/>
              </a:rPr>
              <a:t>8 Lessons in direct support of our five weekly on air activities</a:t>
            </a:r>
          </a:p>
          <a:p>
            <a:pPr marL="914377" lvl="1" indent="-457189">
              <a:spcBef>
                <a:spcPts val="0"/>
              </a:spcBef>
              <a:buFont typeface="Symbol" pitchFamily="2" charset="2"/>
              <a:buChar char=""/>
            </a:pPr>
            <a:r>
              <a:rPr lang="en-AU" sz="2400" kern="50" dirty="0">
                <a:solidFill>
                  <a:srgbClr val="000000"/>
                </a:solidFill>
                <a:latin typeface="Arial" panose="020B0604020202020204" pitchFamily="34" charset="0"/>
                <a:ea typeface="Times New Roman" panose="02020603050405020304" pitchFamily="18" charset="0"/>
                <a:cs typeface="Arial" panose="020B0604020202020204" pitchFamily="34" charset="0"/>
              </a:rPr>
              <a:t>Live QSO Assistance on </a:t>
            </a:r>
            <a:r>
              <a:rPr lang="en-AU" sz="2400" kern="50" dirty="0">
                <a:latin typeface="Arial" panose="020B0604020202020204" pitchFamily="34" charset="0"/>
                <a:ea typeface="Times New Roman" panose="02020603050405020304" pitchFamily="18" charset="0"/>
                <a:cs typeface="Mangal" panose="02040503050203030202" pitchFamily="18" charset="0"/>
              </a:rPr>
              <a:t>Tuesdays</a:t>
            </a:r>
            <a:endParaRPr lang="en-US" sz="2400" kern="50" dirty="0">
              <a:latin typeface="Arial" panose="020B0604020202020204" pitchFamily="34" charset="0"/>
              <a:ea typeface="Times New Roman" panose="02020603050405020304" pitchFamily="18" charset="0"/>
              <a:cs typeface="Mangal" panose="02040503050203030202" pitchFamily="18" charset="0"/>
            </a:endParaRPr>
          </a:p>
          <a:p>
            <a:pPr marL="914377" lvl="1" indent="-457189">
              <a:spcBef>
                <a:spcPts val="0"/>
              </a:spcBef>
              <a:buFont typeface="Symbol" pitchFamily="2" charset="2"/>
              <a:buChar char=""/>
            </a:pPr>
            <a:r>
              <a:rPr lang="en-AU" sz="2400" kern="50" dirty="0">
                <a:latin typeface="Arial" panose="020B0604020202020204" pitchFamily="34" charset="0"/>
                <a:ea typeface="Times New Roman" panose="02020603050405020304" pitchFamily="18" charset="0"/>
                <a:cs typeface="Mangal" panose="02040503050203030202" pitchFamily="18" charset="0"/>
              </a:rPr>
              <a:t>Live DX QSO Training on Wednesdays</a:t>
            </a:r>
            <a:endParaRPr lang="en-US" sz="2400" kern="50" dirty="0">
              <a:latin typeface="Arial" panose="020B0604020202020204" pitchFamily="34" charset="0"/>
              <a:ea typeface="Times New Roman" panose="02020603050405020304" pitchFamily="18" charset="0"/>
              <a:cs typeface="Mangal" panose="02040503050203030202" pitchFamily="18" charset="0"/>
            </a:endParaRPr>
          </a:p>
          <a:p>
            <a:pPr marL="914377" lvl="1" indent="-457189">
              <a:spcBef>
                <a:spcPts val="0"/>
              </a:spcBef>
              <a:buFont typeface="Symbol" pitchFamily="2" charset="2"/>
              <a:buChar char=""/>
            </a:pPr>
            <a:r>
              <a:rPr lang="en-AU" sz="2400" kern="50" dirty="0">
                <a:latin typeface="Arial" panose="020B0604020202020204" pitchFamily="34" charset="0"/>
                <a:ea typeface="Times New Roman" panose="02020603050405020304" pitchFamily="18" charset="0"/>
                <a:cs typeface="Arial" panose="020B0604020202020204" pitchFamily="34" charset="0"/>
              </a:rPr>
              <a:t>SKCC Night on Thursdays</a:t>
            </a:r>
            <a:endParaRPr lang="en-US" sz="2400" kern="50" dirty="0">
              <a:latin typeface="Arial" panose="020B0604020202020204" pitchFamily="34" charset="0"/>
              <a:ea typeface="Times New Roman" panose="02020603050405020304" pitchFamily="18" charset="0"/>
              <a:cs typeface="Mangal" panose="02040503050203030202" pitchFamily="18" charset="0"/>
            </a:endParaRPr>
          </a:p>
          <a:p>
            <a:pPr marL="914377" lvl="1" indent="-457189">
              <a:spcBef>
                <a:spcPts val="0"/>
              </a:spcBef>
              <a:buFont typeface="Symbol" pitchFamily="2" charset="2"/>
              <a:buChar char=""/>
            </a:pPr>
            <a:r>
              <a:rPr lang="en-AU" sz="2400" kern="50" dirty="0">
                <a:latin typeface="Arial" panose="020B0604020202020204" pitchFamily="34" charset="0"/>
                <a:ea typeface="Times New Roman" panose="02020603050405020304" pitchFamily="18" charset="0"/>
                <a:cs typeface="Arial" panose="020B0604020202020204" pitchFamily="34" charset="0"/>
              </a:rPr>
              <a:t>LICW Challenge Assistance on Saturdays</a:t>
            </a:r>
            <a:endParaRPr lang="en-US" sz="2400" kern="50" dirty="0">
              <a:latin typeface="Arial" panose="020B0604020202020204" pitchFamily="34" charset="0"/>
              <a:ea typeface="Times New Roman" panose="02020603050405020304" pitchFamily="18" charset="0"/>
              <a:cs typeface="Mangal" panose="02040503050203030202" pitchFamily="18" charset="0"/>
            </a:endParaRPr>
          </a:p>
          <a:p>
            <a:pPr marL="914377" lvl="1" indent="-457189">
              <a:spcBef>
                <a:spcPts val="0"/>
              </a:spcBef>
              <a:buFont typeface="Symbol" pitchFamily="2" charset="2"/>
              <a:buChar char=""/>
            </a:pPr>
            <a:r>
              <a:rPr lang="en-AU" sz="2400" kern="50" dirty="0">
                <a:solidFill>
                  <a:srgbClr val="000000"/>
                </a:solidFill>
                <a:latin typeface="Arial" panose="020B0604020202020204" pitchFamily="34" charset="0"/>
                <a:ea typeface="Times New Roman" panose="02020603050405020304" pitchFamily="18" charset="0"/>
                <a:cs typeface="Arial" panose="020B0604020202020204" pitchFamily="34" charset="0"/>
              </a:rPr>
              <a:t>K1USN SST (Slow Speed Contest) on Sundays</a:t>
            </a:r>
            <a:endParaRPr lang="en-US" sz="2400" kern="50" dirty="0">
              <a:latin typeface="Arial" panose="020B0604020202020204" pitchFamily="34" charset="0"/>
              <a:ea typeface="Times New Roman" panose="02020603050405020304" pitchFamily="18" charset="0"/>
              <a:cs typeface="Mangal" panose="02040503050203030202" pitchFamily="18" charset="0"/>
            </a:endParaRPr>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pic>
        <p:nvPicPr>
          <p:cNvPr id="8" name="Picture 7" descr="A diagram of a company&#10;&#10;Description automatically generated with medium confidence">
            <a:extLst>
              <a:ext uri="{FF2B5EF4-FFF2-40B4-BE49-F238E27FC236}">
                <a16:creationId xmlns:a16="http://schemas.microsoft.com/office/drawing/2014/main" id="{E277C16C-B938-4A4A-8126-254A074CD4C4}"/>
              </a:ext>
            </a:extLst>
          </p:cNvPr>
          <p:cNvPicPr>
            <a:picLocks noChangeAspect="1"/>
          </p:cNvPicPr>
          <p:nvPr/>
        </p:nvPicPr>
        <p:blipFill>
          <a:blip r:embed="rId4"/>
          <a:stretch>
            <a:fillRect/>
          </a:stretch>
        </p:blipFill>
        <p:spPr>
          <a:xfrm>
            <a:off x="970663" y="4544008"/>
            <a:ext cx="10758311" cy="1355723"/>
          </a:xfrm>
          <a:prstGeom prst="rect">
            <a:avLst/>
          </a:prstGeom>
        </p:spPr>
      </p:pic>
    </p:spTree>
    <p:extLst>
      <p:ext uri="{BB962C8B-B14F-4D97-AF65-F5344CB8AC3E}">
        <p14:creationId xmlns:p14="http://schemas.microsoft.com/office/powerpoint/2010/main" val="3392928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46B7DC08-C861-3E47-BC72-EAE2838CD6A9}"/>
              </a:ext>
            </a:extLst>
          </p:cNvPr>
          <p:cNvPicPr>
            <a:picLocks noGrp="1" noChangeAspect="1"/>
          </p:cNvPicPr>
          <p:nvPr>
            <p:ph idx="1"/>
          </p:nvPr>
        </p:nvPicPr>
        <p:blipFill>
          <a:blip r:embed="rId3"/>
          <a:stretch>
            <a:fillRect/>
          </a:stretch>
        </p:blipFill>
        <p:spPr>
          <a:xfrm>
            <a:off x="0" y="0"/>
            <a:ext cx="12192000" cy="6852664"/>
          </a:xfrm>
        </p:spPr>
      </p:pic>
    </p:spTree>
    <p:extLst>
      <p:ext uri="{BB962C8B-B14F-4D97-AF65-F5344CB8AC3E}">
        <p14:creationId xmlns:p14="http://schemas.microsoft.com/office/powerpoint/2010/main" val="396639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THE LICW METHOD</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11776364" cy="4035769"/>
          </a:xfrm>
        </p:spPr>
        <p:txBody>
          <a:bodyPr>
            <a:normAutofit/>
          </a:bodyPr>
          <a:lstStyle/>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pic>
        <p:nvPicPr>
          <p:cNvPr id="5" name="Picture 4" descr="A diagram of the LICW Method steps.  Details described in text.">
            <a:extLst>
              <a:ext uri="{FF2B5EF4-FFF2-40B4-BE49-F238E27FC236}">
                <a16:creationId xmlns:a16="http://schemas.microsoft.com/office/drawing/2014/main" id="{2CD44AAD-4EFA-5A49-87FE-99563247D83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70152" y="1806971"/>
            <a:ext cx="9605634" cy="4934301"/>
          </a:xfrm>
          <a:prstGeom prst="rect">
            <a:avLst/>
          </a:prstGeom>
        </p:spPr>
      </p:pic>
    </p:spTree>
    <p:extLst>
      <p:ext uri="{BB962C8B-B14F-4D97-AF65-F5344CB8AC3E}">
        <p14:creationId xmlns:p14="http://schemas.microsoft.com/office/powerpoint/2010/main" val="68318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CRITICAL SUCCESS FACTORS</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11776364" cy="4035769"/>
          </a:xfrm>
        </p:spPr>
        <p:txBody>
          <a:bodyPr>
            <a:norm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Aptitude</a:t>
            </a:r>
          </a:p>
          <a:p>
            <a:r>
              <a:rPr lang="en-US" sz="2400" dirty="0">
                <a:latin typeface="Arial" panose="020B0604020202020204" pitchFamily="34" charset="0"/>
                <a:cs typeface="Arial" panose="020B0604020202020204" pitchFamily="34" charset="0"/>
              </a:rPr>
              <a:t>Motivation</a:t>
            </a:r>
          </a:p>
          <a:p>
            <a:r>
              <a:rPr lang="en-US" sz="2400" dirty="0">
                <a:latin typeface="Arial" panose="020B0604020202020204" pitchFamily="34" charset="0"/>
                <a:cs typeface="Arial" panose="020B0604020202020204" pitchFamily="34" charset="0"/>
              </a:rPr>
              <a:t>Practice</a:t>
            </a: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Tree>
    <p:extLst>
      <p:ext uri="{BB962C8B-B14F-4D97-AF65-F5344CB8AC3E}">
        <p14:creationId xmlns:p14="http://schemas.microsoft.com/office/powerpoint/2010/main" val="3105383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QUESTIONS FOR HOWARD AND MIKE</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11776364" cy="4035769"/>
          </a:xfrm>
        </p:spPr>
        <p:txBody>
          <a:bodyPr>
            <a:normAutofit/>
          </a:bodyPr>
          <a:lstStyle/>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Tree>
    <p:extLst>
      <p:ext uri="{BB962C8B-B14F-4D97-AF65-F5344CB8AC3E}">
        <p14:creationId xmlns:p14="http://schemas.microsoft.com/office/powerpoint/2010/main" val="95025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THE ATTRACTION OF CW IN A HI-TECH WORLD</a:t>
            </a:r>
            <a:br>
              <a:rPr lang="en-US" sz="3100" b="1" dirty="0">
                <a:latin typeface="Arial" panose="020B0604020202020204" pitchFamily="34" charset="0"/>
                <a:cs typeface="Arial" panose="020B0604020202020204" pitchFamily="34" charset="0"/>
              </a:rPr>
            </a:b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11776364" cy="3235593"/>
          </a:xfrm>
        </p:spPr>
        <p:txBody>
          <a:bodyPr>
            <a:norm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We are witnessing a resurgence in CW</a:t>
            </a:r>
          </a:p>
          <a:p>
            <a:pPr lvl="1"/>
            <a:r>
              <a:rPr lang="en-US" sz="2400" b="0" i="0" u="none" strike="noStrike" dirty="0">
                <a:solidFill>
                  <a:srgbClr val="040C28"/>
                </a:solidFill>
                <a:effectLst/>
                <a:latin typeface="Arial" panose="020B0604020202020204" pitchFamily="34" charset="0"/>
                <a:cs typeface="Arial" panose="020B0604020202020204" pitchFamily="34" charset="0"/>
              </a:rPr>
              <a:t>International reach</a:t>
            </a:r>
          </a:p>
          <a:p>
            <a:pPr lvl="1"/>
            <a:r>
              <a:rPr lang="en-US" sz="2400" b="0" i="0" u="none" strike="noStrike" dirty="0">
                <a:solidFill>
                  <a:srgbClr val="040C28"/>
                </a:solidFill>
                <a:effectLst/>
                <a:latin typeface="Arial" panose="020B0604020202020204" pitchFamily="34" charset="0"/>
                <a:cs typeface="Arial" panose="020B0604020202020204" pitchFamily="34" charset="0"/>
              </a:rPr>
              <a:t>Reliability</a:t>
            </a:r>
          </a:p>
          <a:p>
            <a:pPr lvl="1"/>
            <a:r>
              <a:rPr lang="en-US" sz="2400" dirty="0">
                <a:latin typeface="Arial" panose="020B0604020202020204" pitchFamily="34" charset="0"/>
                <a:ea typeface="Times New Roman" panose="02020603050405020304" pitchFamily="18" charset="0"/>
                <a:cs typeface="Arial" panose="020B0604020202020204" pitchFamily="34" charset="0"/>
              </a:rPr>
              <a:t>Nostalgia</a:t>
            </a:r>
          </a:p>
          <a:p>
            <a:pPr lvl="1"/>
            <a:r>
              <a:rPr lang="en-US" sz="2400" b="0" i="0" u="none" strike="noStrike" dirty="0">
                <a:solidFill>
                  <a:srgbClr val="040C28"/>
                </a:solidFill>
                <a:effectLst/>
                <a:latin typeface="Arial" panose="020B0604020202020204" pitchFamily="34" charset="0"/>
                <a:cs typeface="Arial" panose="020B0604020202020204" pitchFamily="34" charset="0"/>
              </a:rPr>
              <a:t>Portability </a:t>
            </a:r>
          </a:p>
          <a:p>
            <a:pPr lvl="2"/>
            <a:r>
              <a:rPr lang="en-US" sz="2000" dirty="0">
                <a:latin typeface="Arial" panose="020B0604020202020204" pitchFamily="34" charset="0"/>
                <a:ea typeface="Times New Roman" panose="02020603050405020304" pitchFamily="18" charset="0"/>
                <a:cs typeface="Arial" panose="020B0604020202020204" pitchFamily="34" charset="0"/>
              </a:rPr>
              <a:t>SOTA/POTA</a:t>
            </a:r>
            <a:endParaRPr lang="en-US" sz="22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pic>
        <p:nvPicPr>
          <p:cNvPr id="5" name="Picture 4" descr="A person sitting on a rock&#10;&#10;Description automatically generated">
            <a:extLst>
              <a:ext uri="{FF2B5EF4-FFF2-40B4-BE49-F238E27FC236}">
                <a16:creationId xmlns:a16="http://schemas.microsoft.com/office/drawing/2014/main" id="{2E57012A-4564-3947-BD39-3CA7E382A4D0}"/>
              </a:ext>
            </a:extLst>
          </p:cNvPr>
          <p:cNvPicPr>
            <a:picLocks noChangeAspect="1"/>
          </p:cNvPicPr>
          <p:nvPr/>
        </p:nvPicPr>
        <p:blipFill>
          <a:blip r:embed="rId4"/>
          <a:stretch>
            <a:fillRect/>
          </a:stretch>
        </p:blipFill>
        <p:spPr>
          <a:xfrm>
            <a:off x="8996480" y="1854466"/>
            <a:ext cx="2935527" cy="3914036"/>
          </a:xfrm>
          <a:prstGeom prst="rect">
            <a:avLst/>
          </a:prstGeom>
        </p:spPr>
      </p:pic>
      <p:sp>
        <p:nvSpPr>
          <p:cNvPr id="7" name="TextBox 6">
            <a:extLst>
              <a:ext uri="{FF2B5EF4-FFF2-40B4-BE49-F238E27FC236}">
                <a16:creationId xmlns:a16="http://schemas.microsoft.com/office/drawing/2014/main" id="{8F9C7F8D-4446-A849-97F6-0FD527C283C6}"/>
              </a:ext>
            </a:extLst>
          </p:cNvPr>
          <p:cNvSpPr txBox="1"/>
          <p:nvPr/>
        </p:nvSpPr>
        <p:spPr>
          <a:xfrm>
            <a:off x="8902377" y="5958369"/>
            <a:ext cx="3015584" cy="646331"/>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Bob K4RLC activating Hanging Rock State Park</a:t>
            </a:r>
          </a:p>
        </p:txBody>
      </p:sp>
      <p:pic>
        <p:nvPicPr>
          <p:cNvPr id="9" name="Picture 8" descr="A person taking a selfie with a goat&#10;&#10;Description automatically generated">
            <a:extLst>
              <a:ext uri="{FF2B5EF4-FFF2-40B4-BE49-F238E27FC236}">
                <a16:creationId xmlns:a16="http://schemas.microsoft.com/office/drawing/2014/main" id="{31F7213B-15E8-E649-9F55-CD1448F7C07F}"/>
              </a:ext>
            </a:extLst>
          </p:cNvPr>
          <p:cNvPicPr>
            <a:picLocks noChangeAspect="1"/>
          </p:cNvPicPr>
          <p:nvPr/>
        </p:nvPicPr>
        <p:blipFill>
          <a:blip r:embed="rId5"/>
          <a:stretch>
            <a:fillRect/>
          </a:stretch>
        </p:blipFill>
        <p:spPr>
          <a:xfrm>
            <a:off x="3887810" y="2898850"/>
            <a:ext cx="5084324" cy="2859932"/>
          </a:xfrm>
          <a:prstGeom prst="rect">
            <a:avLst/>
          </a:prstGeom>
        </p:spPr>
      </p:pic>
      <p:sp>
        <p:nvSpPr>
          <p:cNvPr id="10" name="TextBox 9">
            <a:extLst>
              <a:ext uri="{FF2B5EF4-FFF2-40B4-BE49-F238E27FC236}">
                <a16:creationId xmlns:a16="http://schemas.microsoft.com/office/drawing/2014/main" id="{C193FC21-78FC-AD44-A1C6-8C1925C60F2B}"/>
              </a:ext>
            </a:extLst>
          </p:cNvPr>
          <p:cNvSpPr txBox="1"/>
          <p:nvPr/>
        </p:nvSpPr>
        <p:spPr>
          <a:xfrm>
            <a:off x="5017794" y="5956847"/>
            <a:ext cx="2803244" cy="646331"/>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Jim N0IPA activating Mt. Sherman 14,000’</a:t>
            </a:r>
          </a:p>
        </p:txBody>
      </p:sp>
    </p:spTree>
    <p:extLst>
      <p:ext uri="{BB962C8B-B14F-4D97-AF65-F5344CB8AC3E}">
        <p14:creationId xmlns:p14="http://schemas.microsoft.com/office/powerpoint/2010/main" val="4027636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WHO WE ARE</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11776364" cy="4451552"/>
          </a:xfrm>
        </p:spPr>
        <p:txBody>
          <a:bodyPr>
            <a:norm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Founded in 2018</a:t>
            </a:r>
          </a:p>
          <a:p>
            <a:pPr lvl="1"/>
            <a:r>
              <a:rPr lang="en-US" dirty="0">
                <a:latin typeface="Arial" panose="020B0604020202020204" pitchFamily="34" charset="0"/>
                <a:ea typeface="Times New Roman" panose="02020603050405020304" pitchFamily="18" charset="0"/>
                <a:cs typeface="Arial" panose="020B0604020202020204" pitchFamily="34" charset="0"/>
              </a:rPr>
              <a:t>More CW operators needed following Field Day in 2017</a:t>
            </a:r>
          </a:p>
          <a:p>
            <a:pPr lvl="1"/>
            <a:r>
              <a:rPr lang="en-US" dirty="0">
                <a:latin typeface="Arial" panose="020B0604020202020204" pitchFamily="34" charset="0"/>
                <a:ea typeface="Times New Roman" panose="02020603050405020304" pitchFamily="18" charset="0"/>
                <a:cs typeface="Arial" panose="020B0604020202020204" pitchFamily="34" charset="0"/>
              </a:rPr>
              <a:t>A way to give back to the community</a:t>
            </a:r>
          </a:p>
          <a:p>
            <a:pPr lvl="1"/>
            <a:r>
              <a:rPr lang="en-US" dirty="0">
                <a:latin typeface="Arial" panose="020B0604020202020204" pitchFamily="34" charset="0"/>
                <a:ea typeface="Times New Roman" panose="02020603050405020304" pitchFamily="18" charset="0"/>
                <a:cs typeface="Arial" panose="020B0604020202020204" pitchFamily="34" charset="0"/>
              </a:rPr>
              <a:t>Target of 50 local members from the Long Island area</a:t>
            </a:r>
            <a:endParaRPr lang="en-US" sz="2400" dirty="0">
              <a:latin typeface="Arial" panose="020B0604020202020204" pitchFamily="34" charset="0"/>
              <a:ea typeface="Times New Roman" panose="02020603050405020304" pitchFamily="18" charset="0"/>
              <a:cs typeface="Arial" panose="020B0604020202020204" pitchFamily="34" charset="0"/>
            </a:endParaRPr>
          </a:p>
          <a:p>
            <a:r>
              <a:rPr lang="en-US" sz="2400" dirty="0">
                <a:latin typeface="Arial" panose="020B0604020202020204" pitchFamily="34" charset="0"/>
                <a:ea typeface="Times New Roman" panose="02020603050405020304" pitchFamily="18" charset="0"/>
                <a:cs typeface="Arial" panose="020B0604020202020204" pitchFamily="34" charset="0"/>
              </a:rPr>
              <a:t>More successful than we ever dreamed</a:t>
            </a:r>
          </a:p>
          <a:p>
            <a:pPr lvl="1"/>
            <a:r>
              <a:rPr lang="en-US" dirty="0">
                <a:effectLst/>
                <a:latin typeface="Arial" panose="020B0604020202020204" pitchFamily="34" charset="0"/>
                <a:ea typeface="Times New Roman" panose="02020603050405020304" pitchFamily="18" charset="0"/>
                <a:cs typeface="Arial" panose="020B0604020202020204" pitchFamily="34" charset="0"/>
              </a:rPr>
              <a:t>Over 4200 members</a:t>
            </a:r>
          </a:p>
          <a:p>
            <a:pPr lvl="1"/>
            <a:r>
              <a:rPr lang="en-US" dirty="0">
                <a:latin typeface="Arial" panose="020B0604020202020204" pitchFamily="34" charset="0"/>
                <a:ea typeface="Times New Roman" panose="02020603050405020304" pitchFamily="18" charset="0"/>
                <a:cs typeface="Arial" panose="020B0604020202020204" pitchFamily="34" charset="0"/>
              </a:rPr>
              <a:t>All 50 US States</a:t>
            </a:r>
          </a:p>
          <a:p>
            <a:pPr lvl="1"/>
            <a:r>
              <a:rPr lang="en-US" dirty="0">
                <a:effectLst/>
                <a:latin typeface="Arial" panose="020B0604020202020204" pitchFamily="34" charset="0"/>
                <a:ea typeface="Times New Roman" panose="02020603050405020304" pitchFamily="18" charset="0"/>
                <a:cs typeface="Arial" panose="020B0604020202020204" pitchFamily="34" charset="0"/>
              </a:rPr>
              <a:t>53 countries around the world</a:t>
            </a:r>
          </a:p>
          <a:p>
            <a:pPr lvl="1"/>
            <a:r>
              <a:rPr lang="en-US" dirty="0">
                <a:latin typeface="Arial" panose="020B0604020202020204" pitchFamily="34" charset="0"/>
                <a:ea typeface="Times New Roman" panose="02020603050405020304" pitchFamily="18" charset="0"/>
                <a:cs typeface="Arial" panose="020B0604020202020204" pitchFamily="34" charset="0"/>
              </a:rPr>
              <a:t>Over 100 Instructors and Moderators</a:t>
            </a:r>
          </a:p>
          <a:p>
            <a:pPr lvl="1"/>
            <a:r>
              <a:rPr lang="en-US" dirty="0">
                <a:latin typeface="Arial" panose="020B0604020202020204" pitchFamily="34" charset="0"/>
                <a:ea typeface="Times New Roman" panose="02020603050405020304" pitchFamily="18" charset="0"/>
                <a:cs typeface="Arial" panose="020B0604020202020204" pitchFamily="34" charset="0"/>
              </a:rPr>
              <a:t>95</a:t>
            </a:r>
            <a:r>
              <a:rPr lang="en-US" dirty="0">
                <a:effectLst/>
                <a:latin typeface="Arial" panose="020B0604020202020204" pitchFamily="34" charset="0"/>
                <a:ea typeface="Times New Roman" panose="02020603050405020304" pitchFamily="18" charset="0"/>
                <a:cs typeface="Arial" panose="020B0604020202020204" pitchFamily="34" charset="0"/>
              </a:rPr>
              <a:t> Classes and Forums weekly over Zoom video conferencing</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sz="24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Tree>
    <p:extLst>
      <p:ext uri="{BB962C8B-B14F-4D97-AF65-F5344CB8AC3E}">
        <p14:creationId xmlns:p14="http://schemas.microsoft.com/office/powerpoint/2010/main" val="262331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A SPECIAL CULTURE</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6812015" cy="4451552"/>
          </a:xfrm>
        </p:spPr>
        <p:txBody>
          <a:bodyPr>
            <a:normAutofit fontScale="92500"/>
          </a:bodyPr>
          <a:lstStyle/>
          <a:p>
            <a:r>
              <a:rPr lang="en-US" sz="2400" dirty="0">
                <a:latin typeface="Arial" panose="020B0604020202020204" pitchFamily="34" charset="0"/>
                <a:ea typeface="Times New Roman" panose="02020603050405020304" pitchFamily="18" charset="0"/>
                <a:cs typeface="Arial" panose="020B0604020202020204" pitchFamily="34" charset="0"/>
              </a:rPr>
              <a:t>No officers and no board of directors</a:t>
            </a:r>
          </a:p>
          <a:p>
            <a:r>
              <a:rPr lang="en-US" sz="2400" dirty="0">
                <a:latin typeface="Arial" panose="020B0604020202020204" pitchFamily="34" charset="0"/>
                <a:cs typeface="Arial" panose="020B0604020202020204" pitchFamily="34" charset="0"/>
              </a:rPr>
              <a:t>Bottom-Up organization</a:t>
            </a:r>
          </a:p>
          <a:p>
            <a:r>
              <a:rPr lang="en-US" sz="2400" dirty="0">
                <a:latin typeface="Arial" panose="020B0604020202020204" pitchFamily="34" charset="0"/>
                <a:cs typeface="Arial" panose="020B0604020202020204" pitchFamily="34" charset="0"/>
              </a:rPr>
              <a:t>Core values of empathy, kindness, and respect</a:t>
            </a:r>
          </a:p>
          <a:p>
            <a:r>
              <a:rPr lang="en-US" sz="2400" dirty="0">
                <a:latin typeface="Arial" panose="020B0604020202020204" pitchFamily="34" charset="0"/>
                <a:cs typeface="Arial" panose="020B0604020202020204" pitchFamily="34" charset="0"/>
              </a:rPr>
              <a:t>No criticism and no controversial topics allowed</a:t>
            </a:r>
          </a:p>
          <a:p>
            <a:r>
              <a:rPr lang="en-US" sz="2400" dirty="0">
                <a:latin typeface="Arial" panose="020B0604020202020204" pitchFamily="34" charset="0"/>
                <a:cs typeface="Arial" panose="020B0604020202020204" pitchFamily="34" charset="0"/>
              </a:rPr>
              <a:t>Our mantra: “Prepare Students to Get on The Air”</a:t>
            </a:r>
          </a:p>
          <a:p>
            <a:r>
              <a:rPr lang="en-US" sz="2400" dirty="0">
                <a:latin typeface="Arial" panose="020B0604020202020204" pitchFamily="34" charset="0"/>
                <a:cs typeface="Arial" panose="020B0604020202020204" pitchFamily="34" charset="0"/>
              </a:rPr>
              <a:t>Our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broader goals are having fun, socializing, building friendships and bonds around shared goals and interests</a:t>
            </a:r>
            <a:endParaRPr lang="en-US" sz="24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grpSp>
        <p:nvGrpSpPr>
          <p:cNvPr id="5" name="Group 4" descr="Get on the air logo in a retro style reminsant of on the air signs used in old radio stations">
            <a:extLst>
              <a:ext uri="{FF2B5EF4-FFF2-40B4-BE49-F238E27FC236}">
                <a16:creationId xmlns:a16="http://schemas.microsoft.com/office/drawing/2014/main" id="{56219683-69D6-F048-95EC-E72F24A44D12}"/>
              </a:ext>
            </a:extLst>
          </p:cNvPr>
          <p:cNvGrpSpPr/>
          <p:nvPr/>
        </p:nvGrpSpPr>
        <p:grpSpPr>
          <a:xfrm>
            <a:off x="7247185" y="2551697"/>
            <a:ext cx="4789170" cy="2085341"/>
            <a:chOff x="0" y="0"/>
            <a:chExt cx="4789170" cy="2085768"/>
          </a:xfrm>
        </p:grpSpPr>
        <p:grpSp>
          <p:nvGrpSpPr>
            <p:cNvPr id="7" name="Group 6">
              <a:extLst>
                <a:ext uri="{FF2B5EF4-FFF2-40B4-BE49-F238E27FC236}">
                  <a16:creationId xmlns:a16="http://schemas.microsoft.com/office/drawing/2014/main" id="{7E9092E6-2066-FF42-8EF2-0F8E2C532A5D}"/>
                </a:ext>
              </a:extLst>
            </p:cNvPr>
            <p:cNvGrpSpPr/>
            <p:nvPr/>
          </p:nvGrpSpPr>
          <p:grpSpPr>
            <a:xfrm>
              <a:off x="0" y="1201848"/>
              <a:ext cx="4789170" cy="883920"/>
              <a:chOff x="0" y="0"/>
              <a:chExt cx="4789170" cy="884130"/>
            </a:xfrm>
          </p:grpSpPr>
          <p:sp>
            <p:nvSpPr>
              <p:cNvPr id="9" name="Rounded Rectangle 8">
                <a:extLst>
                  <a:ext uri="{FF2B5EF4-FFF2-40B4-BE49-F238E27FC236}">
                    <a16:creationId xmlns:a16="http://schemas.microsoft.com/office/drawing/2014/main" id="{0BBFEDCE-0FD6-5D4C-AADE-8A8EC0960DA8}"/>
                  </a:ext>
                </a:extLst>
              </p:cNvPr>
              <p:cNvSpPr/>
              <p:nvPr/>
            </p:nvSpPr>
            <p:spPr>
              <a:xfrm>
                <a:off x="231869" y="0"/>
                <a:ext cx="4354302" cy="884130"/>
              </a:xfrm>
              <a:prstGeom prst="roundRect">
                <a:avLst/>
              </a:prstGeom>
              <a:solidFill>
                <a:srgbClr val="FF0000"/>
              </a:solidFill>
              <a:ln w="11112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 Box 83">
                <a:extLst>
                  <a:ext uri="{FF2B5EF4-FFF2-40B4-BE49-F238E27FC236}">
                    <a16:creationId xmlns:a16="http://schemas.microsoft.com/office/drawing/2014/main" id="{29ED6606-DE54-6F4F-9718-389237B4DD51}"/>
                  </a:ext>
                </a:extLst>
              </p:cNvPr>
              <p:cNvSpPr txBox="1"/>
              <p:nvPr/>
            </p:nvSpPr>
            <p:spPr>
              <a:xfrm>
                <a:off x="0" y="21628"/>
                <a:ext cx="4789170" cy="71818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4800" b="1" dirty="0">
                    <a:ln>
                      <a:noFill/>
                    </a:ln>
                    <a:solidFill>
                      <a:srgbClr val="FFFFFF"/>
                    </a:solidFill>
                    <a:effectLst>
                      <a:outerShdw blurRad="38100" dist="22860" dir="5400000" algn="tl">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ON THE AIR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p:txBody>
          </p:sp>
        </p:grpSp>
        <p:sp>
          <p:nvSpPr>
            <p:cNvPr id="8" name="Text Box 84">
              <a:extLst>
                <a:ext uri="{FF2B5EF4-FFF2-40B4-BE49-F238E27FC236}">
                  <a16:creationId xmlns:a16="http://schemas.microsoft.com/office/drawing/2014/main" id="{FFDC8F6D-B8C3-C143-9E27-73D5633BEC21}"/>
                </a:ext>
              </a:extLst>
            </p:cNvPr>
            <p:cNvSpPr txBox="1"/>
            <p:nvPr/>
          </p:nvSpPr>
          <p:spPr>
            <a:xfrm rot="20454924">
              <a:off x="1139102" y="0"/>
              <a:ext cx="2172335" cy="1572583"/>
            </a:xfrm>
            <a:prstGeom prst="rect">
              <a:avLst/>
            </a:prstGeom>
            <a:noFill/>
            <a:ln w="0">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threePt" dir="t"/>
              </a:scene3d>
            </a:bodyPr>
            <a:lstStyle/>
            <a:p>
              <a:pPr marL="0" marR="0">
                <a:spcBef>
                  <a:spcPts val="0"/>
                </a:spcBef>
                <a:spcAft>
                  <a:spcPts val="0"/>
                </a:spcAft>
              </a:pPr>
              <a:r>
                <a:rPr lang="en-US" sz="8000" b="1">
                  <a:ln w="19050" cap="rnd" cmpd="sng" algn="ctr">
                    <a:solidFill>
                      <a:srgbClr val="000000"/>
                    </a:solidFill>
                    <a:prstDash val="solid"/>
                    <a:bevel/>
                  </a:ln>
                  <a:solidFill>
                    <a:srgbClr val="FF0000"/>
                  </a:solidFill>
                  <a:effectLst/>
                  <a:latin typeface="Rage Italic" panose="03070502040507070304" pitchFamily="66" charset="77"/>
                  <a:ea typeface="Times New Roman" panose="02020603050405020304" pitchFamily="18" charset="0"/>
                  <a:cs typeface="Times New Roman" panose="02020603050405020304" pitchFamily="18" charset="0"/>
                </a:rPr>
                <a:t>GET</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99889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THE SECRET SAUCE</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11131096" cy="4451552"/>
          </a:xfrm>
        </p:spPr>
        <p:txBody>
          <a:bodyPr>
            <a:normAutofit/>
          </a:bodyPr>
          <a:lstStyle/>
          <a:p>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mpathy for our students creates a unique bond and imbues our membership with a desire to give back</a:t>
            </a:r>
          </a:p>
          <a:p>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strive for academic excellence, but the true measure of our success is how well we help each student achieve their goals to the best of their potential</a:t>
            </a:r>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Tree>
    <p:extLst>
      <p:ext uri="{BB962C8B-B14F-4D97-AF65-F5344CB8AC3E}">
        <p14:creationId xmlns:p14="http://schemas.microsoft.com/office/powerpoint/2010/main" val="407367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WHAT WE DO</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2"/>
            <a:ext cx="6558714" cy="4035769"/>
          </a:xfrm>
        </p:spPr>
        <p:txBody>
          <a:bodyPr>
            <a:normAutofit lnSpcReduction="10000"/>
          </a:bodyPr>
          <a:lstStyle/>
          <a:p>
            <a:r>
              <a:rPr lang="en-US" sz="2400" dirty="0">
                <a:latin typeface="Arial" panose="020B0604020202020204" pitchFamily="34" charset="0"/>
                <a:ea typeface="Times New Roman" panose="02020603050405020304" pitchFamily="18" charset="0"/>
                <a:cs typeface="Arial" panose="020B0604020202020204" pitchFamily="34" charset="0"/>
              </a:rPr>
              <a:t>Empathy for those less fortunate</a:t>
            </a:r>
          </a:p>
          <a:p>
            <a:pPr lvl="1"/>
            <a:r>
              <a:rPr lang="en-US" sz="2200" dirty="0">
                <a:latin typeface="Arial" panose="020B0604020202020204" pitchFamily="34" charset="0"/>
                <a:cs typeface="Arial" panose="020B0604020202020204" pitchFamily="34" charset="0"/>
              </a:rPr>
              <a:t>Pilot Program for Autistic Adults</a:t>
            </a:r>
          </a:p>
          <a:p>
            <a:pPr lvl="1"/>
            <a:r>
              <a:rPr lang="en-US" sz="2200" dirty="0">
                <a:latin typeface="Arial" panose="020B0604020202020204" pitchFamily="34" charset="0"/>
                <a:cs typeface="Arial" panose="020B0604020202020204" pitchFamily="34" charset="0"/>
              </a:rPr>
              <a:t>CW for the Hearing Impaired</a:t>
            </a:r>
          </a:p>
          <a:p>
            <a:pPr lvl="1"/>
            <a:r>
              <a:rPr lang="en-US" sz="2200" dirty="0">
                <a:latin typeface="Arial" panose="020B0604020202020204" pitchFamily="34" charset="0"/>
                <a:cs typeface="Arial" panose="020B0604020202020204" pitchFamily="34" charset="0"/>
              </a:rPr>
              <a:t>CW for the Visually Impaired</a:t>
            </a:r>
          </a:p>
          <a:p>
            <a:r>
              <a:rPr lang="en-US" sz="2400" dirty="0">
                <a:latin typeface="Arial" panose="020B0604020202020204" pitchFamily="34" charset="0"/>
                <a:cs typeface="Arial" panose="020B0604020202020204" pitchFamily="34" charset="0"/>
              </a:rPr>
              <a:t>    Commitment to accessibility for people with disabilities</a:t>
            </a:r>
          </a:p>
          <a:p>
            <a:pPr lvl="1"/>
            <a:r>
              <a:rPr lang="en-US" sz="2200" dirty="0">
                <a:latin typeface="Arial" panose="020B0604020202020204" pitchFamily="34" charset="0"/>
                <a:cs typeface="Arial" panose="020B0604020202020204" pitchFamily="34" charset="0"/>
              </a:rPr>
              <a:t>Documents, website, and Morse Practice Page optimized for screen readers used by the visually impaired</a:t>
            </a:r>
          </a:p>
          <a:p>
            <a:endParaRPr lang="en-US" sz="2400" dirty="0">
              <a:latin typeface="Arial" panose="020B0604020202020204" pitchFamily="34" charset="0"/>
              <a:cs typeface="Arial" panose="020B0604020202020204" pitchFamily="34" charset="0"/>
            </a:endParaRPr>
          </a:p>
          <a:p>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
        <p:nvSpPr>
          <p:cNvPr id="4" name="Rectangle 2">
            <a:extLst>
              <a:ext uri="{FF2B5EF4-FFF2-40B4-BE49-F238E27FC236}">
                <a16:creationId xmlns:a16="http://schemas.microsoft.com/office/drawing/2014/main" id="{F788C2A6-CF86-9945-86E7-026C81D7B52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A picture containing text, electronics&#10;&#10;Description automatically generated">
            <a:extLst>
              <a:ext uri="{FF2B5EF4-FFF2-40B4-BE49-F238E27FC236}">
                <a16:creationId xmlns:a16="http://schemas.microsoft.com/office/drawing/2014/main" id="{13400F26-611F-A143-92C2-61DF6605230F}"/>
              </a:ext>
            </a:extLst>
          </p:cNvPr>
          <p:cNvPicPr>
            <a:picLocks noChangeAspect="1"/>
          </p:cNvPicPr>
          <p:nvPr/>
        </p:nvPicPr>
        <p:blipFill>
          <a:blip r:embed="rId4"/>
          <a:stretch>
            <a:fillRect/>
          </a:stretch>
        </p:blipFill>
        <p:spPr>
          <a:xfrm>
            <a:off x="6974350" y="2102838"/>
            <a:ext cx="4802014" cy="3601511"/>
          </a:xfrm>
          <a:prstGeom prst="rect">
            <a:avLst/>
          </a:prstGeom>
        </p:spPr>
      </p:pic>
      <p:pic>
        <p:nvPicPr>
          <p:cNvPr id="9" name="Picture 2" descr="Accessibility icon PNG and SVG Vector Free Download">
            <a:extLst>
              <a:ext uri="{FF2B5EF4-FFF2-40B4-BE49-F238E27FC236}">
                <a16:creationId xmlns:a16="http://schemas.microsoft.com/office/drawing/2014/main" id="{2598C2D1-055F-104F-B120-F9202FEF2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396" y="3945604"/>
            <a:ext cx="276200" cy="27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86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WHAT WE DO</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6" y="2017343"/>
            <a:ext cx="6558714" cy="3128590"/>
          </a:xfrm>
        </p:spPr>
        <p:txBody>
          <a:bodyPr>
            <a:normAutofit/>
          </a:bodyPr>
          <a:lstStyle/>
          <a:p>
            <a:r>
              <a:rPr lang="en-US" sz="2400" dirty="0">
                <a:latin typeface="Arial" panose="020B0604020202020204" pitchFamily="34" charset="0"/>
                <a:ea typeface="Times New Roman" panose="02020603050405020304" pitchFamily="18" charset="0"/>
                <a:cs typeface="Arial" panose="020B0604020202020204" pitchFamily="34" charset="0"/>
              </a:rPr>
              <a:t>Kids program</a:t>
            </a:r>
          </a:p>
          <a:p>
            <a:pPr lvl="1"/>
            <a:r>
              <a:rPr lang="en-US" sz="2200" dirty="0">
                <a:latin typeface="Arial" panose="020B0604020202020204" pitchFamily="34" charset="0"/>
                <a:ea typeface="Times New Roman" panose="02020603050405020304" pitchFamily="18" charset="0"/>
                <a:cs typeface="Arial" panose="020B0604020202020204" pitchFamily="34" charset="0"/>
              </a:rPr>
              <a:t>Developed during COVID</a:t>
            </a:r>
          </a:p>
          <a:p>
            <a:pPr lvl="1"/>
            <a:r>
              <a:rPr lang="en-US" sz="2200" dirty="0">
                <a:latin typeface="Arial" panose="020B0604020202020204" pitchFamily="34" charset="0"/>
                <a:ea typeface="Times New Roman" panose="02020603050405020304" pitchFamily="18" charset="0"/>
                <a:cs typeface="Arial" panose="020B0604020202020204" pitchFamily="34" charset="0"/>
              </a:rPr>
              <a:t>Over 400 have learned CW</a:t>
            </a:r>
          </a:p>
          <a:p>
            <a:r>
              <a:rPr lang="en-US" sz="2400" dirty="0">
                <a:latin typeface="Arial" panose="020B0604020202020204" pitchFamily="34" charset="0"/>
                <a:cs typeface="Arial" panose="020B0604020202020204" pitchFamily="34" charset="0"/>
              </a:rPr>
              <a:t>YL’s</a:t>
            </a:r>
          </a:p>
          <a:p>
            <a:pPr lvl="1"/>
            <a:r>
              <a:rPr lang="en-US" sz="2000" dirty="0">
                <a:latin typeface="Arial" panose="020B0604020202020204" pitchFamily="34" charset="0"/>
                <a:cs typeface="Arial" panose="020B0604020202020204" pitchFamily="34" charset="0"/>
              </a:rPr>
              <a:t>Over 200</a:t>
            </a:r>
          </a:p>
          <a:p>
            <a:pPr lvl="1"/>
            <a:r>
              <a:rPr lang="en-US" sz="2000" dirty="0">
                <a:latin typeface="Arial" panose="020B0604020202020204" pitchFamily="34" charset="0"/>
                <a:cs typeface="Arial" panose="020B0604020202020204" pitchFamily="34" charset="0"/>
              </a:rPr>
              <a:t>Instructors, moderators, leaders</a:t>
            </a:r>
            <a:endParaRPr lang="en-US" sz="2400" dirty="0">
              <a:latin typeface="Arial" panose="020B0604020202020204" pitchFamily="34" charset="0"/>
              <a:cs typeface="Arial" panose="020B0604020202020204" pitchFamily="34" charset="0"/>
            </a:endParaRPr>
          </a:p>
          <a:p>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
        <p:nvSpPr>
          <p:cNvPr id="4" name="Rectangle 2">
            <a:extLst>
              <a:ext uri="{FF2B5EF4-FFF2-40B4-BE49-F238E27FC236}">
                <a16:creationId xmlns:a16="http://schemas.microsoft.com/office/drawing/2014/main" id="{F788C2A6-CF86-9945-86E7-026C81D7B52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descr="A person holding a plaque&#10;&#10;Description automatically generated">
            <a:extLst>
              <a:ext uri="{FF2B5EF4-FFF2-40B4-BE49-F238E27FC236}">
                <a16:creationId xmlns:a16="http://schemas.microsoft.com/office/drawing/2014/main" id="{088D46B1-5276-B441-9DB2-A68A18C7F353}"/>
              </a:ext>
            </a:extLst>
          </p:cNvPr>
          <p:cNvPicPr>
            <a:picLocks noChangeAspect="1"/>
          </p:cNvPicPr>
          <p:nvPr/>
        </p:nvPicPr>
        <p:blipFill>
          <a:blip r:embed="rId4"/>
          <a:stretch>
            <a:fillRect/>
          </a:stretch>
        </p:blipFill>
        <p:spPr>
          <a:xfrm>
            <a:off x="6785314" y="1864194"/>
            <a:ext cx="4832510" cy="4646117"/>
          </a:xfrm>
          <a:prstGeom prst="rect">
            <a:avLst/>
          </a:prstGeom>
        </p:spPr>
      </p:pic>
      <p:sp>
        <p:nvSpPr>
          <p:cNvPr id="12" name="TextBox 11">
            <a:extLst>
              <a:ext uri="{FF2B5EF4-FFF2-40B4-BE49-F238E27FC236}">
                <a16:creationId xmlns:a16="http://schemas.microsoft.com/office/drawing/2014/main" id="{BD34DF53-D857-2745-967D-691444AB0A10}"/>
              </a:ext>
            </a:extLst>
          </p:cNvPr>
          <p:cNvSpPr txBox="1"/>
          <p:nvPr/>
        </p:nvSpPr>
        <p:spPr>
          <a:xfrm>
            <a:off x="486381" y="5868445"/>
            <a:ext cx="6298934" cy="646331"/>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Cathy W4CMG and Anne KC9YL accepting a prestigious award on behalf of LICW</a:t>
            </a:r>
          </a:p>
        </p:txBody>
      </p:sp>
    </p:spTree>
    <p:extLst>
      <p:ext uri="{BB962C8B-B14F-4D97-AF65-F5344CB8AC3E}">
        <p14:creationId xmlns:p14="http://schemas.microsoft.com/office/powerpoint/2010/main" val="4294265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LICW ACADEMICS</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5" y="2017342"/>
            <a:ext cx="9944321" cy="4035769"/>
          </a:xfrm>
        </p:spPr>
        <p:txBody>
          <a:bodyPr>
            <a:normAutofit/>
          </a:bodyPr>
          <a:lstStyle/>
          <a:p>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
        <p:nvSpPr>
          <p:cNvPr id="4" name="Rectangle 2">
            <a:extLst>
              <a:ext uri="{FF2B5EF4-FFF2-40B4-BE49-F238E27FC236}">
                <a16:creationId xmlns:a16="http://schemas.microsoft.com/office/drawing/2014/main" id="{F788C2A6-CF86-9945-86E7-026C81D7B52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A person sitting at a picnic table&#10;&#10;Description automatically generated">
            <a:extLst>
              <a:ext uri="{FF2B5EF4-FFF2-40B4-BE49-F238E27FC236}">
                <a16:creationId xmlns:a16="http://schemas.microsoft.com/office/drawing/2014/main" id="{7140D02E-5D34-CF40-842C-E0CA0B76024F}"/>
              </a:ext>
            </a:extLst>
          </p:cNvPr>
          <p:cNvPicPr>
            <a:picLocks noChangeAspect="1"/>
          </p:cNvPicPr>
          <p:nvPr/>
        </p:nvPicPr>
        <p:blipFill>
          <a:blip r:embed="rId4"/>
          <a:stretch>
            <a:fillRect/>
          </a:stretch>
        </p:blipFill>
        <p:spPr>
          <a:xfrm>
            <a:off x="6819088" y="1708286"/>
            <a:ext cx="3953577" cy="4081735"/>
          </a:xfrm>
          <a:prstGeom prst="rect">
            <a:avLst/>
          </a:prstGeom>
        </p:spPr>
      </p:pic>
      <p:sp>
        <p:nvSpPr>
          <p:cNvPr id="9" name="TextBox 8">
            <a:extLst>
              <a:ext uri="{FF2B5EF4-FFF2-40B4-BE49-F238E27FC236}">
                <a16:creationId xmlns:a16="http://schemas.microsoft.com/office/drawing/2014/main" id="{D8424C06-B6D0-974F-8E16-BC9099BD8056}"/>
              </a:ext>
            </a:extLst>
          </p:cNvPr>
          <p:cNvSpPr txBox="1"/>
          <p:nvPr/>
        </p:nvSpPr>
        <p:spPr>
          <a:xfrm>
            <a:off x="8115639" y="6021593"/>
            <a:ext cx="1633781"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Ron KC2PSA</a:t>
            </a:r>
          </a:p>
        </p:txBody>
      </p:sp>
      <p:sp>
        <p:nvSpPr>
          <p:cNvPr id="10" name="TextBox 9">
            <a:extLst>
              <a:ext uri="{FF2B5EF4-FFF2-40B4-BE49-F238E27FC236}">
                <a16:creationId xmlns:a16="http://schemas.microsoft.com/office/drawing/2014/main" id="{8B7FC5E6-6B38-104A-B8ED-28819D843D7A}"/>
              </a:ext>
            </a:extLst>
          </p:cNvPr>
          <p:cNvSpPr txBox="1"/>
          <p:nvPr/>
        </p:nvSpPr>
        <p:spPr>
          <a:xfrm>
            <a:off x="3264064" y="6021593"/>
            <a:ext cx="1402948" cy="369332"/>
          </a:xfrm>
          <a:prstGeom prst="rect">
            <a:avLst/>
          </a:prstGeom>
          <a:noFill/>
        </p:spPr>
        <p:txBody>
          <a:bodyPr wrap="none" rtlCol="0">
            <a:spAutoFit/>
          </a:bodyPr>
          <a:lstStyle/>
          <a:p>
            <a:r>
              <a:rPr lang="en-US" b="1" i="1" dirty="0">
                <a:latin typeface="Arial" panose="020B0604020202020204" pitchFamily="34" charset="0"/>
                <a:cs typeface="Arial" panose="020B0604020202020204" pitchFamily="34" charset="0"/>
              </a:rPr>
              <a:t>Ed W4EMB</a:t>
            </a:r>
          </a:p>
        </p:txBody>
      </p:sp>
      <p:pic>
        <p:nvPicPr>
          <p:cNvPr id="3074" name="Picture 2" descr="W4EMB - Callsign Lookup by QRZ Ham Radio">
            <a:extLst>
              <a:ext uri="{FF2B5EF4-FFF2-40B4-BE49-F238E27FC236}">
                <a16:creationId xmlns:a16="http://schemas.microsoft.com/office/drawing/2014/main" id="{E911EA20-80AB-E746-B812-762590733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541" y="1708286"/>
            <a:ext cx="5431919" cy="408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97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C3D8-AE42-4FA8-B83A-BD2890EE7D65}"/>
              </a:ext>
            </a:extLst>
          </p:cNvPr>
          <p:cNvSpPr>
            <a:spLocks noGrp="1"/>
          </p:cNvSpPr>
          <p:nvPr>
            <p:ph type="title"/>
          </p:nvPr>
        </p:nvSpPr>
        <p:spPr/>
        <p:txBody>
          <a:bodyPr>
            <a:normAutofit fontScale="90000"/>
          </a:bodyPr>
          <a:lstStyle/>
          <a:p>
            <a:pPr algn="ctr"/>
            <a:br>
              <a:rPr lang="en-US" sz="3100" b="1" dirty="0">
                <a:latin typeface="Arial" panose="020B0604020202020204" pitchFamily="34" charset="0"/>
                <a:cs typeface="Arial" panose="020B0604020202020204" pitchFamily="34" charset="0"/>
              </a:rPr>
            </a:br>
            <a:r>
              <a:rPr lang="en-US" sz="3100" b="1" dirty="0">
                <a:latin typeface="Arial" panose="020B0604020202020204" pitchFamily="34" charset="0"/>
                <a:cs typeface="Arial" panose="020B0604020202020204" pitchFamily="34" charset="0"/>
              </a:rPr>
              <a:t>LICW CURRICULUM DEVELOPMENT</a:t>
            </a:r>
            <a:br>
              <a:rPr lang="en-US" sz="3100" b="1" dirty="0">
                <a:latin typeface="Arial" panose="020B0604020202020204" pitchFamily="34" charset="0"/>
                <a:cs typeface="Arial" panose="020B0604020202020204" pitchFamily="34" charset="0"/>
              </a:rPr>
            </a:br>
            <a:br>
              <a:rPr lang="en-US" dirty="0">
                <a:latin typeface="Arial Rounded MT Bold" panose="020F0704030504030204" pitchFamily="34" charset="0"/>
              </a:rPr>
            </a:br>
            <a:endParaRPr lang="en-US" dirty="0">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4ED2DA30-7E26-4226-A752-E88DA09048CE}"/>
              </a:ext>
            </a:extLst>
          </p:cNvPr>
          <p:cNvSpPr>
            <a:spLocks noGrp="1"/>
          </p:cNvSpPr>
          <p:nvPr>
            <p:ph sz="half" idx="1"/>
          </p:nvPr>
        </p:nvSpPr>
        <p:spPr>
          <a:xfrm>
            <a:off x="415635" y="2017342"/>
            <a:ext cx="9944321" cy="4035769"/>
          </a:xfrm>
        </p:spPr>
        <p:txBody>
          <a:bodyPr>
            <a:normAutofit/>
          </a:bodyPr>
          <a:lstStyle/>
          <a:p>
            <a:r>
              <a:rPr lang="en-US" sz="2200" dirty="0">
                <a:latin typeface="Arial" panose="020B0604020202020204" pitchFamily="34" charset="0"/>
                <a:cs typeface="Arial" panose="020B0604020202020204" pitchFamily="34" charset="0"/>
              </a:rPr>
              <a:t>Driven by curiosity and three recurring questions</a:t>
            </a:r>
          </a:p>
          <a:p>
            <a:pPr lvl="1"/>
            <a:r>
              <a:rPr lang="en-US" sz="2000" dirty="0">
                <a:latin typeface="Arial" panose="020B0604020202020204" pitchFamily="34" charset="0"/>
                <a:cs typeface="Arial" panose="020B0604020202020204" pitchFamily="34" charset="0"/>
              </a:rPr>
              <a:t>What were the origins of the so-called Koch character sequence</a:t>
            </a:r>
          </a:p>
          <a:p>
            <a:pPr lvl="1"/>
            <a:r>
              <a:rPr lang="en-US" sz="2000" dirty="0">
                <a:latin typeface="Arial" panose="020B0604020202020204" pitchFamily="34" charset="0"/>
                <a:cs typeface="Arial" panose="020B0604020202020204" pitchFamily="34" charset="0"/>
              </a:rPr>
              <a:t>What was the optimum character and effective speed for initial learning</a:t>
            </a:r>
          </a:p>
          <a:p>
            <a:pPr lvl="1"/>
            <a:r>
              <a:rPr lang="en-US" sz="2000" dirty="0">
                <a:latin typeface="Arial" panose="020B0604020202020204" pitchFamily="34" charset="0"/>
                <a:cs typeface="Arial" panose="020B0604020202020204" pitchFamily="34" charset="0"/>
              </a:rPr>
              <a:t>How could we address new members desires to begin learning right away</a:t>
            </a:r>
            <a:endParaRPr lang="en-US" sz="2400" dirty="0">
              <a:latin typeface="Arial" panose="020B0604020202020204" pitchFamily="34" charset="0"/>
              <a:cs typeface="Arial" panose="020B0604020202020204" pitchFamily="34" charset="0"/>
            </a:endParaRPr>
          </a:p>
          <a:p>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0" indent="0">
              <a:buNone/>
            </a:pPr>
            <a:endParaRPr lang="en-US" sz="2800" dirty="0"/>
          </a:p>
          <a:p>
            <a:pPr marL="0" indent="0">
              <a:buNone/>
            </a:pPr>
            <a:endParaRPr lang="en-US" sz="2800" dirty="0"/>
          </a:p>
        </p:txBody>
      </p:sp>
      <p:pic>
        <p:nvPicPr>
          <p:cNvPr id="6" name="Picture 5">
            <a:extLst>
              <a:ext uri="{FF2B5EF4-FFF2-40B4-BE49-F238E27FC236}">
                <a16:creationId xmlns:a16="http://schemas.microsoft.com/office/drawing/2014/main" id="{70357B07-D16C-4BD1-99D8-4823F7D14BDB}"/>
              </a:ext>
            </a:extLst>
          </p:cNvPr>
          <p:cNvPicPr>
            <a:picLocks noChangeAspect="1"/>
          </p:cNvPicPr>
          <p:nvPr/>
        </p:nvPicPr>
        <p:blipFill>
          <a:blip r:embed="rId3"/>
          <a:stretch>
            <a:fillRect/>
          </a:stretch>
        </p:blipFill>
        <p:spPr>
          <a:xfrm>
            <a:off x="10646202" y="145917"/>
            <a:ext cx="1271759" cy="1271759"/>
          </a:xfrm>
          <a:prstGeom prst="rect">
            <a:avLst/>
          </a:prstGeom>
        </p:spPr>
      </p:pic>
      <p:sp>
        <p:nvSpPr>
          <p:cNvPr id="4" name="Rectangle 2">
            <a:extLst>
              <a:ext uri="{FF2B5EF4-FFF2-40B4-BE49-F238E27FC236}">
                <a16:creationId xmlns:a16="http://schemas.microsoft.com/office/drawing/2014/main" id="{F788C2A6-CF86-9945-86E7-026C81D7B52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8148944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20170</TotalTime>
  <Words>2020</Words>
  <Application>Microsoft Office PowerPoint</Application>
  <PresentationFormat>Widescreen</PresentationFormat>
  <Paragraphs>185</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Rounded MT Bold</vt:lpstr>
      <vt:lpstr>ArialMT</vt:lpstr>
      <vt:lpstr>Calibri</vt:lpstr>
      <vt:lpstr>Gill Sans MT</vt:lpstr>
      <vt:lpstr>Rage Italic</vt:lpstr>
      <vt:lpstr>Symbol</vt:lpstr>
      <vt:lpstr>Gallery</vt:lpstr>
      <vt:lpstr>PowerPoint Presentation</vt:lpstr>
      <vt:lpstr> THE ATTRACTION OF CW IN A HI-TECH WORLD   </vt:lpstr>
      <vt:lpstr> WHO WE ARE  </vt:lpstr>
      <vt:lpstr> A SPECIAL CULTURE  </vt:lpstr>
      <vt:lpstr> THE SECRET SAUCE  </vt:lpstr>
      <vt:lpstr> WHAT WE DO  </vt:lpstr>
      <vt:lpstr> WHAT WE DO  </vt:lpstr>
      <vt:lpstr> LICW ACADEMICS  </vt:lpstr>
      <vt:lpstr> LICW CURRICULUM DEVELOPMENT  </vt:lpstr>
      <vt:lpstr> RESEARCH  </vt:lpstr>
      <vt:lpstr> LICW TEACHING METHODS  </vt:lpstr>
      <vt:lpstr> LICW BEGINNERS CAROUSEL  </vt:lpstr>
      <vt:lpstr> BEGINNERS CAROUSEL 1  </vt:lpstr>
      <vt:lpstr> BEGINNERS CAROUSEL 2  </vt:lpstr>
      <vt:lpstr> BEGINNERS CAROUSEL 3  </vt:lpstr>
      <vt:lpstr>PowerPoint Presentation</vt:lpstr>
      <vt:lpstr> THE LICW METHOD  </vt:lpstr>
      <vt:lpstr> CRITICAL SUCCESS FACTORS  </vt:lpstr>
      <vt:lpstr> QUESTIONS FOR HOWARD AND MIKE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Crites</dc:creator>
  <cp:lastModifiedBy>Radha</cp:lastModifiedBy>
  <cp:revision>35</cp:revision>
  <dcterms:created xsi:type="dcterms:W3CDTF">2020-04-27T22:41:01Z</dcterms:created>
  <dcterms:modified xsi:type="dcterms:W3CDTF">2024-01-04T01:46:14Z</dcterms:modified>
</cp:coreProperties>
</file>