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y="6858000" cx="12192000"/>
  <p:notesSz cx="6858000" cy="9144000"/>
  <p:embeddedFontLst>
    <p:embeddedFont>
      <p:font typeface="Century Gothic"/>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ijp8b+UbtxFABnFS+Y9qqrFZs+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CenturyGothic-boldItalic.fntdata"/><Relationship Id="rId20" Type="http://schemas.openxmlformats.org/officeDocument/2006/relationships/slide" Target="slides/slide16.xml"/><Relationship Id="rId41"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CenturyGothic-regular.fntdata"/><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CenturyGothic-italic.fntdata"/><Relationship Id="rId16" Type="http://schemas.openxmlformats.org/officeDocument/2006/relationships/slide" Target="slides/slide12.xml"/><Relationship Id="rId38" Type="http://schemas.openxmlformats.org/officeDocument/2006/relationships/font" Target="fonts/CenturyGothic-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34"/>
          <p:cNvSpPr txBox="1"/>
          <p:nvPr>
            <p:ph type="ctrTitle"/>
          </p:nvPr>
        </p:nvSpPr>
        <p:spPr>
          <a:xfrm>
            <a:off x="1751012" y="609601"/>
            <a:ext cx="8676222" cy="3200400"/>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chemeClr val="lt1"/>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34"/>
          <p:cNvSpPr txBox="1"/>
          <p:nvPr>
            <p:ph idx="1" type="subTitle"/>
          </p:nvPr>
        </p:nvSpPr>
        <p:spPr>
          <a:xfrm>
            <a:off x="1751012" y="3886200"/>
            <a:ext cx="8676222" cy="1905000"/>
          </a:xfrm>
          <a:prstGeom prst="rect">
            <a:avLst/>
          </a:prstGeom>
          <a:noFill/>
          <a:ln>
            <a:noFill/>
          </a:ln>
        </p:spPr>
        <p:txBody>
          <a:bodyPr anchorCtr="0" anchor="t" bIns="45700" lIns="91425" spcFirstLastPara="1" rIns="91425" wrap="square" tIns="45700">
            <a:normAutofit/>
          </a:bodyPr>
          <a:lstStyle>
            <a:lvl1pPr lvl="0" algn="ctr">
              <a:spcBef>
                <a:spcPts val="420"/>
              </a:spcBef>
              <a:spcAft>
                <a:spcPts val="0"/>
              </a:spcAft>
              <a:buSzPts val="2100"/>
              <a:buNone/>
              <a:defRPr sz="2100">
                <a:solidFill>
                  <a:schemeClr val="lt1"/>
                </a:solidFill>
              </a:defRPr>
            </a:lvl1pPr>
            <a:lvl2pPr lvl="1" algn="ctr">
              <a:spcBef>
                <a:spcPts val="600"/>
              </a:spcBef>
              <a:spcAft>
                <a:spcPts val="0"/>
              </a:spcAft>
              <a:buSzPts val="1800"/>
              <a:buNone/>
              <a:defRPr>
                <a:solidFill>
                  <a:schemeClr val="lt1"/>
                </a:solidFill>
              </a:defRPr>
            </a:lvl2pPr>
            <a:lvl3pPr lvl="2" algn="ctr">
              <a:spcBef>
                <a:spcPts val="600"/>
              </a:spcBef>
              <a:spcAft>
                <a:spcPts val="0"/>
              </a:spcAft>
              <a:buSzPts val="1600"/>
              <a:buNone/>
              <a:defRPr>
                <a:solidFill>
                  <a:schemeClr val="lt1"/>
                </a:solidFill>
              </a:defRPr>
            </a:lvl3pPr>
            <a:lvl4pPr lvl="3" algn="ctr">
              <a:spcBef>
                <a:spcPts val="600"/>
              </a:spcBef>
              <a:spcAft>
                <a:spcPts val="0"/>
              </a:spcAft>
              <a:buSzPts val="1400"/>
              <a:buNone/>
              <a:defRPr>
                <a:solidFill>
                  <a:schemeClr val="lt1"/>
                </a:solidFill>
              </a:defRPr>
            </a:lvl4pPr>
            <a:lvl5pPr lvl="4" algn="ctr">
              <a:spcBef>
                <a:spcPts val="600"/>
              </a:spcBef>
              <a:spcAft>
                <a:spcPts val="0"/>
              </a:spcAft>
              <a:buSzPts val="1400"/>
              <a:buNone/>
              <a:defRPr>
                <a:solidFill>
                  <a:schemeClr val="lt1"/>
                </a:solidFill>
              </a:defRPr>
            </a:lvl5pPr>
            <a:lvl6pPr lvl="5" algn="ctr">
              <a:spcBef>
                <a:spcPts val="600"/>
              </a:spcBef>
              <a:spcAft>
                <a:spcPts val="0"/>
              </a:spcAft>
              <a:buSzPts val="1200"/>
              <a:buNone/>
              <a:defRPr>
                <a:solidFill>
                  <a:schemeClr val="lt1"/>
                </a:solidFill>
              </a:defRPr>
            </a:lvl6pPr>
            <a:lvl7pPr lvl="6" algn="ctr">
              <a:spcBef>
                <a:spcPts val="600"/>
              </a:spcBef>
              <a:spcAft>
                <a:spcPts val="0"/>
              </a:spcAft>
              <a:buSzPts val="1200"/>
              <a:buNone/>
              <a:defRPr>
                <a:solidFill>
                  <a:schemeClr val="lt1"/>
                </a:solidFill>
              </a:defRPr>
            </a:lvl7pPr>
            <a:lvl8pPr lvl="7" algn="ctr">
              <a:spcBef>
                <a:spcPts val="600"/>
              </a:spcBef>
              <a:spcAft>
                <a:spcPts val="0"/>
              </a:spcAft>
              <a:buSzPts val="1200"/>
              <a:buNone/>
              <a:defRPr>
                <a:solidFill>
                  <a:schemeClr val="lt1"/>
                </a:solidFill>
              </a:defRPr>
            </a:lvl8pPr>
            <a:lvl9pPr lvl="8" algn="ctr">
              <a:spcBef>
                <a:spcPts val="600"/>
              </a:spcBef>
              <a:spcAft>
                <a:spcPts val="600"/>
              </a:spcAft>
              <a:buSzPts val="1200"/>
              <a:buNone/>
              <a:defRPr>
                <a:solidFill>
                  <a:schemeClr val="lt1"/>
                </a:solidFill>
              </a:defRPr>
            </a:lvl9pPr>
          </a:lstStyle>
          <a:p/>
        </p:txBody>
      </p:sp>
      <p:sp>
        <p:nvSpPr>
          <p:cNvPr id="14" name="Google Shape;14;p34"/>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34"/>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4"/>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68" name="Shape 68"/>
        <p:cNvGrpSpPr/>
        <p:nvPr/>
      </p:nvGrpSpPr>
      <p:grpSpPr>
        <a:xfrm>
          <a:off x="0" y="0"/>
          <a:ext cx="0" cy="0"/>
          <a:chOff x="0" y="0"/>
          <a:chExt cx="0" cy="0"/>
        </a:xfrm>
      </p:grpSpPr>
      <p:sp>
        <p:nvSpPr>
          <p:cNvPr id="69" name="Google Shape;69;p43"/>
          <p:cNvSpPr txBox="1"/>
          <p:nvPr>
            <p:ph type="title"/>
          </p:nvPr>
        </p:nvSpPr>
        <p:spPr>
          <a:xfrm>
            <a:off x="1141413" y="4732865"/>
            <a:ext cx="99060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3"/>
          <p:cNvSpPr/>
          <p:nvPr>
            <p:ph idx="2" type="pic"/>
          </p:nvPr>
        </p:nvSpPr>
        <p:spPr>
          <a:xfrm>
            <a:off x="1979612" y="932112"/>
            <a:ext cx="8225944" cy="3164976"/>
          </a:xfrm>
          <a:prstGeom prst="roundRect">
            <a:avLst>
              <a:gd fmla="val 4380" name="adj"/>
            </a:avLst>
          </a:prstGeom>
          <a:noFill/>
          <a:ln cap="flat" cmpd="sng" w="38100">
            <a:solidFill>
              <a:schemeClr val="dk2"/>
            </a:solidFill>
            <a:prstDash val="solid"/>
            <a:round/>
            <a:headEnd len="sm" w="sm" type="none"/>
            <a:tailEnd len="sm" w="sm" type="none"/>
          </a:ln>
        </p:spPr>
      </p:sp>
      <p:sp>
        <p:nvSpPr>
          <p:cNvPr id="71" name="Google Shape;71;p43"/>
          <p:cNvSpPr txBox="1"/>
          <p:nvPr>
            <p:ph idx="1" type="body"/>
          </p:nvPr>
        </p:nvSpPr>
        <p:spPr>
          <a:xfrm>
            <a:off x="1141413" y="5299603"/>
            <a:ext cx="9906000" cy="493712"/>
          </a:xfrm>
          <a:prstGeom prst="rect">
            <a:avLst/>
          </a:prstGeom>
          <a:noFill/>
          <a:ln>
            <a:noFill/>
          </a:ln>
        </p:spPr>
        <p:txBody>
          <a:bodyPr anchorCtr="0" anchor="ctr" bIns="45700" lIns="91425" spcFirstLastPara="1" rIns="91425" wrap="square" tIns="45700">
            <a:normAutofit/>
          </a:bodyPr>
          <a:lstStyle>
            <a:lvl1pPr indent="-228600" lvl="0" marL="457200" algn="l">
              <a:spcBef>
                <a:spcPts val="280"/>
              </a:spcBef>
              <a:spcAft>
                <a:spcPts val="0"/>
              </a:spcAft>
              <a:buSzPts val="1400"/>
              <a:buNone/>
              <a:defRPr sz="14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72" name="Google Shape;72;p43"/>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3"/>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43"/>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75" name="Shape 75"/>
        <p:cNvGrpSpPr/>
        <p:nvPr/>
      </p:nvGrpSpPr>
      <p:grpSpPr>
        <a:xfrm>
          <a:off x="0" y="0"/>
          <a:ext cx="0" cy="0"/>
          <a:chOff x="0" y="0"/>
          <a:chExt cx="0" cy="0"/>
        </a:xfrm>
      </p:grpSpPr>
      <p:sp>
        <p:nvSpPr>
          <p:cNvPr id="76" name="Google Shape;76;p44"/>
          <p:cNvSpPr txBox="1"/>
          <p:nvPr>
            <p:ph type="title"/>
          </p:nvPr>
        </p:nvSpPr>
        <p:spPr>
          <a:xfrm>
            <a:off x="1141412" y="609601"/>
            <a:ext cx="9905999" cy="3124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4"/>
          <p:cNvSpPr txBox="1"/>
          <p:nvPr>
            <p:ph idx="1" type="body"/>
          </p:nvPr>
        </p:nvSpPr>
        <p:spPr>
          <a:xfrm>
            <a:off x="1141411" y="4343400"/>
            <a:ext cx="9906000" cy="14478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None/>
              <a:defRPr sz="20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78" name="Google Shape;78;p44"/>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4"/>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44"/>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81" name="Shape 81"/>
        <p:cNvGrpSpPr/>
        <p:nvPr/>
      </p:nvGrpSpPr>
      <p:grpSpPr>
        <a:xfrm>
          <a:off x="0" y="0"/>
          <a:ext cx="0" cy="0"/>
          <a:chOff x="0" y="0"/>
          <a:chExt cx="0" cy="0"/>
        </a:xfrm>
      </p:grpSpPr>
      <p:sp>
        <p:nvSpPr>
          <p:cNvPr id="82" name="Google Shape;82;p45"/>
          <p:cNvSpPr txBox="1"/>
          <p:nvPr/>
        </p:nvSpPr>
        <p:spPr>
          <a:xfrm>
            <a:off x="836612" y="786824"/>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accent1"/>
              </a:buClr>
              <a:buSzPts val="8000"/>
              <a:buFont typeface="Century Gothic"/>
              <a:buNone/>
            </a:pPr>
            <a:r>
              <a:rPr b="0" lang="en-US" sz="8000" cap="none">
                <a:solidFill>
                  <a:schemeClr val="accent1"/>
                </a:solidFill>
                <a:latin typeface="Century Gothic"/>
                <a:ea typeface="Century Gothic"/>
                <a:cs typeface="Century Gothic"/>
                <a:sym typeface="Century Gothic"/>
              </a:rPr>
              <a:t>“</a:t>
            </a:r>
            <a:endParaRPr/>
          </a:p>
        </p:txBody>
      </p:sp>
      <p:sp>
        <p:nvSpPr>
          <p:cNvPr id="83" name="Google Shape;83;p45"/>
          <p:cNvSpPr txBox="1"/>
          <p:nvPr/>
        </p:nvSpPr>
        <p:spPr>
          <a:xfrm>
            <a:off x="10437812" y="274320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accent1"/>
              </a:buClr>
              <a:buSzPts val="8000"/>
              <a:buFont typeface="Century Gothic"/>
              <a:buNone/>
            </a:pPr>
            <a:r>
              <a:rPr b="0" lang="en-US" sz="8000" cap="none">
                <a:solidFill>
                  <a:schemeClr val="accent1"/>
                </a:solidFill>
                <a:latin typeface="Century Gothic"/>
                <a:ea typeface="Century Gothic"/>
                <a:cs typeface="Century Gothic"/>
                <a:sym typeface="Century Gothic"/>
              </a:rPr>
              <a:t>”</a:t>
            </a:r>
            <a:endParaRPr/>
          </a:p>
        </p:txBody>
      </p:sp>
      <p:sp>
        <p:nvSpPr>
          <p:cNvPr id="84" name="Google Shape;84;p45"/>
          <p:cNvSpPr txBox="1"/>
          <p:nvPr>
            <p:ph type="title"/>
          </p:nvPr>
        </p:nvSpPr>
        <p:spPr>
          <a:xfrm>
            <a:off x="1446213" y="609601"/>
            <a:ext cx="9296398"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5"/>
          <p:cNvSpPr txBox="1"/>
          <p:nvPr>
            <p:ph idx="1" type="body"/>
          </p:nvPr>
        </p:nvSpPr>
        <p:spPr>
          <a:xfrm>
            <a:off x="1674812" y="3352800"/>
            <a:ext cx="8839202" cy="3810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Font typeface="Century Gothic"/>
              <a:buNone/>
              <a:defRPr/>
            </a:lvl1pPr>
            <a:lvl2pPr indent="-228600" lvl="1" marL="914400" algn="l">
              <a:spcBef>
                <a:spcPts val="600"/>
              </a:spcBef>
              <a:spcAft>
                <a:spcPts val="0"/>
              </a:spcAft>
              <a:buSzPts val="1800"/>
              <a:buFont typeface="Century Gothic"/>
              <a:buNone/>
              <a:defRPr/>
            </a:lvl2pPr>
            <a:lvl3pPr indent="-228600" lvl="2" marL="1371600" algn="l">
              <a:spcBef>
                <a:spcPts val="600"/>
              </a:spcBef>
              <a:spcAft>
                <a:spcPts val="0"/>
              </a:spcAft>
              <a:buSzPts val="1600"/>
              <a:buFont typeface="Century Gothic"/>
              <a:buNone/>
              <a:defRPr/>
            </a:lvl3pPr>
            <a:lvl4pPr indent="-228600" lvl="3" marL="1828800" algn="l">
              <a:spcBef>
                <a:spcPts val="600"/>
              </a:spcBef>
              <a:spcAft>
                <a:spcPts val="0"/>
              </a:spcAft>
              <a:buSzPts val="1400"/>
              <a:buFont typeface="Century Gothic"/>
              <a:buNone/>
              <a:defRPr/>
            </a:lvl4pPr>
            <a:lvl5pPr indent="-228600" lvl="4" marL="2286000" algn="l">
              <a:spcBef>
                <a:spcPts val="600"/>
              </a:spcBef>
              <a:spcAft>
                <a:spcPts val="0"/>
              </a:spcAft>
              <a:buSzPts val="1400"/>
              <a:buFont typeface="Century Gothic"/>
              <a:buNone/>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86" name="Google Shape;86;p45"/>
          <p:cNvSpPr txBox="1"/>
          <p:nvPr>
            <p:ph idx="2" type="body"/>
          </p:nvPr>
        </p:nvSpPr>
        <p:spPr>
          <a:xfrm>
            <a:off x="1141411" y="4343400"/>
            <a:ext cx="9906000" cy="1447800"/>
          </a:xfrm>
          <a:prstGeom prst="rect">
            <a:avLst/>
          </a:prstGeom>
          <a:noFill/>
          <a:ln>
            <a:noFill/>
          </a:ln>
        </p:spPr>
        <p:txBody>
          <a:bodyPr anchorCtr="0" anchor="ctr" bIns="45700" lIns="91425" spcFirstLastPara="1" rIns="91425" wrap="square" tIns="45700">
            <a:normAutofit/>
          </a:bodyPr>
          <a:lstStyle>
            <a:lvl1pPr indent="-228600" lvl="0" marL="457200" algn="l">
              <a:spcBef>
                <a:spcPts val="400"/>
              </a:spcBef>
              <a:spcAft>
                <a:spcPts val="0"/>
              </a:spcAft>
              <a:buSzPts val="2000"/>
              <a:buNone/>
              <a:defRPr sz="2000">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87" name="Google Shape;87;p45"/>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5"/>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45"/>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90" name="Shape 90"/>
        <p:cNvGrpSpPr/>
        <p:nvPr/>
      </p:nvGrpSpPr>
      <p:grpSpPr>
        <a:xfrm>
          <a:off x="0" y="0"/>
          <a:ext cx="0" cy="0"/>
          <a:chOff x="0" y="0"/>
          <a:chExt cx="0" cy="0"/>
        </a:xfrm>
      </p:grpSpPr>
      <p:sp>
        <p:nvSpPr>
          <p:cNvPr id="91" name="Google Shape;91;p46"/>
          <p:cNvSpPr txBox="1"/>
          <p:nvPr>
            <p:ph type="title"/>
          </p:nvPr>
        </p:nvSpPr>
        <p:spPr>
          <a:xfrm>
            <a:off x="1141412" y="3308581"/>
            <a:ext cx="9906000" cy="1468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6"/>
          <p:cNvSpPr txBox="1"/>
          <p:nvPr>
            <p:ph idx="1" type="body"/>
          </p:nvPr>
        </p:nvSpPr>
        <p:spPr>
          <a:xfrm>
            <a:off x="1141410" y="4777381"/>
            <a:ext cx="9906001" cy="860400"/>
          </a:xfrm>
          <a:prstGeom prst="rect">
            <a:avLst/>
          </a:prstGeom>
          <a:noFill/>
          <a:ln>
            <a:noFill/>
          </a:ln>
        </p:spPr>
        <p:txBody>
          <a:bodyPr anchorCtr="0" anchor="t" bIns="45700" lIns="91425" spcFirstLastPara="1" rIns="91425" wrap="square" tIns="45700">
            <a:normAutofit/>
          </a:bodyPr>
          <a:lstStyle>
            <a:lvl1pPr indent="-355600" lvl="0" marL="457200" algn="l">
              <a:spcBef>
                <a:spcPts val="400"/>
              </a:spcBef>
              <a:spcAft>
                <a:spcPts val="0"/>
              </a:spcAft>
              <a:buSzPts val="2000"/>
              <a:buChar char="•"/>
              <a:defRPr sz="2000">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93" name="Google Shape;93;p46"/>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46"/>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46"/>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96" name="Shape 96"/>
        <p:cNvGrpSpPr/>
        <p:nvPr/>
      </p:nvGrpSpPr>
      <p:grpSpPr>
        <a:xfrm>
          <a:off x="0" y="0"/>
          <a:ext cx="0" cy="0"/>
          <a:chOff x="0" y="0"/>
          <a:chExt cx="0" cy="0"/>
        </a:xfrm>
      </p:grpSpPr>
      <p:sp>
        <p:nvSpPr>
          <p:cNvPr id="97" name="Google Shape;97;p47"/>
          <p:cNvSpPr txBox="1"/>
          <p:nvPr/>
        </p:nvSpPr>
        <p:spPr>
          <a:xfrm>
            <a:off x="836612" y="786824"/>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accent1"/>
              </a:buClr>
              <a:buSzPts val="8000"/>
              <a:buFont typeface="Century Gothic"/>
              <a:buNone/>
            </a:pPr>
            <a:r>
              <a:rPr b="0" lang="en-US" sz="8000" cap="none">
                <a:solidFill>
                  <a:schemeClr val="accent1"/>
                </a:solidFill>
                <a:latin typeface="Century Gothic"/>
                <a:ea typeface="Century Gothic"/>
                <a:cs typeface="Century Gothic"/>
                <a:sym typeface="Century Gothic"/>
              </a:rPr>
              <a:t>“</a:t>
            </a:r>
            <a:endParaRPr/>
          </a:p>
        </p:txBody>
      </p:sp>
      <p:sp>
        <p:nvSpPr>
          <p:cNvPr id="98" name="Google Shape;98;p47"/>
          <p:cNvSpPr txBox="1"/>
          <p:nvPr/>
        </p:nvSpPr>
        <p:spPr>
          <a:xfrm>
            <a:off x="10437812" y="274320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accent1"/>
              </a:buClr>
              <a:buSzPts val="8000"/>
              <a:buFont typeface="Century Gothic"/>
              <a:buNone/>
            </a:pPr>
            <a:r>
              <a:rPr b="0" lang="en-US" sz="8000" cap="none">
                <a:solidFill>
                  <a:schemeClr val="accent1"/>
                </a:solidFill>
                <a:latin typeface="Century Gothic"/>
                <a:ea typeface="Century Gothic"/>
                <a:cs typeface="Century Gothic"/>
                <a:sym typeface="Century Gothic"/>
              </a:rPr>
              <a:t>”</a:t>
            </a:r>
            <a:endParaRPr/>
          </a:p>
        </p:txBody>
      </p:sp>
      <p:sp>
        <p:nvSpPr>
          <p:cNvPr id="99" name="Google Shape;99;p47"/>
          <p:cNvSpPr txBox="1"/>
          <p:nvPr>
            <p:ph type="title"/>
          </p:nvPr>
        </p:nvSpPr>
        <p:spPr>
          <a:xfrm>
            <a:off x="1446213" y="609601"/>
            <a:ext cx="9296398"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sz="32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47"/>
          <p:cNvSpPr txBox="1"/>
          <p:nvPr>
            <p:ph idx="1" type="body"/>
          </p:nvPr>
        </p:nvSpPr>
        <p:spPr>
          <a:xfrm>
            <a:off x="1141412" y="3886200"/>
            <a:ext cx="9906000" cy="8890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SzPts val="2400"/>
              <a:buNone/>
              <a:defRPr b="0" sz="2400" cap="none">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101" name="Google Shape;101;p47"/>
          <p:cNvSpPr txBox="1"/>
          <p:nvPr>
            <p:ph idx="2" type="body"/>
          </p:nvPr>
        </p:nvSpPr>
        <p:spPr>
          <a:xfrm>
            <a:off x="1141411" y="4775200"/>
            <a:ext cx="9906000" cy="10160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800"/>
              <a:buNone/>
              <a:defRPr sz="18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102" name="Google Shape;102;p47"/>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47"/>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47"/>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05" name="Shape 105"/>
        <p:cNvGrpSpPr/>
        <p:nvPr/>
      </p:nvGrpSpPr>
      <p:grpSpPr>
        <a:xfrm>
          <a:off x="0" y="0"/>
          <a:ext cx="0" cy="0"/>
          <a:chOff x="0" y="0"/>
          <a:chExt cx="0" cy="0"/>
        </a:xfrm>
      </p:grpSpPr>
      <p:sp>
        <p:nvSpPr>
          <p:cNvPr id="106" name="Google Shape;106;p48"/>
          <p:cNvSpPr txBox="1"/>
          <p:nvPr>
            <p:ph type="title"/>
          </p:nvPr>
        </p:nvSpPr>
        <p:spPr>
          <a:xfrm>
            <a:off x="1141412" y="609601"/>
            <a:ext cx="9905999"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48"/>
          <p:cNvSpPr txBox="1"/>
          <p:nvPr>
            <p:ph idx="1" type="body"/>
          </p:nvPr>
        </p:nvSpPr>
        <p:spPr>
          <a:xfrm>
            <a:off x="1141412" y="3505200"/>
            <a:ext cx="9906000" cy="838200"/>
          </a:xfrm>
          <a:prstGeom prst="rect">
            <a:avLst/>
          </a:prstGeom>
          <a:noFill/>
          <a:ln>
            <a:noFill/>
          </a:ln>
        </p:spPr>
        <p:txBody>
          <a:bodyPr anchorCtr="0" anchor="b" bIns="45700" lIns="91425" spcFirstLastPara="1" rIns="91425" wrap="square" tIns="45700">
            <a:normAutofit/>
          </a:bodyPr>
          <a:lstStyle>
            <a:lvl1pPr indent="-228600" lvl="0" marL="457200" algn="l">
              <a:spcBef>
                <a:spcPts val="560"/>
              </a:spcBef>
              <a:spcAft>
                <a:spcPts val="0"/>
              </a:spcAft>
              <a:buSzPts val="2800"/>
              <a:buNone/>
              <a:defRPr b="0" sz="2800" cap="none">
                <a:solidFill>
                  <a:schemeClr val="lt1"/>
                </a:solidFill>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108" name="Google Shape;108;p48"/>
          <p:cNvSpPr txBox="1"/>
          <p:nvPr>
            <p:ph idx="2" type="body"/>
          </p:nvPr>
        </p:nvSpPr>
        <p:spPr>
          <a:xfrm>
            <a:off x="1141411" y="4343400"/>
            <a:ext cx="9906000" cy="144780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800"/>
              <a:buNone/>
              <a:defRPr sz="18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109" name="Google Shape;109;p48"/>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48"/>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48"/>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2" name="Shape 112"/>
        <p:cNvGrpSpPr/>
        <p:nvPr/>
      </p:nvGrpSpPr>
      <p:grpSpPr>
        <a:xfrm>
          <a:off x="0" y="0"/>
          <a:ext cx="0" cy="0"/>
          <a:chOff x="0" y="0"/>
          <a:chExt cx="0" cy="0"/>
        </a:xfrm>
      </p:grpSpPr>
      <p:sp>
        <p:nvSpPr>
          <p:cNvPr id="113" name="Google Shape;113;p49"/>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49"/>
          <p:cNvSpPr txBox="1"/>
          <p:nvPr>
            <p:ph idx="1" type="body"/>
          </p:nvPr>
        </p:nvSpPr>
        <p:spPr>
          <a:xfrm rot="5400000">
            <a:off x="4532312" y="-723899"/>
            <a:ext cx="3124201" cy="9905998"/>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115" name="Google Shape;115;p49"/>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49"/>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49"/>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8" name="Shape 118"/>
        <p:cNvGrpSpPr/>
        <p:nvPr/>
      </p:nvGrpSpPr>
      <p:grpSpPr>
        <a:xfrm>
          <a:off x="0" y="0"/>
          <a:ext cx="0" cy="0"/>
          <a:chOff x="0" y="0"/>
          <a:chExt cx="0" cy="0"/>
        </a:xfrm>
      </p:grpSpPr>
      <p:sp>
        <p:nvSpPr>
          <p:cNvPr id="119" name="Google Shape;119;p50"/>
          <p:cNvSpPr txBox="1"/>
          <p:nvPr>
            <p:ph type="title"/>
          </p:nvPr>
        </p:nvSpPr>
        <p:spPr>
          <a:xfrm rot="5400000">
            <a:off x="7351354" y="2095143"/>
            <a:ext cx="5181601" cy="2210514"/>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50"/>
          <p:cNvSpPr txBox="1"/>
          <p:nvPr>
            <p:ph idx="1" type="body"/>
          </p:nvPr>
        </p:nvSpPr>
        <p:spPr>
          <a:xfrm rot="5400000">
            <a:off x="2322512" y="-571500"/>
            <a:ext cx="5181600" cy="7543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121" name="Google Shape;121;p50"/>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50"/>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50"/>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5"/>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5"/>
          <p:cNvSpPr txBox="1"/>
          <p:nvPr>
            <p:ph idx="1" type="body"/>
          </p:nvPr>
        </p:nvSpPr>
        <p:spPr>
          <a:xfrm>
            <a:off x="1141413" y="2666999"/>
            <a:ext cx="9905998" cy="3124201"/>
          </a:xfrm>
          <a:prstGeom prst="rect">
            <a:avLst/>
          </a:prstGeom>
          <a:noFill/>
          <a:ln>
            <a:noFill/>
          </a:ln>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20" name="Google Shape;20;p35"/>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5"/>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5"/>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36"/>
          <p:cNvSpPr txBox="1"/>
          <p:nvPr>
            <p:ph type="title"/>
          </p:nvPr>
        </p:nvSpPr>
        <p:spPr>
          <a:xfrm>
            <a:off x="1751013" y="3308581"/>
            <a:ext cx="8686800" cy="1468800"/>
          </a:xfrm>
          <a:prstGeom prst="rect">
            <a:avLst/>
          </a:prstGeom>
          <a:noFill/>
          <a:ln>
            <a:noFill/>
          </a:ln>
        </p:spPr>
        <p:txBody>
          <a:bodyPr anchorCtr="0" anchor="b" bIns="45700" lIns="91425" spcFirstLastPara="1" rIns="91425" wrap="square" tIns="45700">
            <a:normAutofit/>
          </a:bodyPr>
          <a:lstStyle>
            <a:lvl1pPr lvl="0" algn="r">
              <a:spcBef>
                <a:spcPts val="0"/>
              </a:spcBef>
              <a:spcAft>
                <a:spcPts val="0"/>
              </a:spcAft>
              <a:buClr>
                <a:schemeClr val="lt1"/>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6"/>
          <p:cNvSpPr txBox="1"/>
          <p:nvPr>
            <p:ph idx="1" type="body"/>
          </p:nvPr>
        </p:nvSpPr>
        <p:spPr>
          <a:xfrm>
            <a:off x="1751011" y="4777381"/>
            <a:ext cx="8686801" cy="860400"/>
          </a:xfrm>
          <a:prstGeom prst="rect">
            <a:avLst/>
          </a:prstGeom>
          <a:noFill/>
          <a:ln>
            <a:noFill/>
          </a:ln>
        </p:spPr>
        <p:txBody>
          <a:bodyPr anchorCtr="0" anchor="t" bIns="45700" lIns="91425" spcFirstLastPara="1" rIns="91425" wrap="square" tIns="45700">
            <a:normAutofit/>
          </a:bodyPr>
          <a:lstStyle>
            <a:lvl1pPr indent="-228600" lvl="0" marL="457200" algn="r">
              <a:spcBef>
                <a:spcPts val="400"/>
              </a:spcBef>
              <a:spcAft>
                <a:spcPts val="0"/>
              </a:spcAft>
              <a:buSzPts val="2000"/>
              <a:buNone/>
              <a:defRPr sz="20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26" name="Google Shape;26;p36"/>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6"/>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6"/>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37"/>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7"/>
          <p:cNvSpPr txBox="1"/>
          <p:nvPr>
            <p:ph idx="1" type="body"/>
          </p:nvPr>
        </p:nvSpPr>
        <p:spPr>
          <a:xfrm>
            <a:off x="1141412" y="2666999"/>
            <a:ext cx="4876800" cy="3124201"/>
          </a:xfrm>
          <a:prstGeom prst="rect">
            <a:avLst/>
          </a:prstGeom>
          <a:noFill/>
          <a:ln>
            <a:noFill/>
          </a:ln>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32" name="Google Shape;32;p37"/>
          <p:cNvSpPr txBox="1"/>
          <p:nvPr>
            <p:ph idx="2" type="body"/>
          </p:nvPr>
        </p:nvSpPr>
        <p:spPr>
          <a:xfrm>
            <a:off x="6170612" y="2667000"/>
            <a:ext cx="4876800" cy="3124200"/>
          </a:xfrm>
          <a:prstGeom prst="rect">
            <a:avLst/>
          </a:prstGeom>
          <a:noFill/>
          <a:ln>
            <a:noFill/>
          </a:ln>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33" name="Google Shape;33;p37"/>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7"/>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7"/>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38"/>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3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8"/>
          <p:cNvSpPr txBox="1"/>
          <p:nvPr>
            <p:ph idx="1" type="body"/>
          </p:nvPr>
        </p:nvSpPr>
        <p:spPr>
          <a:xfrm>
            <a:off x="1429280" y="2658533"/>
            <a:ext cx="4588931"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800"/>
              <a:buNone/>
              <a:defRPr b="0" sz="2800"/>
            </a:lvl1pPr>
            <a:lvl2pPr indent="-228600" lvl="1" marL="914400" algn="l">
              <a:spcBef>
                <a:spcPts val="60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600"/>
              </a:spcBef>
              <a:spcAft>
                <a:spcPts val="0"/>
              </a:spcAft>
              <a:buSzPts val="1600"/>
              <a:buNone/>
              <a:defRPr b="1" sz="1600"/>
            </a:lvl4pPr>
            <a:lvl5pPr indent="-228600" lvl="4" marL="2286000" algn="l">
              <a:spcBef>
                <a:spcPts val="600"/>
              </a:spcBef>
              <a:spcAft>
                <a:spcPts val="0"/>
              </a:spcAft>
              <a:buSzPts val="1600"/>
              <a:buNone/>
              <a:defRPr b="1" sz="1600"/>
            </a:lvl5pPr>
            <a:lvl6pPr indent="-228600" lvl="5" marL="2743200" algn="l">
              <a:spcBef>
                <a:spcPts val="600"/>
              </a:spcBef>
              <a:spcAft>
                <a:spcPts val="0"/>
              </a:spcAft>
              <a:buSzPts val="1600"/>
              <a:buNone/>
              <a:defRPr b="1" sz="1600"/>
            </a:lvl6pPr>
            <a:lvl7pPr indent="-228600" lvl="6" marL="3200400" algn="l">
              <a:spcBef>
                <a:spcPts val="600"/>
              </a:spcBef>
              <a:spcAft>
                <a:spcPts val="0"/>
              </a:spcAft>
              <a:buSzPts val="1600"/>
              <a:buNone/>
              <a:defRPr b="1" sz="1600"/>
            </a:lvl7pPr>
            <a:lvl8pPr indent="-228600" lvl="7" marL="3657600" algn="l">
              <a:spcBef>
                <a:spcPts val="600"/>
              </a:spcBef>
              <a:spcAft>
                <a:spcPts val="0"/>
              </a:spcAft>
              <a:buSzPts val="1600"/>
              <a:buNone/>
              <a:defRPr b="1" sz="1600"/>
            </a:lvl8pPr>
            <a:lvl9pPr indent="-228600" lvl="8" marL="4114800" algn="l">
              <a:spcBef>
                <a:spcPts val="600"/>
              </a:spcBef>
              <a:spcAft>
                <a:spcPts val="600"/>
              </a:spcAft>
              <a:buSzPts val="1600"/>
              <a:buNone/>
              <a:defRPr b="1" sz="1600"/>
            </a:lvl9pPr>
          </a:lstStyle>
          <a:p/>
        </p:txBody>
      </p:sp>
      <p:sp>
        <p:nvSpPr>
          <p:cNvPr id="39" name="Google Shape;39;p38"/>
          <p:cNvSpPr txBox="1"/>
          <p:nvPr>
            <p:ph idx="2" type="body"/>
          </p:nvPr>
        </p:nvSpPr>
        <p:spPr>
          <a:xfrm>
            <a:off x="1141412" y="3243262"/>
            <a:ext cx="4876800" cy="2547937"/>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40" name="Google Shape;40;p38"/>
          <p:cNvSpPr txBox="1"/>
          <p:nvPr>
            <p:ph idx="3" type="body"/>
          </p:nvPr>
        </p:nvSpPr>
        <p:spPr>
          <a:xfrm>
            <a:off x="6443133" y="2667000"/>
            <a:ext cx="4604280" cy="576262"/>
          </a:xfrm>
          <a:prstGeom prst="rect">
            <a:avLst/>
          </a:prstGeom>
          <a:noFill/>
          <a:ln>
            <a:noFill/>
          </a:ln>
        </p:spPr>
        <p:txBody>
          <a:bodyPr anchorCtr="0" anchor="b" bIns="45700" lIns="91425" spcFirstLastPara="1" rIns="91425" wrap="square" tIns="45700">
            <a:noAutofit/>
          </a:bodyPr>
          <a:lstStyle>
            <a:lvl1pPr indent="-228600" lvl="0" marL="457200" algn="l">
              <a:spcBef>
                <a:spcPts val="560"/>
              </a:spcBef>
              <a:spcAft>
                <a:spcPts val="0"/>
              </a:spcAft>
              <a:buSzPts val="2800"/>
              <a:buNone/>
              <a:defRPr b="0" sz="2800"/>
            </a:lvl1pPr>
            <a:lvl2pPr indent="-228600" lvl="1" marL="914400" algn="l">
              <a:spcBef>
                <a:spcPts val="60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600"/>
              </a:spcBef>
              <a:spcAft>
                <a:spcPts val="0"/>
              </a:spcAft>
              <a:buSzPts val="1600"/>
              <a:buNone/>
              <a:defRPr b="1" sz="1600"/>
            </a:lvl4pPr>
            <a:lvl5pPr indent="-228600" lvl="4" marL="2286000" algn="l">
              <a:spcBef>
                <a:spcPts val="600"/>
              </a:spcBef>
              <a:spcAft>
                <a:spcPts val="0"/>
              </a:spcAft>
              <a:buSzPts val="1600"/>
              <a:buNone/>
              <a:defRPr b="1" sz="1600"/>
            </a:lvl5pPr>
            <a:lvl6pPr indent="-228600" lvl="5" marL="2743200" algn="l">
              <a:spcBef>
                <a:spcPts val="600"/>
              </a:spcBef>
              <a:spcAft>
                <a:spcPts val="0"/>
              </a:spcAft>
              <a:buSzPts val="1600"/>
              <a:buNone/>
              <a:defRPr b="1" sz="1600"/>
            </a:lvl6pPr>
            <a:lvl7pPr indent="-228600" lvl="6" marL="3200400" algn="l">
              <a:spcBef>
                <a:spcPts val="600"/>
              </a:spcBef>
              <a:spcAft>
                <a:spcPts val="0"/>
              </a:spcAft>
              <a:buSzPts val="1600"/>
              <a:buNone/>
              <a:defRPr b="1" sz="1600"/>
            </a:lvl7pPr>
            <a:lvl8pPr indent="-228600" lvl="7" marL="3657600" algn="l">
              <a:spcBef>
                <a:spcPts val="600"/>
              </a:spcBef>
              <a:spcAft>
                <a:spcPts val="0"/>
              </a:spcAft>
              <a:buSzPts val="1600"/>
              <a:buNone/>
              <a:defRPr b="1" sz="1600"/>
            </a:lvl8pPr>
            <a:lvl9pPr indent="-228600" lvl="8" marL="4114800" algn="l">
              <a:spcBef>
                <a:spcPts val="600"/>
              </a:spcBef>
              <a:spcAft>
                <a:spcPts val="600"/>
              </a:spcAft>
              <a:buSzPts val="1600"/>
              <a:buNone/>
              <a:defRPr b="1" sz="1600"/>
            </a:lvl9pPr>
          </a:lstStyle>
          <a:p/>
        </p:txBody>
      </p:sp>
      <p:sp>
        <p:nvSpPr>
          <p:cNvPr id="41" name="Google Shape;41;p38"/>
          <p:cNvSpPr txBox="1"/>
          <p:nvPr>
            <p:ph idx="4" type="body"/>
          </p:nvPr>
        </p:nvSpPr>
        <p:spPr>
          <a:xfrm>
            <a:off x="6170612" y="3243262"/>
            <a:ext cx="4876801" cy="2547937"/>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sz="1800"/>
            </a:lvl1pPr>
            <a:lvl2pPr indent="-330200" lvl="1" marL="914400" algn="l">
              <a:spcBef>
                <a:spcPts val="600"/>
              </a:spcBef>
              <a:spcAft>
                <a:spcPts val="0"/>
              </a:spcAft>
              <a:buSzPts val="1600"/>
              <a:buChar char="•"/>
              <a:defRPr sz="1600"/>
            </a:lvl2pPr>
            <a:lvl3pPr indent="-317500" lvl="2" marL="1371600" algn="l">
              <a:spcBef>
                <a:spcPts val="600"/>
              </a:spcBef>
              <a:spcAft>
                <a:spcPts val="0"/>
              </a:spcAft>
              <a:buSzPts val="1400"/>
              <a:buChar char="•"/>
              <a:defRPr sz="1400"/>
            </a:lvl3pPr>
            <a:lvl4pPr indent="-304800" lvl="3" marL="1828800" algn="l">
              <a:spcBef>
                <a:spcPts val="600"/>
              </a:spcBef>
              <a:spcAft>
                <a:spcPts val="0"/>
              </a:spcAft>
              <a:buSzPts val="1200"/>
              <a:buChar char="•"/>
              <a:defRPr sz="1200"/>
            </a:lvl4pPr>
            <a:lvl5pPr indent="-304800" lvl="4" marL="2286000" algn="l">
              <a:spcBef>
                <a:spcPts val="600"/>
              </a:spcBef>
              <a:spcAft>
                <a:spcPts val="0"/>
              </a:spcAft>
              <a:buSzPts val="1200"/>
              <a:buChar char="•"/>
              <a:defRPr sz="1200"/>
            </a:lvl5pPr>
            <a:lvl6pPr indent="-304800" lvl="5" marL="2743200" algn="l">
              <a:spcBef>
                <a:spcPts val="600"/>
              </a:spcBef>
              <a:spcAft>
                <a:spcPts val="0"/>
              </a:spcAft>
              <a:buSzPts val="1200"/>
              <a:buChar char="•"/>
              <a:defRPr sz="1200"/>
            </a:lvl6pPr>
            <a:lvl7pPr indent="-304800" lvl="6" marL="3200400" algn="l">
              <a:spcBef>
                <a:spcPts val="600"/>
              </a:spcBef>
              <a:spcAft>
                <a:spcPts val="0"/>
              </a:spcAft>
              <a:buSzPts val="1200"/>
              <a:buChar char="•"/>
              <a:defRPr sz="1200"/>
            </a:lvl7pPr>
            <a:lvl8pPr indent="-304800" lvl="7" marL="3657600" algn="l">
              <a:spcBef>
                <a:spcPts val="600"/>
              </a:spcBef>
              <a:spcAft>
                <a:spcPts val="0"/>
              </a:spcAft>
              <a:buSzPts val="1200"/>
              <a:buChar char="•"/>
              <a:defRPr sz="1200"/>
            </a:lvl8pPr>
            <a:lvl9pPr indent="-304800" lvl="8" marL="4114800" algn="l">
              <a:spcBef>
                <a:spcPts val="600"/>
              </a:spcBef>
              <a:spcAft>
                <a:spcPts val="600"/>
              </a:spcAft>
              <a:buSzPts val="1200"/>
              <a:buChar char="•"/>
              <a:defRPr sz="1200"/>
            </a:lvl9pPr>
          </a:lstStyle>
          <a:p/>
        </p:txBody>
      </p:sp>
      <p:sp>
        <p:nvSpPr>
          <p:cNvPr id="42" name="Google Shape;42;p38"/>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8"/>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8"/>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39"/>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9"/>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9"/>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9"/>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40"/>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0"/>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0"/>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1"/>
          <p:cNvSpPr txBox="1"/>
          <p:nvPr>
            <p:ph type="title"/>
          </p:nvPr>
        </p:nvSpPr>
        <p:spPr>
          <a:xfrm>
            <a:off x="1141411" y="1600200"/>
            <a:ext cx="3549121"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1"/>
          <p:cNvSpPr txBox="1"/>
          <p:nvPr>
            <p:ph idx="1" type="body"/>
          </p:nvPr>
        </p:nvSpPr>
        <p:spPr>
          <a:xfrm>
            <a:off x="5103812" y="609601"/>
            <a:ext cx="5943601" cy="5181600"/>
          </a:xfrm>
          <a:prstGeom prst="rect">
            <a:avLst/>
          </a:prstGeom>
          <a:noFill/>
          <a:ln>
            <a:noFill/>
          </a:ln>
        </p:spPr>
        <p:txBody>
          <a:bodyPr anchorCtr="0" anchor="ctr" bIns="45700" lIns="91425" spcFirstLastPara="1" rIns="91425" wrap="square" tIns="45700">
            <a:normAutofit/>
          </a:bodyPr>
          <a:lstStyle>
            <a:lvl1pPr indent="-355600" lvl="0" marL="457200" algn="l">
              <a:spcBef>
                <a:spcPts val="400"/>
              </a:spcBef>
              <a:spcAft>
                <a:spcPts val="0"/>
              </a:spcAft>
              <a:buSzPts val="2000"/>
              <a:buChar char="•"/>
              <a:defRPr sz="2000"/>
            </a:lvl1pPr>
            <a:lvl2pPr indent="-342900" lvl="1" marL="914400" algn="l">
              <a:spcBef>
                <a:spcPts val="600"/>
              </a:spcBef>
              <a:spcAft>
                <a:spcPts val="0"/>
              </a:spcAft>
              <a:buSzPts val="1800"/>
              <a:buChar char="•"/>
              <a:defRPr sz="1800"/>
            </a:lvl2pPr>
            <a:lvl3pPr indent="-330200" lvl="2" marL="1371600" algn="l">
              <a:spcBef>
                <a:spcPts val="600"/>
              </a:spcBef>
              <a:spcAft>
                <a:spcPts val="0"/>
              </a:spcAft>
              <a:buSzPts val="1600"/>
              <a:buChar char="•"/>
              <a:defRPr sz="1600"/>
            </a:lvl3pPr>
            <a:lvl4pPr indent="-317500" lvl="3" marL="1828800" algn="l">
              <a:spcBef>
                <a:spcPts val="600"/>
              </a:spcBef>
              <a:spcAft>
                <a:spcPts val="0"/>
              </a:spcAft>
              <a:buSzPts val="1400"/>
              <a:buChar char="•"/>
              <a:defRPr sz="1400"/>
            </a:lvl4pPr>
            <a:lvl5pPr indent="-317500" lvl="4" marL="2286000" algn="l">
              <a:spcBef>
                <a:spcPts val="600"/>
              </a:spcBef>
              <a:spcAft>
                <a:spcPts val="0"/>
              </a:spcAft>
              <a:buSzPts val="1400"/>
              <a:buChar char="•"/>
              <a:defRPr sz="1400"/>
            </a:lvl5pPr>
            <a:lvl6pPr indent="-317500" lvl="5" marL="2743200" algn="l">
              <a:spcBef>
                <a:spcPts val="600"/>
              </a:spcBef>
              <a:spcAft>
                <a:spcPts val="0"/>
              </a:spcAft>
              <a:buSzPts val="1400"/>
              <a:buChar char="•"/>
              <a:defRPr sz="1400"/>
            </a:lvl6pPr>
            <a:lvl7pPr indent="-317500" lvl="6" marL="3200400" algn="l">
              <a:spcBef>
                <a:spcPts val="600"/>
              </a:spcBef>
              <a:spcAft>
                <a:spcPts val="0"/>
              </a:spcAft>
              <a:buSzPts val="1400"/>
              <a:buChar char="•"/>
              <a:defRPr sz="1400"/>
            </a:lvl7pPr>
            <a:lvl8pPr indent="-317500" lvl="7" marL="3657600" algn="l">
              <a:spcBef>
                <a:spcPts val="600"/>
              </a:spcBef>
              <a:spcAft>
                <a:spcPts val="0"/>
              </a:spcAft>
              <a:buSzPts val="1400"/>
              <a:buChar char="•"/>
              <a:defRPr sz="1400"/>
            </a:lvl8pPr>
            <a:lvl9pPr indent="-317500" lvl="8" marL="4114800" algn="l">
              <a:spcBef>
                <a:spcPts val="600"/>
              </a:spcBef>
              <a:spcAft>
                <a:spcPts val="600"/>
              </a:spcAft>
              <a:buSzPts val="1400"/>
              <a:buChar char="•"/>
              <a:defRPr sz="1400"/>
            </a:lvl9pPr>
          </a:lstStyle>
          <a:p/>
        </p:txBody>
      </p:sp>
      <p:sp>
        <p:nvSpPr>
          <p:cNvPr id="57" name="Google Shape;57;p41"/>
          <p:cNvSpPr txBox="1"/>
          <p:nvPr>
            <p:ph idx="2" type="body"/>
          </p:nvPr>
        </p:nvSpPr>
        <p:spPr>
          <a:xfrm>
            <a:off x="1141411" y="2971800"/>
            <a:ext cx="3549121" cy="1828800"/>
          </a:xfrm>
          <a:prstGeom prst="rect">
            <a:avLst/>
          </a:prstGeom>
          <a:noFill/>
          <a:ln>
            <a:noFill/>
          </a:ln>
        </p:spPr>
        <p:txBody>
          <a:bodyPr anchorCtr="0" anchor="ctr" bIns="45700" lIns="91425" spcFirstLastPara="1" rIns="91425" wrap="square" tIns="45700">
            <a:normAutofit/>
          </a:bodyPr>
          <a:lstStyle>
            <a:lvl1pPr indent="-228600" lvl="0" marL="457200" algn="l">
              <a:spcBef>
                <a:spcPts val="320"/>
              </a:spcBef>
              <a:spcAft>
                <a:spcPts val="0"/>
              </a:spcAft>
              <a:buSzPts val="1600"/>
              <a:buNone/>
              <a:defRPr sz="16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58" name="Google Shape;58;p41"/>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1"/>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1"/>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2"/>
          <p:cNvSpPr txBox="1"/>
          <p:nvPr>
            <p:ph type="title"/>
          </p:nvPr>
        </p:nvSpPr>
        <p:spPr>
          <a:xfrm>
            <a:off x="1141411" y="1600200"/>
            <a:ext cx="5334001"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800"/>
              <a:buFont typeface="Century Gothic"/>
              <a:buNone/>
              <a:defRPr b="0"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2"/>
          <p:cNvSpPr/>
          <p:nvPr>
            <p:ph idx="2" type="pic"/>
          </p:nvPr>
        </p:nvSpPr>
        <p:spPr>
          <a:xfrm>
            <a:off x="7433733" y="-18288"/>
            <a:ext cx="3276599" cy="6903720"/>
          </a:xfrm>
          <a:prstGeom prst="rect">
            <a:avLst/>
          </a:prstGeom>
          <a:noFill/>
          <a:ln cap="flat" cmpd="sng" w="38100">
            <a:solidFill>
              <a:schemeClr val="dk2"/>
            </a:solidFill>
            <a:prstDash val="solid"/>
            <a:round/>
            <a:headEnd len="sm" w="sm" type="none"/>
            <a:tailEnd len="sm" w="sm" type="none"/>
          </a:ln>
        </p:spPr>
      </p:sp>
      <p:sp>
        <p:nvSpPr>
          <p:cNvPr id="64" name="Google Shape;64;p42"/>
          <p:cNvSpPr txBox="1"/>
          <p:nvPr>
            <p:ph idx="1" type="body"/>
          </p:nvPr>
        </p:nvSpPr>
        <p:spPr>
          <a:xfrm>
            <a:off x="1141411" y="2971800"/>
            <a:ext cx="5334001" cy="1828800"/>
          </a:xfrm>
          <a:prstGeom prst="rect">
            <a:avLst/>
          </a:prstGeom>
          <a:noFill/>
          <a:ln>
            <a:noFill/>
          </a:ln>
        </p:spPr>
        <p:txBody>
          <a:bodyPr anchorCtr="0" anchor="ctr" bIns="45700" lIns="91425" spcFirstLastPara="1" rIns="91425" wrap="square" tIns="45700">
            <a:normAutofit/>
          </a:bodyPr>
          <a:lstStyle>
            <a:lvl1pPr indent="-228600" lvl="0" marL="457200" algn="l">
              <a:spcBef>
                <a:spcPts val="360"/>
              </a:spcBef>
              <a:spcAft>
                <a:spcPts val="0"/>
              </a:spcAft>
              <a:buSzPts val="1800"/>
              <a:buNone/>
              <a:defRPr sz="18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65" name="Google Shape;65;p42"/>
          <p:cNvSpPr txBox="1"/>
          <p:nvPr>
            <p:ph idx="10" type="dt"/>
          </p:nvPr>
        </p:nvSpPr>
        <p:spPr>
          <a:xfrm>
            <a:off x="6399212" y="5883275"/>
            <a:ext cx="914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2"/>
          <p:cNvSpPr txBox="1"/>
          <p:nvPr>
            <p:ph idx="11" type="ftr"/>
          </p:nvPr>
        </p:nvSpPr>
        <p:spPr>
          <a:xfrm>
            <a:off x="1141412" y="5883275"/>
            <a:ext cx="5105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2"/>
          <p:cNvSpPr txBox="1"/>
          <p:nvPr>
            <p:ph idx="12" type="sldNum"/>
          </p:nvPr>
        </p:nvSpPr>
        <p:spPr>
          <a:xfrm>
            <a:off x="10742612" y="5883275"/>
            <a:ext cx="32256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1.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lt1"/>
              </a:buClr>
              <a:buSzPts val="3200"/>
              <a:buFont typeface="Century Gothic"/>
              <a:buNone/>
              <a:defRPr b="0" i="0" sz="32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7" name="Google Shape;7;p33"/>
          <p:cNvSpPr txBox="1"/>
          <p:nvPr>
            <p:ph idx="1" type="body"/>
          </p:nvPr>
        </p:nvSpPr>
        <p:spPr>
          <a:xfrm>
            <a:off x="1141413" y="2666999"/>
            <a:ext cx="9905998" cy="3124201"/>
          </a:xfrm>
          <a:prstGeom prst="rect">
            <a:avLst/>
          </a:prstGeom>
          <a:noFill/>
          <a:ln>
            <a:noFill/>
          </a:ln>
        </p:spPr>
        <p:txBody>
          <a:bodyPr anchorCtr="0" anchor="ctr" bIns="45700" lIns="91425" spcFirstLastPara="1" rIns="91425" wrap="square" tIns="45700">
            <a:normAutofit/>
          </a:bodyPr>
          <a:lstStyle>
            <a:lvl1pPr indent="-355600" lvl="0" marL="457200" marR="0" rtl="0" algn="l">
              <a:spcBef>
                <a:spcPts val="400"/>
              </a:spcBef>
              <a:spcAft>
                <a:spcPts val="0"/>
              </a:spcAft>
              <a:buClr>
                <a:schemeClr val="lt1"/>
              </a:buClr>
              <a:buSzPts val="2000"/>
              <a:buFont typeface="Arial"/>
              <a:buChar char="•"/>
              <a:defRPr b="0" i="0" sz="2000" u="none" cap="small" strike="noStrike">
                <a:solidFill>
                  <a:schemeClr val="lt1"/>
                </a:solidFill>
                <a:latin typeface="Century Gothic"/>
                <a:ea typeface="Century Gothic"/>
                <a:cs typeface="Century Gothic"/>
                <a:sym typeface="Century Gothic"/>
              </a:defRPr>
            </a:lvl1pPr>
            <a:lvl2pPr indent="-342900" lvl="1" marL="914400" marR="0" rtl="0" algn="l">
              <a:spcBef>
                <a:spcPts val="600"/>
              </a:spcBef>
              <a:spcAft>
                <a:spcPts val="0"/>
              </a:spcAft>
              <a:buClr>
                <a:schemeClr val="lt1"/>
              </a:buClr>
              <a:buSzPts val="1800"/>
              <a:buFont typeface="Arial"/>
              <a:buChar char="•"/>
              <a:defRPr b="0" i="0" sz="1800" u="none" cap="small" strike="noStrike">
                <a:solidFill>
                  <a:schemeClr val="lt1"/>
                </a:solidFill>
                <a:latin typeface="Century Gothic"/>
                <a:ea typeface="Century Gothic"/>
                <a:cs typeface="Century Gothic"/>
                <a:sym typeface="Century Gothic"/>
              </a:defRPr>
            </a:lvl2pPr>
            <a:lvl3pPr indent="-330200" lvl="2" marL="1371600" marR="0" rtl="0" algn="l">
              <a:spcBef>
                <a:spcPts val="600"/>
              </a:spcBef>
              <a:spcAft>
                <a:spcPts val="0"/>
              </a:spcAft>
              <a:buClr>
                <a:schemeClr val="lt1"/>
              </a:buClr>
              <a:buSzPts val="1600"/>
              <a:buFont typeface="Arial"/>
              <a:buChar char="•"/>
              <a:defRPr b="0" i="0" sz="1600" u="none" cap="small" strike="noStrike">
                <a:solidFill>
                  <a:schemeClr val="lt1"/>
                </a:solidFill>
                <a:latin typeface="Century Gothic"/>
                <a:ea typeface="Century Gothic"/>
                <a:cs typeface="Century Gothic"/>
                <a:sym typeface="Century Gothic"/>
              </a:defRPr>
            </a:lvl3pPr>
            <a:lvl4pPr indent="-317500" lvl="3" marL="1828800" marR="0" rtl="0" algn="l">
              <a:spcBef>
                <a:spcPts val="600"/>
              </a:spcBef>
              <a:spcAft>
                <a:spcPts val="0"/>
              </a:spcAft>
              <a:buClr>
                <a:schemeClr val="lt1"/>
              </a:buClr>
              <a:buSzPts val="1400"/>
              <a:buFont typeface="Arial"/>
              <a:buChar char="•"/>
              <a:defRPr b="0" i="0" sz="1400" u="none" cap="small" strike="noStrike">
                <a:solidFill>
                  <a:schemeClr val="lt1"/>
                </a:solidFill>
                <a:latin typeface="Century Gothic"/>
                <a:ea typeface="Century Gothic"/>
                <a:cs typeface="Century Gothic"/>
                <a:sym typeface="Century Gothic"/>
              </a:defRPr>
            </a:lvl4pPr>
            <a:lvl5pPr indent="-317500" lvl="4" marL="2286000" marR="0" rtl="0" algn="l">
              <a:spcBef>
                <a:spcPts val="600"/>
              </a:spcBef>
              <a:spcAft>
                <a:spcPts val="0"/>
              </a:spcAft>
              <a:buClr>
                <a:schemeClr val="lt1"/>
              </a:buClr>
              <a:buSzPts val="1400"/>
              <a:buFont typeface="Arial"/>
              <a:buChar char="•"/>
              <a:defRPr b="0" i="0" sz="1400" u="none" cap="small" strike="noStrike">
                <a:solidFill>
                  <a:schemeClr val="lt1"/>
                </a:solidFill>
                <a:latin typeface="Century Gothic"/>
                <a:ea typeface="Century Gothic"/>
                <a:cs typeface="Century Gothic"/>
                <a:sym typeface="Century Gothic"/>
              </a:defRPr>
            </a:lvl5pPr>
            <a:lvl6pPr indent="-304800" lvl="5" marL="2743200" marR="0" rtl="0" algn="l">
              <a:spcBef>
                <a:spcPts val="600"/>
              </a:spcBef>
              <a:spcAft>
                <a:spcPts val="0"/>
              </a:spcAft>
              <a:buClr>
                <a:schemeClr val="lt1"/>
              </a:buClr>
              <a:buSzPts val="1200"/>
              <a:buFont typeface="Arial"/>
              <a:buChar char="•"/>
              <a:defRPr b="0" i="0" sz="1200" u="none" cap="small" strike="noStrike">
                <a:solidFill>
                  <a:schemeClr val="lt1"/>
                </a:solidFill>
                <a:latin typeface="Century Gothic"/>
                <a:ea typeface="Century Gothic"/>
                <a:cs typeface="Century Gothic"/>
                <a:sym typeface="Century Gothic"/>
              </a:defRPr>
            </a:lvl6pPr>
            <a:lvl7pPr indent="-304800" lvl="6" marL="3200400" marR="0" rtl="0" algn="l">
              <a:spcBef>
                <a:spcPts val="600"/>
              </a:spcBef>
              <a:spcAft>
                <a:spcPts val="0"/>
              </a:spcAft>
              <a:buClr>
                <a:schemeClr val="lt1"/>
              </a:buClr>
              <a:buSzPts val="1200"/>
              <a:buFont typeface="Arial"/>
              <a:buChar char="•"/>
              <a:defRPr b="0" i="0" sz="1200" u="none" cap="small" strike="noStrike">
                <a:solidFill>
                  <a:schemeClr val="lt1"/>
                </a:solidFill>
                <a:latin typeface="Century Gothic"/>
                <a:ea typeface="Century Gothic"/>
                <a:cs typeface="Century Gothic"/>
                <a:sym typeface="Century Gothic"/>
              </a:defRPr>
            </a:lvl7pPr>
            <a:lvl8pPr indent="-304800" lvl="7" marL="3657600" marR="0" rtl="0" algn="l">
              <a:spcBef>
                <a:spcPts val="600"/>
              </a:spcBef>
              <a:spcAft>
                <a:spcPts val="0"/>
              </a:spcAft>
              <a:buClr>
                <a:schemeClr val="lt1"/>
              </a:buClr>
              <a:buSzPts val="1200"/>
              <a:buFont typeface="Arial"/>
              <a:buChar char="•"/>
              <a:defRPr b="0" i="0" sz="1200" u="none" cap="small" strike="noStrike">
                <a:solidFill>
                  <a:schemeClr val="lt1"/>
                </a:solidFill>
                <a:latin typeface="Century Gothic"/>
                <a:ea typeface="Century Gothic"/>
                <a:cs typeface="Century Gothic"/>
                <a:sym typeface="Century Gothic"/>
              </a:defRPr>
            </a:lvl8pPr>
            <a:lvl9pPr indent="-304800" lvl="8" marL="4114800" marR="0" rtl="0" algn="l">
              <a:spcBef>
                <a:spcPts val="600"/>
              </a:spcBef>
              <a:spcAft>
                <a:spcPts val="600"/>
              </a:spcAft>
              <a:buClr>
                <a:schemeClr val="lt1"/>
              </a:buClr>
              <a:buSzPts val="1200"/>
              <a:buFont typeface="Arial"/>
              <a:buChar char="•"/>
              <a:defRPr b="0" i="0" sz="1200" u="none" cap="small" strike="noStrike">
                <a:solidFill>
                  <a:schemeClr val="lt1"/>
                </a:solidFill>
                <a:latin typeface="Century Gothic"/>
                <a:ea typeface="Century Gothic"/>
                <a:cs typeface="Century Gothic"/>
                <a:sym typeface="Century Gothic"/>
              </a:defRPr>
            </a:lvl9pPr>
          </a:lstStyle>
          <a:p/>
        </p:txBody>
      </p:sp>
      <p:sp>
        <p:nvSpPr>
          <p:cNvPr id="8" name="Google Shape;8;p33"/>
          <p:cNvSpPr txBox="1"/>
          <p:nvPr>
            <p:ph idx="10" type="dt"/>
          </p:nvPr>
        </p:nvSpPr>
        <p:spPr>
          <a:xfrm>
            <a:off x="8837612" y="5883275"/>
            <a:ext cx="16002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1" i="0" sz="900" u="none" cap="none" strike="noStrike">
                <a:solidFill>
                  <a:srgbClr val="BFBFBF"/>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9" name="Google Shape;9;p33"/>
          <p:cNvSpPr txBox="1"/>
          <p:nvPr>
            <p:ph idx="11" type="ftr"/>
          </p:nvPr>
        </p:nvSpPr>
        <p:spPr>
          <a:xfrm>
            <a:off x="1141412" y="5883275"/>
            <a:ext cx="7543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i="0" sz="900" u="none" cap="none" strike="noStrike">
                <a:solidFill>
                  <a:srgbClr val="BFBFBF"/>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0" name="Google Shape;10;p33"/>
          <p:cNvSpPr txBox="1"/>
          <p:nvPr>
            <p:ph idx="12" type="sldNum"/>
          </p:nvPr>
        </p:nvSpPr>
        <p:spPr>
          <a:xfrm>
            <a:off x="10514012" y="5883275"/>
            <a:ext cx="55116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900" u="none" cap="none" strike="noStrike">
                <a:solidFill>
                  <a:srgbClr val="BFBFBF"/>
                </a:solidFill>
                <a:latin typeface="Century Gothic"/>
                <a:ea typeface="Century Gothic"/>
                <a:cs typeface="Century Gothic"/>
                <a:sym typeface="Century Gothic"/>
              </a:defRPr>
            </a:lvl1pPr>
            <a:lvl2pPr indent="0" lvl="1" marL="0" marR="0" rtl="0" algn="r">
              <a:spcBef>
                <a:spcPts val="0"/>
              </a:spcBef>
              <a:buNone/>
              <a:defRPr b="1" i="0" sz="900" u="none" cap="none" strike="noStrike">
                <a:solidFill>
                  <a:srgbClr val="BFBFBF"/>
                </a:solidFill>
                <a:latin typeface="Century Gothic"/>
                <a:ea typeface="Century Gothic"/>
                <a:cs typeface="Century Gothic"/>
                <a:sym typeface="Century Gothic"/>
              </a:defRPr>
            </a:lvl2pPr>
            <a:lvl3pPr indent="0" lvl="2" marL="0" marR="0" rtl="0" algn="r">
              <a:spcBef>
                <a:spcPts val="0"/>
              </a:spcBef>
              <a:buNone/>
              <a:defRPr b="1" i="0" sz="900" u="none" cap="none" strike="noStrike">
                <a:solidFill>
                  <a:srgbClr val="BFBFBF"/>
                </a:solidFill>
                <a:latin typeface="Century Gothic"/>
                <a:ea typeface="Century Gothic"/>
                <a:cs typeface="Century Gothic"/>
                <a:sym typeface="Century Gothic"/>
              </a:defRPr>
            </a:lvl3pPr>
            <a:lvl4pPr indent="0" lvl="3" marL="0" marR="0" rtl="0" algn="r">
              <a:spcBef>
                <a:spcPts val="0"/>
              </a:spcBef>
              <a:buNone/>
              <a:defRPr b="1" i="0" sz="900" u="none" cap="none" strike="noStrike">
                <a:solidFill>
                  <a:srgbClr val="BFBFBF"/>
                </a:solidFill>
                <a:latin typeface="Century Gothic"/>
                <a:ea typeface="Century Gothic"/>
                <a:cs typeface="Century Gothic"/>
                <a:sym typeface="Century Gothic"/>
              </a:defRPr>
            </a:lvl4pPr>
            <a:lvl5pPr indent="0" lvl="4" marL="0" marR="0" rtl="0" algn="r">
              <a:spcBef>
                <a:spcPts val="0"/>
              </a:spcBef>
              <a:buNone/>
              <a:defRPr b="1" i="0" sz="900" u="none" cap="none" strike="noStrike">
                <a:solidFill>
                  <a:srgbClr val="BFBFBF"/>
                </a:solidFill>
                <a:latin typeface="Century Gothic"/>
                <a:ea typeface="Century Gothic"/>
                <a:cs typeface="Century Gothic"/>
                <a:sym typeface="Century Gothic"/>
              </a:defRPr>
            </a:lvl5pPr>
            <a:lvl6pPr indent="0" lvl="5" marL="0" marR="0" rtl="0" algn="r">
              <a:spcBef>
                <a:spcPts val="0"/>
              </a:spcBef>
              <a:buNone/>
              <a:defRPr b="1" i="0" sz="900" u="none" cap="none" strike="noStrike">
                <a:solidFill>
                  <a:srgbClr val="BFBFBF"/>
                </a:solidFill>
                <a:latin typeface="Century Gothic"/>
                <a:ea typeface="Century Gothic"/>
                <a:cs typeface="Century Gothic"/>
                <a:sym typeface="Century Gothic"/>
              </a:defRPr>
            </a:lvl6pPr>
            <a:lvl7pPr indent="0" lvl="6" marL="0" marR="0" rtl="0" algn="r">
              <a:spcBef>
                <a:spcPts val="0"/>
              </a:spcBef>
              <a:buNone/>
              <a:defRPr b="1" i="0" sz="900" u="none" cap="none" strike="noStrike">
                <a:solidFill>
                  <a:srgbClr val="BFBFBF"/>
                </a:solidFill>
                <a:latin typeface="Century Gothic"/>
                <a:ea typeface="Century Gothic"/>
                <a:cs typeface="Century Gothic"/>
                <a:sym typeface="Century Gothic"/>
              </a:defRPr>
            </a:lvl7pPr>
            <a:lvl8pPr indent="0" lvl="7" marL="0" marR="0" rtl="0" algn="r">
              <a:spcBef>
                <a:spcPts val="0"/>
              </a:spcBef>
              <a:buNone/>
              <a:defRPr b="1" i="0" sz="900" u="none" cap="none" strike="noStrike">
                <a:solidFill>
                  <a:srgbClr val="BFBFBF"/>
                </a:solidFill>
                <a:latin typeface="Century Gothic"/>
                <a:ea typeface="Century Gothic"/>
                <a:cs typeface="Century Gothic"/>
                <a:sym typeface="Century Gothic"/>
              </a:defRPr>
            </a:lvl8pPr>
            <a:lvl9pPr indent="0" lvl="8" marL="0" marR="0" rtl="0" algn="r">
              <a:spcBef>
                <a:spcPts val="0"/>
              </a:spcBef>
              <a:buNone/>
              <a:defRPr b="1" i="0" sz="900" u="none" cap="none" strike="noStrike">
                <a:solidFill>
                  <a:srgbClr val="BFBFB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0.jpg"/><Relationship Id="rId5"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jpg"/><Relationship Id="rId4" Type="http://schemas.openxmlformats.org/officeDocument/2006/relationships/image" Target="../media/image25.jpg"/><Relationship Id="rId5"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15.jpg"/><Relationship Id="rId5" Type="http://schemas.openxmlformats.org/officeDocument/2006/relationships/image" Target="../media/image12.jpg"/><Relationship Id="rId6"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17.jpg"/><Relationship Id="rId5"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33.jpg"/><Relationship Id="rId5" Type="http://schemas.openxmlformats.org/officeDocument/2006/relationships/image" Target="../media/image32.jpg"/><Relationship Id="rId6" Type="http://schemas.openxmlformats.org/officeDocument/2006/relationships/image" Target="../media/image35.jpg"/><Relationship Id="rId7" Type="http://schemas.openxmlformats.org/officeDocument/2006/relationships/image" Target="../media/image3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mailto:neil@neilgoldstein.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jpg"/><Relationship Id="rId6" Type="http://schemas.openxmlformats.org/officeDocument/2006/relationships/image" Target="../media/image7.jpg"/><Relationship Id="rId7" Type="http://schemas.openxmlformats.org/officeDocument/2006/relationships/image" Target="../media/image6.jpg"/><Relationship Id="rId8"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 name="Shape 127"/>
        <p:cNvGrpSpPr/>
        <p:nvPr/>
      </p:nvGrpSpPr>
      <p:grpSpPr>
        <a:xfrm>
          <a:off x="0" y="0"/>
          <a:ext cx="0" cy="0"/>
          <a:chOff x="0" y="0"/>
          <a:chExt cx="0" cy="0"/>
        </a:xfrm>
      </p:grpSpPr>
      <p:sp>
        <p:nvSpPr>
          <p:cNvPr id="128" name="Google Shape;128;p1"/>
          <p:cNvSpPr/>
          <p:nvPr/>
        </p:nvSpPr>
        <p:spPr>
          <a:xfrm>
            <a:off x="643467" y="643467"/>
            <a:ext cx="10905066" cy="5571066"/>
          </a:xfrm>
          <a:prstGeom prst="roundRect">
            <a:avLst>
              <a:gd fmla="val 2627" name="adj"/>
            </a:avLst>
          </a:prstGeom>
          <a:solidFill>
            <a:srgbClr val="282D34"/>
          </a:solidFill>
          <a:ln cap="flat" cmpd="sng" w="44450">
            <a:solidFill>
              <a:schemeClr val="dk2">
                <a:alpha val="64705"/>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29" name="Google Shape;129;p1"/>
          <p:cNvSpPr txBox="1"/>
          <p:nvPr>
            <p:ph type="ctrTitle"/>
          </p:nvPr>
        </p:nvSpPr>
        <p:spPr>
          <a:xfrm>
            <a:off x="1141413" y="965199"/>
            <a:ext cx="6075552" cy="491807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Clr>
                <a:schemeClr val="lt1"/>
              </a:buClr>
              <a:buSzPts val="5400"/>
              <a:buFont typeface="Century Gothic"/>
              <a:buNone/>
            </a:pPr>
            <a:r>
              <a:rPr lang="en-US" sz="5400"/>
              <a:t>NEW SDR-BASED TRANSCEIVERS</a:t>
            </a:r>
            <a:endParaRPr/>
          </a:p>
        </p:txBody>
      </p:sp>
      <p:sp>
        <p:nvSpPr>
          <p:cNvPr id="130" name="Google Shape;130;p1"/>
          <p:cNvSpPr txBox="1"/>
          <p:nvPr>
            <p:ph idx="1" type="subTitle"/>
          </p:nvPr>
        </p:nvSpPr>
        <p:spPr>
          <a:xfrm>
            <a:off x="7891121" y="965199"/>
            <a:ext cx="2950765" cy="491807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2100"/>
              <a:buNone/>
            </a:pPr>
            <a:r>
              <a:rPr lang="en-US"/>
              <a:t>HRU 2024</a:t>
            </a:r>
            <a:br>
              <a:rPr lang="en-US"/>
            </a:br>
            <a:r>
              <a:rPr lang="en-US"/>
              <a:t>Neil Goldstein, W2NDG</a:t>
            </a:r>
            <a:endParaRPr/>
          </a:p>
        </p:txBody>
      </p:sp>
      <p:cxnSp>
        <p:nvCxnSpPr>
          <p:cNvPr id="131" name="Google Shape;131;p1"/>
          <p:cNvCxnSpPr/>
          <p:nvPr/>
        </p:nvCxnSpPr>
        <p:spPr>
          <a:xfrm>
            <a:off x="7538699" y="2011680"/>
            <a:ext cx="0" cy="283464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3" name="Shape 223"/>
        <p:cNvGrpSpPr/>
        <p:nvPr/>
      </p:nvGrpSpPr>
      <p:grpSpPr>
        <a:xfrm>
          <a:off x="0" y="0"/>
          <a:ext cx="0" cy="0"/>
          <a:chOff x="0" y="0"/>
          <a:chExt cx="0" cy="0"/>
        </a:xfrm>
      </p:grpSpPr>
      <p:sp>
        <p:nvSpPr>
          <p:cNvPr id="224" name="Google Shape;224;p10"/>
          <p:cNvSpPr txBox="1"/>
          <p:nvPr>
            <p:ph type="title"/>
          </p:nvPr>
        </p:nvSpPr>
        <p:spPr>
          <a:xfrm>
            <a:off x="1141413" y="609600"/>
            <a:ext cx="9905998" cy="1468582"/>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Century Gothic"/>
              <a:buNone/>
            </a:pPr>
            <a:r>
              <a:rPr lang="en-US"/>
              <a:t>DIY DSP RADIOS</a:t>
            </a:r>
            <a:endParaRPr/>
          </a:p>
        </p:txBody>
      </p:sp>
      <p:pic>
        <p:nvPicPr>
          <p:cNvPr id="225" name="Google Shape;225;p10"/>
          <p:cNvPicPr preferRelativeResize="0"/>
          <p:nvPr/>
        </p:nvPicPr>
        <p:blipFill rotWithShape="1">
          <a:blip r:embed="rId4">
            <a:alphaModFix/>
          </a:blip>
          <a:srcRect b="0" l="0" r="0" t="0"/>
          <a:stretch/>
        </p:blipFill>
        <p:spPr>
          <a:xfrm>
            <a:off x="1961322" y="1736251"/>
            <a:ext cx="3489168" cy="3352583"/>
          </a:xfrm>
          <a:prstGeom prst="rect">
            <a:avLst/>
          </a:prstGeom>
          <a:noFill/>
          <a:ln>
            <a:noFill/>
          </a:ln>
        </p:spPr>
      </p:pic>
      <p:sp>
        <p:nvSpPr>
          <p:cNvPr id="226" name="Google Shape;226;p10"/>
          <p:cNvSpPr txBox="1"/>
          <p:nvPr/>
        </p:nvSpPr>
        <p:spPr>
          <a:xfrm>
            <a:off x="1961321" y="5445810"/>
            <a:ext cx="330641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u="none" cap="none" strike="noStrike">
                <a:solidFill>
                  <a:schemeClr val="lt1"/>
                </a:solidFill>
                <a:latin typeface="Century Gothic"/>
                <a:ea typeface="Century Gothic"/>
                <a:cs typeface="Century Gothic"/>
                <a:sym typeface="Century Gothic"/>
              </a:rPr>
              <a:t>The CPK-3 from CRKITS.COM  $14.50 from Adam Rong</a:t>
            </a:r>
            <a:endParaRPr b="0" i="0" sz="2400" u="none" cap="none" strike="noStrike">
              <a:solidFill>
                <a:schemeClr val="lt1"/>
              </a:solidFill>
              <a:latin typeface="Century Gothic"/>
              <a:ea typeface="Century Gothic"/>
              <a:cs typeface="Century Gothic"/>
              <a:sym typeface="Century Gothic"/>
            </a:endParaRPr>
          </a:p>
        </p:txBody>
      </p:sp>
      <p:sp>
        <p:nvSpPr>
          <p:cNvPr id="227" name="Google Shape;227;p10"/>
          <p:cNvSpPr txBox="1"/>
          <p:nvPr/>
        </p:nvSpPr>
        <p:spPr>
          <a:xfrm>
            <a:off x="6479854" y="1343891"/>
            <a:ext cx="285647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u="none" cap="none" strike="noStrike">
                <a:solidFill>
                  <a:schemeClr val="lt1"/>
                </a:solidFill>
                <a:latin typeface="Century Gothic"/>
                <a:ea typeface="Century Gothic"/>
                <a:cs typeface="Century Gothic"/>
                <a:sym typeface="Century Gothic"/>
              </a:rPr>
              <a:t>DIY Si4732 Receiver kit (eBay, AliExpress)</a:t>
            </a:r>
            <a:endParaRPr b="0" i="0" sz="2400" u="none" cap="none" strike="noStrike">
              <a:solidFill>
                <a:schemeClr val="lt1"/>
              </a:solidFill>
              <a:latin typeface="Century Gothic"/>
              <a:ea typeface="Century Gothic"/>
              <a:cs typeface="Century Gothic"/>
              <a:sym typeface="Century Gothic"/>
            </a:endParaRPr>
          </a:p>
        </p:txBody>
      </p:sp>
      <p:pic>
        <p:nvPicPr>
          <p:cNvPr descr="A green circuit board with a black wire&#10;&#10;Description automatically generated" id="228" name="Google Shape;228;p10"/>
          <p:cNvPicPr preferRelativeResize="0"/>
          <p:nvPr/>
        </p:nvPicPr>
        <p:blipFill rotWithShape="1">
          <a:blip r:embed="rId5">
            <a:alphaModFix/>
          </a:blip>
          <a:srcRect b="0" l="0" r="0" t="0"/>
          <a:stretch/>
        </p:blipFill>
        <p:spPr>
          <a:xfrm>
            <a:off x="6479853" y="1736251"/>
            <a:ext cx="3854379" cy="335258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1"/>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Century Gothic"/>
              <a:buNone/>
            </a:pPr>
            <a:r>
              <a:rPr lang="en-US"/>
              <a:t>MICROCONTROLLERS IN RADIO</a:t>
            </a:r>
            <a:endParaRPr/>
          </a:p>
        </p:txBody>
      </p:sp>
      <p:grpSp>
        <p:nvGrpSpPr>
          <p:cNvPr id="234" name="Google Shape;234;p11"/>
          <p:cNvGrpSpPr/>
          <p:nvPr/>
        </p:nvGrpSpPr>
        <p:grpSpPr>
          <a:xfrm>
            <a:off x="1141413" y="2345490"/>
            <a:ext cx="9905998" cy="3444026"/>
            <a:chOff x="0" y="1683"/>
            <a:chExt cx="9905998" cy="3444026"/>
          </a:xfrm>
        </p:grpSpPr>
        <p:sp>
          <p:nvSpPr>
            <p:cNvPr id="235" name="Google Shape;235;p11"/>
            <p:cNvSpPr/>
            <p:nvPr/>
          </p:nvSpPr>
          <p:spPr>
            <a:xfrm rot="5400000">
              <a:off x="6291688" y="-2612747"/>
              <a:ext cx="888781" cy="6339838"/>
            </a:xfrm>
            <a:prstGeom prst="round2SameRect">
              <a:avLst>
                <a:gd fmla="val 16667" name="adj1"/>
                <a:gd fmla="val 0" name="adj2"/>
              </a:avLst>
            </a:prstGeom>
            <a:solidFill>
              <a:srgbClr val="D4D4D4">
                <a:alpha val="89803"/>
              </a:srgbClr>
            </a:solidFill>
            <a:ln cap="rnd" cmpd="sng" w="19050">
              <a:solidFill>
                <a:srgbClr val="D4D4D4">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
            <p:cNvSpPr txBox="1"/>
            <p:nvPr/>
          </p:nvSpPr>
          <p:spPr>
            <a:xfrm>
              <a:off x="3566160" y="156168"/>
              <a:ext cx="6296451" cy="802007"/>
            </a:xfrm>
            <a:prstGeom prst="rect">
              <a:avLst/>
            </a:prstGeom>
            <a:noFill/>
            <a:ln>
              <a:noFill/>
            </a:ln>
          </p:spPr>
          <p:txBody>
            <a:bodyPr anchorCtr="0" anchor="ctr" bIns="20950" lIns="41900" spcFirstLastPara="1" rIns="41900" wrap="square" tIns="20950">
              <a:noAutofit/>
            </a:bodyPr>
            <a:lstStyle/>
            <a:p>
              <a:pPr indent="-69850" lvl="1" marL="57150" marR="0" rtl="0" algn="l">
                <a:lnSpc>
                  <a:spcPct val="90000"/>
                </a:lnSpc>
                <a:spcBef>
                  <a:spcPts val="0"/>
                </a:spcBef>
                <a:spcAft>
                  <a:spcPts val="0"/>
                </a:spcAft>
                <a:buClr>
                  <a:schemeClr val="lt1"/>
                </a:buClr>
                <a:buSzPts val="1100"/>
                <a:buFont typeface="Century Gothic"/>
                <a:buChar char="•"/>
              </a:pPr>
              <a:r>
                <a:rPr b="0" i="0" lang="en-US" sz="1100" u="none" cap="none" strike="noStrike">
                  <a:solidFill>
                    <a:schemeClr val="lt1"/>
                  </a:solidFill>
                  <a:latin typeface="Century Gothic"/>
                  <a:ea typeface="Century Gothic"/>
                  <a:cs typeface="Century Gothic"/>
                  <a:sym typeface="Century Gothic"/>
                </a:rPr>
                <a:t>Not for actual processing of signals, but control and interfacing</a:t>
              </a:r>
              <a:endParaRPr/>
            </a:p>
          </p:txBody>
        </p:sp>
        <p:sp>
          <p:nvSpPr>
            <p:cNvPr id="237" name="Google Shape;237;p11"/>
            <p:cNvSpPr/>
            <p:nvPr/>
          </p:nvSpPr>
          <p:spPr>
            <a:xfrm>
              <a:off x="0" y="1683"/>
              <a:ext cx="3566159" cy="1110976"/>
            </a:xfrm>
            <a:prstGeom prst="roundRect">
              <a:avLst>
                <a:gd fmla="val 16667" name="adj"/>
              </a:avLst>
            </a:prstGeom>
            <a:solidFill>
              <a:schemeClr val="accent1"/>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
            <p:cNvSpPr txBox="1"/>
            <p:nvPr/>
          </p:nvSpPr>
          <p:spPr>
            <a:xfrm>
              <a:off x="54233" y="55916"/>
              <a:ext cx="3457693" cy="1002510"/>
            </a:xfrm>
            <a:prstGeom prst="rect">
              <a:avLst/>
            </a:prstGeom>
            <a:noFill/>
            <a:ln>
              <a:noFill/>
            </a:ln>
          </p:spPr>
          <p:txBody>
            <a:bodyPr anchorCtr="0" anchor="ctr" bIns="40000" lIns="80000" spcFirstLastPara="1" rIns="80000" wrap="square" tIns="40000">
              <a:noAutofit/>
            </a:bodyPr>
            <a:lstStyle/>
            <a:p>
              <a:pPr indent="0" lvl="0" marL="0" marR="0" rtl="0" algn="ctr">
                <a:lnSpc>
                  <a:spcPct val="90000"/>
                </a:lnSpc>
                <a:spcBef>
                  <a:spcPts val="0"/>
                </a:spcBef>
                <a:spcAft>
                  <a:spcPts val="0"/>
                </a:spcAft>
                <a:buClr>
                  <a:schemeClr val="lt1"/>
                </a:buClr>
                <a:buSzPts val="2100"/>
                <a:buFont typeface="Century Gothic"/>
                <a:buNone/>
              </a:pPr>
              <a:r>
                <a:rPr b="0" i="0" lang="en-US" sz="2100" u="none" cap="none" strike="noStrike">
                  <a:solidFill>
                    <a:schemeClr val="lt1"/>
                  </a:solidFill>
                  <a:latin typeface="Century Gothic"/>
                  <a:ea typeface="Century Gothic"/>
                  <a:cs typeface="Century Gothic"/>
                  <a:sym typeface="Century Gothic"/>
                </a:rPr>
                <a:t>Nothing new: PIC processors, Arduino</a:t>
              </a:r>
              <a:endParaRPr/>
            </a:p>
          </p:txBody>
        </p:sp>
        <p:sp>
          <p:nvSpPr>
            <p:cNvPr id="239" name="Google Shape;239;p11"/>
            <p:cNvSpPr/>
            <p:nvPr/>
          </p:nvSpPr>
          <p:spPr>
            <a:xfrm rot="5400000">
              <a:off x="6291688" y="-1446222"/>
              <a:ext cx="888781" cy="6339838"/>
            </a:xfrm>
            <a:prstGeom prst="round2SameRect">
              <a:avLst>
                <a:gd fmla="val 16667" name="adj1"/>
                <a:gd fmla="val 0" name="adj2"/>
              </a:avLst>
            </a:prstGeom>
            <a:solidFill>
              <a:srgbClr val="D4D4D4">
                <a:alpha val="89803"/>
              </a:srgbClr>
            </a:solidFill>
            <a:ln cap="rnd" cmpd="sng" w="19050">
              <a:solidFill>
                <a:srgbClr val="D4D4D4">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1"/>
            <p:cNvSpPr txBox="1"/>
            <p:nvPr/>
          </p:nvSpPr>
          <p:spPr>
            <a:xfrm>
              <a:off x="3566160" y="1322693"/>
              <a:ext cx="6296451" cy="802007"/>
            </a:xfrm>
            <a:prstGeom prst="rect">
              <a:avLst/>
            </a:prstGeom>
            <a:noFill/>
            <a:ln>
              <a:noFill/>
            </a:ln>
          </p:spPr>
          <p:txBody>
            <a:bodyPr anchorCtr="0" anchor="ctr" bIns="20950" lIns="41900" spcFirstLastPara="1" rIns="41900" wrap="square" tIns="20950">
              <a:noAutofit/>
            </a:bodyPr>
            <a:lstStyle/>
            <a:p>
              <a:pPr indent="-69850" lvl="1" marL="57150" marR="0" rtl="0" algn="l">
                <a:lnSpc>
                  <a:spcPct val="90000"/>
                </a:lnSpc>
                <a:spcBef>
                  <a:spcPts val="0"/>
                </a:spcBef>
                <a:spcAft>
                  <a:spcPts val="0"/>
                </a:spcAft>
                <a:buClr>
                  <a:schemeClr val="lt1"/>
                </a:buClr>
                <a:buSzPts val="1100"/>
                <a:buFont typeface="Century Gothic"/>
                <a:buChar char="•"/>
              </a:pPr>
              <a:r>
                <a:rPr b="0" i="0" lang="en-US" sz="1100" u="none" cap="none" strike="noStrike">
                  <a:solidFill>
                    <a:schemeClr val="lt1"/>
                  </a:solidFill>
                  <a:latin typeface="Century Gothic"/>
                  <a:ea typeface="Century Gothic"/>
                  <a:cs typeface="Century Gothic"/>
                  <a:sym typeface="Century Gothic"/>
                </a:rPr>
                <a:t>IC-7300, FTDX 10, KX2</a:t>
              </a:r>
              <a:endParaRPr/>
            </a:p>
          </p:txBody>
        </p:sp>
        <p:sp>
          <p:nvSpPr>
            <p:cNvPr id="241" name="Google Shape;241;p11"/>
            <p:cNvSpPr/>
            <p:nvPr/>
          </p:nvSpPr>
          <p:spPr>
            <a:xfrm>
              <a:off x="0" y="1168208"/>
              <a:ext cx="3566159" cy="1110976"/>
            </a:xfrm>
            <a:prstGeom prst="roundRect">
              <a:avLst>
                <a:gd fmla="val 16667" name="adj"/>
              </a:avLst>
            </a:prstGeom>
            <a:solidFill>
              <a:schemeClr val="accent1"/>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txBox="1"/>
            <p:nvPr/>
          </p:nvSpPr>
          <p:spPr>
            <a:xfrm>
              <a:off x="54233" y="1222441"/>
              <a:ext cx="3457693" cy="1002510"/>
            </a:xfrm>
            <a:prstGeom prst="rect">
              <a:avLst/>
            </a:prstGeom>
            <a:noFill/>
            <a:ln>
              <a:noFill/>
            </a:ln>
          </p:spPr>
          <p:txBody>
            <a:bodyPr anchorCtr="0" anchor="ctr" bIns="40000" lIns="80000" spcFirstLastPara="1" rIns="80000" wrap="square" tIns="40000">
              <a:noAutofit/>
            </a:bodyPr>
            <a:lstStyle/>
            <a:p>
              <a:pPr indent="0" lvl="0" marL="0" marR="0" rtl="0" algn="ctr">
                <a:lnSpc>
                  <a:spcPct val="90000"/>
                </a:lnSpc>
                <a:spcBef>
                  <a:spcPts val="0"/>
                </a:spcBef>
                <a:spcAft>
                  <a:spcPts val="0"/>
                </a:spcAft>
                <a:buClr>
                  <a:schemeClr val="lt1"/>
                </a:buClr>
                <a:buSzPts val="2100"/>
                <a:buFont typeface="Century Gothic"/>
                <a:buNone/>
              </a:pPr>
              <a:r>
                <a:rPr b="0" i="0" lang="en-US" sz="2100" u="none" cap="none" strike="noStrike">
                  <a:solidFill>
                    <a:schemeClr val="lt1"/>
                  </a:solidFill>
                  <a:latin typeface="Century Gothic"/>
                  <a:ea typeface="Century Gothic"/>
                  <a:cs typeface="Century Gothic"/>
                  <a:sym typeface="Century Gothic"/>
                </a:rPr>
                <a:t>Commercial radios using sdr with more advanced cpus (FPGAs)</a:t>
              </a:r>
              <a:endParaRPr/>
            </a:p>
          </p:txBody>
        </p:sp>
        <p:sp>
          <p:nvSpPr>
            <p:cNvPr id="243" name="Google Shape;243;p11"/>
            <p:cNvSpPr/>
            <p:nvPr/>
          </p:nvSpPr>
          <p:spPr>
            <a:xfrm rot="5400000">
              <a:off x="6291688" y="-279697"/>
              <a:ext cx="888781" cy="6339838"/>
            </a:xfrm>
            <a:prstGeom prst="round2SameRect">
              <a:avLst>
                <a:gd fmla="val 16667" name="adj1"/>
                <a:gd fmla="val 0" name="adj2"/>
              </a:avLst>
            </a:prstGeom>
            <a:solidFill>
              <a:srgbClr val="D4D4D4">
                <a:alpha val="89803"/>
              </a:srgbClr>
            </a:solidFill>
            <a:ln cap="rnd" cmpd="sng" w="19050">
              <a:solidFill>
                <a:srgbClr val="D4D4D4">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1"/>
            <p:cNvSpPr txBox="1"/>
            <p:nvPr/>
          </p:nvSpPr>
          <p:spPr>
            <a:xfrm>
              <a:off x="3566160" y="2489218"/>
              <a:ext cx="6296451" cy="802007"/>
            </a:xfrm>
            <a:prstGeom prst="rect">
              <a:avLst/>
            </a:prstGeom>
            <a:noFill/>
            <a:ln>
              <a:noFill/>
            </a:ln>
          </p:spPr>
          <p:txBody>
            <a:bodyPr anchorCtr="0" anchor="ctr" bIns="20950" lIns="41900" spcFirstLastPara="1" rIns="41900" wrap="square" tIns="20950">
              <a:noAutofit/>
            </a:bodyPr>
            <a:lstStyle/>
            <a:p>
              <a:pPr indent="-69850" lvl="1" marL="57150" marR="0" rtl="0" algn="l">
                <a:lnSpc>
                  <a:spcPct val="90000"/>
                </a:lnSpc>
                <a:spcBef>
                  <a:spcPts val="0"/>
                </a:spcBef>
                <a:spcAft>
                  <a:spcPts val="0"/>
                </a:spcAft>
                <a:buClr>
                  <a:schemeClr val="lt1"/>
                </a:buClr>
                <a:buSzPts val="1100"/>
                <a:buFont typeface="Century Gothic"/>
                <a:buChar char="•"/>
              </a:pPr>
              <a:r>
                <a:rPr b="0" i="0" lang="en-US" sz="1100" u="none" cap="none" strike="noStrike">
                  <a:solidFill>
                    <a:schemeClr val="lt1"/>
                  </a:solidFill>
                  <a:latin typeface="Century Gothic"/>
                  <a:ea typeface="Century Gothic"/>
                  <a:cs typeface="Century Gothic"/>
                  <a:sym typeface="Century Gothic"/>
                </a:rPr>
                <a:t>QDX/QMX from QRP-LABS – Hans Summers</a:t>
              </a:r>
              <a:endParaRPr/>
            </a:p>
            <a:p>
              <a:pPr indent="-69850" lvl="1" marL="57150" marR="0" rtl="0" algn="l">
                <a:lnSpc>
                  <a:spcPct val="90000"/>
                </a:lnSpc>
                <a:spcBef>
                  <a:spcPts val="165"/>
                </a:spcBef>
                <a:spcAft>
                  <a:spcPts val="0"/>
                </a:spcAft>
                <a:buClr>
                  <a:schemeClr val="lt1"/>
                </a:buClr>
                <a:buSzPts val="1100"/>
                <a:buFont typeface="Century Gothic"/>
                <a:buChar char="•"/>
              </a:pPr>
              <a:r>
                <a:rPr b="0" i="0" lang="en-US" sz="1100" u="none" cap="none" strike="noStrike">
                  <a:solidFill>
                    <a:schemeClr val="lt1"/>
                  </a:solidFill>
                  <a:latin typeface="Century Gothic"/>
                  <a:ea typeface="Century Gothic"/>
                  <a:cs typeface="Century Gothic"/>
                  <a:sym typeface="Century Gothic"/>
                </a:rPr>
                <a:t>Tr(u)-sdx from Manuel Klaerig and Guido Ten Dolle</a:t>
              </a:r>
              <a:endParaRPr/>
            </a:p>
            <a:p>
              <a:pPr indent="-69850" lvl="1" marL="57150" marR="0" rtl="0" algn="l">
                <a:lnSpc>
                  <a:spcPct val="90000"/>
                </a:lnSpc>
                <a:spcBef>
                  <a:spcPts val="165"/>
                </a:spcBef>
                <a:spcAft>
                  <a:spcPts val="0"/>
                </a:spcAft>
                <a:buClr>
                  <a:schemeClr val="lt1"/>
                </a:buClr>
                <a:buSzPts val="1100"/>
                <a:buFont typeface="Century Gothic"/>
                <a:buChar char="•"/>
              </a:pPr>
              <a:r>
                <a:rPr b="0" i="0" lang="en-US" sz="1100" u="none" cap="none" strike="noStrike">
                  <a:solidFill>
                    <a:schemeClr val="lt1"/>
                  </a:solidFill>
                  <a:latin typeface="Century Gothic"/>
                  <a:ea typeface="Century Gothic"/>
                  <a:cs typeface="Century Gothic"/>
                  <a:sym typeface="Century Gothic"/>
                </a:rPr>
                <a:t>sBitx from HF Signals – Ashar Farhan</a:t>
              </a:r>
              <a:endParaRPr/>
            </a:p>
            <a:p>
              <a:pPr indent="-69850" lvl="1" marL="57150" marR="0" rtl="0" algn="l">
                <a:lnSpc>
                  <a:spcPct val="90000"/>
                </a:lnSpc>
                <a:spcBef>
                  <a:spcPts val="165"/>
                </a:spcBef>
                <a:spcAft>
                  <a:spcPts val="0"/>
                </a:spcAft>
                <a:buClr>
                  <a:schemeClr val="lt1"/>
                </a:buClr>
                <a:buSzPts val="1100"/>
                <a:buFont typeface="Century Gothic"/>
                <a:buChar char="•"/>
              </a:pPr>
              <a:r>
                <a:rPr b="0" i="0" lang="en-US" sz="1100" u="none" cap="none" strike="noStrike">
                  <a:solidFill>
                    <a:schemeClr val="lt1"/>
                  </a:solidFill>
                  <a:latin typeface="Century Gothic"/>
                  <a:ea typeface="Century Gothic"/>
                  <a:cs typeface="Century Gothic"/>
                  <a:sym typeface="Century Gothic"/>
                </a:rPr>
                <a:t>T-41 from 4SQRP – Jack Purdum and Al Peters</a:t>
              </a:r>
              <a:endParaRPr/>
            </a:p>
          </p:txBody>
        </p:sp>
        <p:sp>
          <p:nvSpPr>
            <p:cNvPr id="245" name="Google Shape;245;p11"/>
            <p:cNvSpPr/>
            <p:nvPr/>
          </p:nvSpPr>
          <p:spPr>
            <a:xfrm>
              <a:off x="0" y="2334733"/>
              <a:ext cx="3566159" cy="1110976"/>
            </a:xfrm>
            <a:prstGeom prst="roundRect">
              <a:avLst>
                <a:gd fmla="val 16667" name="adj"/>
              </a:avLst>
            </a:prstGeom>
            <a:solidFill>
              <a:schemeClr val="accent1"/>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txBox="1"/>
            <p:nvPr/>
          </p:nvSpPr>
          <p:spPr>
            <a:xfrm>
              <a:off x="54233" y="2388966"/>
              <a:ext cx="3457693" cy="1002510"/>
            </a:xfrm>
            <a:prstGeom prst="rect">
              <a:avLst/>
            </a:prstGeom>
            <a:noFill/>
            <a:ln>
              <a:noFill/>
            </a:ln>
          </p:spPr>
          <p:txBody>
            <a:bodyPr anchorCtr="0" anchor="ctr" bIns="40000" lIns="80000" spcFirstLastPara="1" rIns="80000" wrap="square" tIns="40000">
              <a:noAutofit/>
            </a:bodyPr>
            <a:lstStyle/>
            <a:p>
              <a:pPr indent="0" lvl="0" marL="0" marR="0" rtl="0" algn="ctr">
                <a:lnSpc>
                  <a:spcPct val="90000"/>
                </a:lnSpc>
                <a:spcBef>
                  <a:spcPts val="0"/>
                </a:spcBef>
                <a:spcAft>
                  <a:spcPts val="0"/>
                </a:spcAft>
                <a:buClr>
                  <a:schemeClr val="lt1"/>
                </a:buClr>
                <a:buSzPts val="2100"/>
                <a:buFont typeface="Century Gothic"/>
                <a:buNone/>
              </a:pPr>
              <a:r>
                <a:rPr b="0" i="0" lang="en-US" sz="2100" u="none" cap="none" strike="noStrike">
                  <a:solidFill>
                    <a:schemeClr val="lt1"/>
                  </a:solidFill>
                  <a:latin typeface="Century Gothic"/>
                  <a:ea typeface="Century Gothic"/>
                  <a:cs typeface="Century Gothic"/>
                  <a:sym typeface="Century Gothic"/>
                </a:rPr>
                <a:t>Four projects that went in different directions than this:</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0" name="Shape 250"/>
        <p:cNvGrpSpPr/>
        <p:nvPr/>
      </p:nvGrpSpPr>
      <p:grpSpPr>
        <a:xfrm>
          <a:off x="0" y="0"/>
          <a:ext cx="0" cy="0"/>
          <a:chOff x="0" y="0"/>
          <a:chExt cx="0" cy="0"/>
        </a:xfrm>
      </p:grpSpPr>
      <p:pic>
        <p:nvPicPr>
          <p:cNvPr descr="Amazon.com: tr usdx transceiver 5-Band usdx Multimode QRP Assembled with  case by PE1NNZ and DL2MAN : Electronics" id="251" name="Google Shape;251;p12"/>
          <p:cNvPicPr preferRelativeResize="0"/>
          <p:nvPr/>
        </p:nvPicPr>
        <p:blipFill rotWithShape="1">
          <a:blip r:embed="rId4">
            <a:alphaModFix amt="15000"/>
          </a:blip>
          <a:srcRect b="21222" l="0" r="0" t="22528"/>
          <a:stretch/>
        </p:blipFill>
        <p:spPr>
          <a:xfrm>
            <a:off x="20" y="10"/>
            <a:ext cx="12191980" cy="6857990"/>
          </a:xfrm>
          <a:prstGeom prst="rect">
            <a:avLst/>
          </a:prstGeom>
          <a:noFill/>
          <a:ln>
            <a:noFill/>
          </a:ln>
        </p:spPr>
      </p:pic>
      <p:sp>
        <p:nvSpPr>
          <p:cNvPr id="252" name="Google Shape;252;p12"/>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Century Gothic"/>
              <a:buNone/>
            </a:pPr>
            <a:r>
              <a:rPr lang="en-US"/>
              <a:t>THE (TR)U-SDX:</a:t>
            </a:r>
            <a:br>
              <a:rPr lang="en-US"/>
            </a:br>
            <a:r>
              <a:rPr lang="en-US"/>
              <a:t>IT ALL STARTED WITH HANS SUMMERS – QRP-LABS</a:t>
            </a:r>
            <a:endParaRPr/>
          </a:p>
        </p:txBody>
      </p:sp>
      <p:sp>
        <p:nvSpPr>
          <p:cNvPr id="253" name="Google Shape;253;p12"/>
          <p:cNvSpPr txBox="1"/>
          <p:nvPr>
            <p:ph idx="1" type="body"/>
          </p:nvPr>
        </p:nvSpPr>
        <p:spPr>
          <a:xfrm>
            <a:off x="1141413" y="2666999"/>
            <a:ext cx="9905998" cy="3124201"/>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2000"/>
              <a:buChar char="•"/>
            </a:pPr>
            <a:r>
              <a:rPr lang="en-US"/>
              <a:t>Hans brought us the highly-regarded and best-selling QCX which is not really an sdr transceiver but uses some of the same principles.  Then, Guido and Manuel figured out how to modify the circuit into a full sdr transceiver using only the supplied atmega 328 processor (Arduino NANO). The firmware uses some serious trickery to pack a cw, and ssb transceiver into such a small package, but it works. It’s also VERY efficient. This project eventually evolved into the separate product the (tr)u-SDX.  This radio costs $140 assembled, covers 80-20M with some decent features, all in a package about the size of a pack of cigarretes.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3"/>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Century Gothic"/>
              <a:buNone/>
            </a:pPr>
            <a:r>
              <a:rPr lang="en-US"/>
              <a:t>EVOLUTION: (TR)U-SDX</a:t>
            </a:r>
            <a:endParaRPr/>
          </a:p>
        </p:txBody>
      </p:sp>
      <p:pic>
        <p:nvPicPr>
          <p:cNvPr descr="How To Convert QRP Labs QCX Transceiver to SSB | Q R P e r" id="259" name="Google Shape;259;p13"/>
          <p:cNvPicPr preferRelativeResize="0"/>
          <p:nvPr>
            <p:ph idx="1" type="body"/>
          </p:nvPr>
        </p:nvPicPr>
        <p:blipFill rotWithShape="1">
          <a:blip r:embed="rId3">
            <a:alphaModFix/>
          </a:blip>
          <a:srcRect b="0" l="0" r="0" t="0"/>
          <a:stretch/>
        </p:blipFill>
        <p:spPr>
          <a:xfrm>
            <a:off x="471073" y="2514600"/>
            <a:ext cx="4165600" cy="3124200"/>
          </a:xfrm>
          <a:prstGeom prst="rect">
            <a:avLst/>
          </a:prstGeom>
          <a:noFill/>
          <a:ln>
            <a:noFill/>
          </a:ln>
        </p:spPr>
      </p:pic>
      <p:sp>
        <p:nvSpPr>
          <p:cNvPr id="260" name="Google Shape;260;p13"/>
          <p:cNvSpPr txBox="1"/>
          <p:nvPr/>
        </p:nvSpPr>
        <p:spPr>
          <a:xfrm>
            <a:off x="471073" y="6069496"/>
            <a:ext cx="1149564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lt1"/>
                </a:solidFill>
                <a:latin typeface="Century Gothic"/>
                <a:ea typeface="Century Gothic"/>
                <a:cs typeface="Century Gothic"/>
                <a:sym typeface="Century Gothic"/>
              </a:rPr>
              <a:t>The QCX-SSB							The uSDX							The (tr)u-SDX</a:t>
            </a:r>
            <a:endParaRPr sz="1800">
              <a:solidFill>
                <a:schemeClr val="lt1"/>
              </a:solidFill>
              <a:latin typeface="Century Gothic"/>
              <a:ea typeface="Century Gothic"/>
              <a:cs typeface="Century Gothic"/>
              <a:sym typeface="Century Gothic"/>
            </a:endParaRPr>
          </a:p>
        </p:txBody>
      </p:sp>
      <p:pic>
        <p:nvPicPr>
          <p:cNvPr descr="marxy's musing on technology: uSDX QRP transceiver built" id="261" name="Google Shape;261;p13"/>
          <p:cNvPicPr preferRelativeResize="0"/>
          <p:nvPr/>
        </p:nvPicPr>
        <p:blipFill rotWithShape="1">
          <a:blip r:embed="rId4">
            <a:alphaModFix/>
          </a:blip>
          <a:srcRect b="0" l="0" r="0" t="0"/>
          <a:stretch/>
        </p:blipFill>
        <p:spPr>
          <a:xfrm>
            <a:off x="4784034" y="2209800"/>
            <a:ext cx="3527425" cy="3429000"/>
          </a:xfrm>
          <a:prstGeom prst="rect">
            <a:avLst/>
          </a:prstGeom>
          <a:noFill/>
          <a:ln>
            <a:noFill/>
          </a:ln>
        </p:spPr>
      </p:pic>
      <p:pic>
        <p:nvPicPr>
          <p:cNvPr descr="Amazon.com: tr usdx transceiver 5-Band usdx Multimode QRP Assembled with  case by PE1NNZ and DL2MAN : Electronics" id="262" name="Google Shape;262;p13"/>
          <p:cNvPicPr preferRelativeResize="0"/>
          <p:nvPr/>
        </p:nvPicPr>
        <p:blipFill rotWithShape="1">
          <a:blip r:embed="rId5">
            <a:alphaModFix/>
          </a:blip>
          <a:srcRect b="0" l="0" r="0" t="0"/>
          <a:stretch/>
        </p:blipFill>
        <p:spPr>
          <a:xfrm>
            <a:off x="8735668" y="2781300"/>
            <a:ext cx="2857500" cy="2857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6" name="Shape 266"/>
        <p:cNvGrpSpPr/>
        <p:nvPr/>
      </p:nvGrpSpPr>
      <p:grpSpPr>
        <a:xfrm>
          <a:off x="0" y="0"/>
          <a:ext cx="0" cy="0"/>
          <a:chOff x="0" y="0"/>
          <a:chExt cx="0" cy="0"/>
        </a:xfrm>
      </p:grpSpPr>
      <p:sp>
        <p:nvSpPr>
          <p:cNvPr id="267" name="Google Shape;267;p14"/>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68" name="Google Shape;268;p14"/>
          <p:cNvSpPr/>
          <p:nvPr/>
        </p:nvSpPr>
        <p:spPr>
          <a:xfrm>
            <a:off x="763160" y="0"/>
            <a:ext cx="9369421" cy="6857999"/>
          </a:xfrm>
          <a:prstGeom prst="rect">
            <a:avLst/>
          </a:prstGeom>
          <a:gradFill>
            <a:gsLst>
              <a:gs pos="0">
                <a:srgbClr val="A6AFBC">
                  <a:alpha val="49803"/>
                </a:srgbClr>
              </a:gs>
              <a:gs pos="10000">
                <a:srgbClr val="7B879A">
                  <a:alpha val="40000"/>
                </a:srgbClr>
              </a:gs>
              <a:gs pos="70000">
                <a:srgbClr val="363D46">
                  <a:alpha val="0"/>
                </a:srgbClr>
              </a:gs>
              <a:gs pos="100000">
                <a:srgbClr val="363D46">
                  <a:alpha val="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69" name="Google Shape;269;p14"/>
          <p:cNvSpPr/>
          <p:nvPr/>
        </p:nvSpPr>
        <p:spPr>
          <a:xfrm>
            <a:off x="0" y="-2"/>
            <a:ext cx="6088489" cy="6858002"/>
          </a:xfrm>
          <a:custGeom>
            <a:rect b="b" l="l" r="r" t="t"/>
            <a:pathLst>
              <a:path extrusionOk="0" h="6858002" w="6088489">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blipFill rotWithShape="1">
            <a:blip r:embed="rId3">
              <a:alphaModFix/>
            </a:blip>
            <a:stretch>
              <a:fillRect b="0" l="0" r="0" t="0"/>
            </a:stretch>
          </a:blipFill>
          <a:ln cap="flat" cmpd="sng" w="44450">
            <a:solidFill>
              <a:schemeClr val="dk2">
                <a:alpha val="64705"/>
              </a:schemeClr>
            </a:solidFill>
            <a:prstDash val="solid"/>
            <a:round/>
            <a:headEnd len="sm" w="sm" type="none"/>
            <a:tailEnd len="sm" w="sm" type="none"/>
          </a:ln>
          <a:effectLst>
            <a:outerShdw blurRad="50800" rotWithShape="0" algn="l" dist="254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0" name="Google Shape;270;p14"/>
          <p:cNvSpPr txBox="1"/>
          <p:nvPr>
            <p:ph type="title"/>
          </p:nvPr>
        </p:nvSpPr>
        <p:spPr>
          <a:xfrm>
            <a:off x="962022" y="643467"/>
            <a:ext cx="4340023" cy="5571064"/>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400"/>
              <a:buFont typeface="Century Gothic"/>
              <a:buNone/>
            </a:pPr>
            <a:r>
              <a:rPr lang="en-US" sz="4400"/>
              <a:t>USDX TO (TR)U-SDX AND THE CLONE WARS</a:t>
            </a:r>
            <a:endParaRPr/>
          </a:p>
        </p:txBody>
      </p:sp>
      <p:sp>
        <p:nvSpPr>
          <p:cNvPr id="271" name="Google Shape;271;p14"/>
          <p:cNvSpPr txBox="1"/>
          <p:nvPr>
            <p:ph idx="1" type="body"/>
          </p:nvPr>
        </p:nvSpPr>
        <p:spPr>
          <a:xfrm>
            <a:off x="6708499" y="643467"/>
            <a:ext cx="4521480" cy="5571064"/>
          </a:xfrm>
          <a:prstGeom prst="rect">
            <a:avLst/>
          </a:prstGeom>
          <a:noFill/>
          <a:ln>
            <a:noFill/>
          </a:ln>
        </p:spPr>
        <p:txBody>
          <a:bodyPr anchorCtr="0" anchor="ctr" bIns="45700" lIns="91425" spcFirstLastPara="1" rIns="91425" wrap="square" tIns="45700">
            <a:normAutofit/>
          </a:bodyPr>
          <a:lstStyle/>
          <a:p>
            <a:pPr indent="-293370" lvl="0" marL="285750" rtl="0" algn="l">
              <a:lnSpc>
                <a:spcPct val="90000"/>
              </a:lnSpc>
              <a:spcBef>
                <a:spcPts val="0"/>
              </a:spcBef>
              <a:spcAft>
                <a:spcPts val="0"/>
              </a:spcAft>
              <a:buSzPts val="1600"/>
              <a:buChar char="•"/>
            </a:pPr>
            <a:r>
              <a:rPr lang="en-US" sz="1600"/>
              <a:t>At the point where the uSDX was becoming a decent multiband rig, the Chinese clone manufacturers grabbed the design and started selling the uSDX/uSDR radios through eBay and AliExpress.  The sourced design is decent, but there were problems with these radios (and still are). They changed some of the components without re-engineering the LPF circuits, so these radios are not as efficient, and may not be legal on all bands. They are also frequently poorly built and cannot be firmware updated without hardware modification.  Manuel and Guido briefly considered ending the project since they were getting bombarded with requests to support radios that they were not selling or getting any sort of royalties for, and they did not want to be seen as responsible for these terrible radios.  They CLOSED the project and locked the firmware to only officially produced or homebrewed radios based on their final design: The (tr)u-SDX</a:t>
            </a:r>
            <a:endParaRPr/>
          </a:p>
          <a:p>
            <a:pPr indent="-191770" lvl="0" marL="285750" rtl="0" algn="l">
              <a:lnSpc>
                <a:spcPct val="90000"/>
              </a:lnSpc>
              <a:spcBef>
                <a:spcPts val="896"/>
              </a:spcBef>
              <a:spcAft>
                <a:spcPts val="0"/>
              </a:spcAft>
              <a:buSzPts val="1600"/>
              <a:buNone/>
            </a:pPr>
            <a:r>
              <a:t/>
            </a:r>
            <a:endParaRPr sz="1600"/>
          </a:p>
          <a:p>
            <a:pPr indent="-293370" lvl="0" marL="285750" rtl="0" algn="l">
              <a:lnSpc>
                <a:spcPct val="90000"/>
              </a:lnSpc>
              <a:spcBef>
                <a:spcPts val="896"/>
              </a:spcBef>
              <a:spcAft>
                <a:spcPts val="0"/>
              </a:spcAft>
              <a:buSzPts val="1600"/>
              <a:buChar char="•"/>
            </a:pPr>
            <a:r>
              <a:rPr lang="en-US" sz="1600"/>
              <a:t>You can only update these radios with official firmware by providing a proper serial number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5" name="Shape 275"/>
        <p:cNvGrpSpPr/>
        <p:nvPr/>
      </p:nvGrpSpPr>
      <p:grpSpPr>
        <a:xfrm>
          <a:off x="0" y="0"/>
          <a:ext cx="0" cy="0"/>
          <a:chOff x="0" y="0"/>
          <a:chExt cx="0" cy="0"/>
        </a:xfrm>
      </p:grpSpPr>
      <p:sp>
        <p:nvSpPr>
          <p:cNvPr id="276" name="Google Shape;276;p15"/>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7" name="Google Shape;277;p15"/>
          <p:cNvSpPr txBox="1"/>
          <p:nvPr>
            <p:ph type="title"/>
          </p:nvPr>
        </p:nvSpPr>
        <p:spPr>
          <a:xfrm>
            <a:off x="4722011" y="4003961"/>
            <a:ext cx="6211956" cy="137719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4000"/>
              <a:buFont typeface="Century Gothic"/>
              <a:buNone/>
            </a:pPr>
            <a:r>
              <a:rPr lang="en-US" sz="4000"/>
              <a:t>THE FINAL VERSION (STILL EVOLVING THOUGH)</a:t>
            </a:r>
            <a:endParaRPr/>
          </a:p>
        </p:txBody>
      </p:sp>
      <p:sp>
        <p:nvSpPr>
          <p:cNvPr id="278" name="Google Shape;278;p15"/>
          <p:cNvSpPr/>
          <p:nvPr/>
        </p:nvSpPr>
        <p:spPr>
          <a:xfrm rot="5400000">
            <a:off x="-555276" y="1209913"/>
            <a:ext cx="5221378" cy="4110824"/>
          </a:xfrm>
          <a:prstGeom prst="round2SameRect">
            <a:avLst>
              <a:gd fmla="val 3138" name="adj1"/>
              <a:gd fmla="val 235" name="adj2"/>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Amazon.com: tr usdx transceiver 5-Band usdx Multimode QRP Assembled with  case by PE1NNZ and DL2MAN : Electronics" id="279" name="Google Shape;279;p15"/>
          <p:cNvPicPr preferRelativeResize="0"/>
          <p:nvPr/>
        </p:nvPicPr>
        <p:blipFill rotWithShape="1">
          <a:blip r:embed="rId4">
            <a:alphaModFix/>
          </a:blip>
          <a:srcRect b="-1" l="9625" r="9625" t="0"/>
          <a:stretch/>
        </p:blipFill>
        <p:spPr>
          <a:xfrm>
            <a:off x="1" y="819305"/>
            <a:ext cx="3950208" cy="4892040"/>
          </a:xfrm>
          <a:custGeom>
            <a:rect b="b" l="l" r="r" t="t"/>
            <a:pathLst>
              <a:path extrusionOk="0" h="4892040" w="3950208">
                <a:moveTo>
                  <a:pt x="9283" y="0"/>
                </a:moveTo>
                <a:lnTo>
                  <a:pt x="3826250" y="0"/>
                </a:lnTo>
                <a:cubicBezTo>
                  <a:pt x="3894710" y="0"/>
                  <a:pt x="3950208" y="55498"/>
                  <a:pt x="3950208" y="123958"/>
                </a:cubicBezTo>
                <a:lnTo>
                  <a:pt x="3950208" y="4768082"/>
                </a:lnTo>
                <a:cubicBezTo>
                  <a:pt x="3950208" y="4836542"/>
                  <a:pt x="3894710" y="4892040"/>
                  <a:pt x="3826250" y="4892040"/>
                </a:cubicBezTo>
                <a:lnTo>
                  <a:pt x="9283" y="4892040"/>
                </a:lnTo>
                <a:cubicBezTo>
                  <a:pt x="4156" y="4892040"/>
                  <a:pt x="0" y="4887884"/>
                  <a:pt x="0" y="4882757"/>
                </a:cubicBezTo>
                <a:lnTo>
                  <a:pt x="0" y="9283"/>
                </a:lnTo>
                <a:cubicBezTo>
                  <a:pt x="0" y="4156"/>
                  <a:pt x="4156" y="0"/>
                  <a:pt x="9283" y="0"/>
                </a:cubicBezTo>
                <a:close/>
              </a:path>
            </a:pathLst>
          </a:custGeom>
          <a:noFill/>
          <a:ln>
            <a:noFill/>
          </a:ln>
        </p:spPr>
      </p:pic>
      <p:sp>
        <p:nvSpPr>
          <p:cNvPr id="280" name="Google Shape;280;p15"/>
          <p:cNvSpPr/>
          <p:nvPr/>
        </p:nvSpPr>
        <p:spPr>
          <a:xfrm flipH="1" rot="10800000">
            <a:off x="4557304" y="-1"/>
            <a:ext cx="3712695" cy="3162712"/>
          </a:xfrm>
          <a:prstGeom prst="round2SameRect">
            <a:avLst>
              <a:gd fmla="val 4111" name="adj1"/>
              <a:gd fmla="val 0" name="adj2"/>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tr)uSDX - ADVENTURE QRP" id="281" name="Google Shape;281;p15"/>
          <p:cNvPicPr preferRelativeResize="0"/>
          <p:nvPr/>
        </p:nvPicPr>
        <p:blipFill rotWithShape="1">
          <a:blip r:embed="rId5">
            <a:alphaModFix/>
          </a:blip>
          <a:srcRect b="2" l="20168" r="22866" t="0"/>
          <a:stretch/>
        </p:blipFill>
        <p:spPr>
          <a:xfrm>
            <a:off x="4722011" y="81744"/>
            <a:ext cx="3383280" cy="2999222"/>
          </a:xfrm>
          <a:custGeom>
            <a:rect b="b" l="l" r="r" t="t"/>
            <a:pathLst>
              <a:path extrusionOk="0" h="2999232" w="3383280">
                <a:moveTo>
                  <a:pt x="0" y="0"/>
                </a:moveTo>
                <a:lnTo>
                  <a:pt x="3383280" y="0"/>
                </a:lnTo>
                <a:lnTo>
                  <a:pt x="3383280" y="2875934"/>
                </a:lnTo>
                <a:cubicBezTo>
                  <a:pt x="3383280" y="2944030"/>
                  <a:pt x="3328078" y="2999232"/>
                  <a:pt x="3259982" y="2999232"/>
                </a:cubicBezTo>
                <a:lnTo>
                  <a:pt x="123298" y="2999232"/>
                </a:lnTo>
                <a:cubicBezTo>
                  <a:pt x="55202" y="2999232"/>
                  <a:pt x="0" y="2944030"/>
                  <a:pt x="0" y="2875934"/>
                </a:cubicBezTo>
                <a:close/>
              </a:path>
            </a:pathLst>
          </a:custGeom>
          <a:noFill/>
          <a:ln>
            <a:noFill/>
          </a:ln>
        </p:spPr>
      </p:pic>
      <p:sp>
        <p:nvSpPr>
          <p:cNvPr id="282" name="Google Shape;282;p15"/>
          <p:cNvSpPr/>
          <p:nvPr/>
        </p:nvSpPr>
        <p:spPr>
          <a:xfrm flipH="1" rot="-5400000">
            <a:off x="8785858" y="631778"/>
            <a:ext cx="3383284" cy="3429000"/>
          </a:xfrm>
          <a:prstGeom prst="round2SameRect">
            <a:avLst>
              <a:gd fmla="val 4111" name="adj1"/>
              <a:gd fmla="val 235" name="adj2"/>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283" name="Google Shape;283;p15"/>
          <p:cNvPicPr preferRelativeResize="0"/>
          <p:nvPr/>
        </p:nvPicPr>
        <p:blipFill rotWithShape="1">
          <a:blip r:embed="rId6">
            <a:alphaModFix/>
          </a:blip>
          <a:srcRect b="2" l="13826" r="13758" t="0"/>
          <a:stretch/>
        </p:blipFill>
        <p:spPr>
          <a:xfrm>
            <a:off x="8927592" y="819230"/>
            <a:ext cx="3264408" cy="3054096"/>
          </a:xfrm>
          <a:custGeom>
            <a:rect b="b" l="l" r="r" t="t"/>
            <a:pathLst>
              <a:path extrusionOk="0" h="3054096" w="3264408">
                <a:moveTo>
                  <a:pt x="87897" y="0"/>
                </a:moveTo>
                <a:lnTo>
                  <a:pt x="3264408" y="0"/>
                </a:lnTo>
                <a:lnTo>
                  <a:pt x="3264408" y="3054096"/>
                </a:lnTo>
                <a:lnTo>
                  <a:pt x="87897" y="3054096"/>
                </a:lnTo>
                <a:cubicBezTo>
                  <a:pt x="39353" y="3054096"/>
                  <a:pt x="0" y="3014743"/>
                  <a:pt x="0" y="2966199"/>
                </a:cubicBezTo>
                <a:lnTo>
                  <a:pt x="0" y="87897"/>
                </a:lnTo>
                <a:cubicBezTo>
                  <a:pt x="0" y="39353"/>
                  <a:pt x="39353" y="0"/>
                  <a:pt x="87897" y="0"/>
                </a:cubicBezTo>
                <a:close/>
              </a:path>
            </a:pathLst>
          </a:custGeom>
          <a:noFill/>
          <a:ln>
            <a:noFill/>
          </a:ln>
        </p:spPr>
      </p:pic>
      <p:sp>
        <p:nvSpPr>
          <p:cNvPr id="284" name="Google Shape;284;p15"/>
          <p:cNvSpPr txBox="1"/>
          <p:nvPr/>
        </p:nvSpPr>
        <p:spPr>
          <a:xfrm>
            <a:off x="4190602" y="5506683"/>
            <a:ext cx="8125942" cy="147732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1800"/>
              <a:buFont typeface="Arial"/>
              <a:buChar char="•"/>
            </a:pPr>
            <a:r>
              <a:rPr lang="en-US" sz="1800">
                <a:solidFill>
                  <a:schemeClr val="lt1"/>
                </a:solidFill>
                <a:latin typeface="Century Gothic"/>
                <a:ea typeface="Century Gothic"/>
                <a:cs typeface="Century Gothic"/>
                <a:sym typeface="Century Gothic"/>
              </a:rPr>
              <a:t>80 – 20 Meters (classic 80 – 10, and highband 20 – 10 available as kits</a:t>
            </a:r>
            <a:endParaRPr/>
          </a:p>
          <a:p>
            <a:pPr indent="-285750" lvl="0" marL="285750" marR="0" rtl="0" algn="l">
              <a:spcBef>
                <a:spcPts val="0"/>
              </a:spcBef>
              <a:spcAft>
                <a:spcPts val="0"/>
              </a:spcAft>
              <a:buClr>
                <a:schemeClr val="lt1"/>
              </a:buClr>
              <a:buSzPts val="1800"/>
              <a:buFont typeface="Arial"/>
              <a:buChar char="•"/>
            </a:pPr>
            <a:r>
              <a:rPr lang="en-US" sz="1800">
                <a:solidFill>
                  <a:schemeClr val="lt1"/>
                </a:solidFill>
                <a:latin typeface="Century Gothic"/>
                <a:ea typeface="Century Gothic"/>
                <a:cs typeface="Century Gothic"/>
                <a:sym typeface="Century Gothic"/>
              </a:rPr>
              <a:t>5 Watts output CW and SSB (typically between 4 and 7) on 12V</a:t>
            </a:r>
            <a:endParaRPr/>
          </a:p>
          <a:p>
            <a:pPr indent="-285750" lvl="0" marL="285750" marR="0" rtl="0" algn="l">
              <a:spcBef>
                <a:spcPts val="0"/>
              </a:spcBef>
              <a:spcAft>
                <a:spcPts val="0"/>
              </a:spcAft>
              <a:buClr>
                <a:schemeClr val="lt1"/>
              </a:buClr>
              <a:buSzPts val="1800"/>
              <a:buFont typeface="Arial"/>
              <a:buChar char="•"/>
            </a:pPr>
            <a:r>
              <a:rPr lang="en-US" sz="1800">
                <a:solidFill>
                  <a:schemeClr val="lt1"/>
                </a:solidFill>
                <a:latin typeface="Century Gothic"/>
                <a:ea typeface="Century Gothic"/>
                <a:cs typeface="Century Gothic"/>
                <a:sym typeface="Century Gothic"/>
              </a:rPr>
              <a:t>750 mW output on 5V USB power. Fully USB upgradeable, and CAT</a:t>
            </a:r>
            <a:endParaRPr/>
          </a:p>
          <a:p>
            <a:pPr indent="-285750" lvl="0" marL="285750" marR="0" rtl="0" algn="l">
              <a:spcBef>
                <a:spcPts val="0"/>
              </a:spcBef>
              <a:spcAft>
                <a:spcPts val="0"/>
              </a:spcAft>
              <a:buClr>
                <a:schemeClr val="lt1"/>
              </a:buClr>
              <a:buSzPts val="1800"/>
              <a:buFont typeface="Arial"/>
              <a:buChar char="•"/>
            </a:pPr>
            <a:r>
              <a:rPr lang="en-US" sz="1800">
                <a:solidFill>
                  <a:schemeClr val="lt1"/>
                </a:solidFill>
                <a:latin typeface="Century Gothic"/>
                <a:ea typeface="Century Gothic"/>
                <a:cs typeface="Century Gothic"/>
                <a:sym typeface="Century Gothic"/>
              </a:rPr>
              <a:t>Built in mic. Pitch a resonant antenna, grab a battery and GO!</a:t>
            </a:r>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277"/>
                                        </p:tgtEl>
                                        <p:attrNameLst>
                                          <p:attrName>style.visibility</p:attrName>
                                        </p:attrNameLst>
                                      </p:cBhvr>
                                      <p:to>
                                        <p:strVal val="visible"/>
                                      </p:to>
                                    </p:set>
                                    <p:animEffect filter="fade" transition="in">
                                      <p:cBhvr>
                                        <p:cTn dur="7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8" name="Shape 288"/>
        <p:cNvGrpSpPr/>
        <p:nvPr/>
      </p:nvGrpSpPr>
      <p:grpSpPr>
        <a:xfrm>
          <a:off x="0" y="0"/>
          <a:ext cx="0" cy="0"/>
          <a:chOff x="0" y="0"/>
          <a:chExt cx="0" cy="0"/>
        </a:xfrm>
      </p:grpSpPr>
      <p:sp>
        <p:nvSpPr>
          <p:cNvPr id="289" name="Google Shape;289;p16"/>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90" name="Google Shape;290;p16"/>
          <p:cNvSpPr txBox="1"/>
          <p:nvPr>
            <p:ph type="title"/>
          </p:nvPr>
        </p:nvSpPr>
        <p:spPr>
          <a:xfrm>
            <a:off x="895352" y="473762"/>
            <a:ext cx="3108960" cy="960783"/>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Clr>
                <a:schemeClr val="lt1"/>
              </a:buClr>
              <a:buSzPts val="2800"/>
              <a:buFont typeface="Century Gothic"/>
              <a:buNone/>
            </a:pPr>
            <a:r>
              <a:rPr lang="en-US" sz="2800"/>
              <a:t>WHERE TO BUY?</a:t>
            </a:r>
            <a:endParaRPr/>
          </a:p>
        </p:txBody>
      </p:sp>
      <p:pic>
        <p:nvPicPr>
          <p:cNvPr descr="USDX USDR SDR Transceiver All Mode 8 Band HF Ham Radio QRP CW Transceiver |  eBay" id="291" name="Google Shape;291;p16"/>
          <p:cNvPicPr preferRelativeResize="0"/>
          <p:nvPr/>
        </p:nvPicPr>
        <p:blipFill rotWithShape="1">
          <a:blip r:embed="rId4">
            <a:alphaModFix/>
          </a:blip>
          <a:srcRect b="9337" l="0" r="-4" t="10505"/>
          <a:stretch/>
        </p:blipFill>
        <p:spPr>
          <a:xfrm>
            <a:off x="895352" y="3225959"/>
            <a:ext cx="3340921" cy="2677887"/>
          </a:xfrm>
          <a:prstGeom prst="roundRect">
            <a:avLst>
              <a:gd fmla="val 4380" name="adj"/>
            </a:avLst>
          </a:prstGeom>
          <a:noFill/>
          <a:ln cap="flat" cmpd="sng" w="38100">
            <a:solidFill>
              <a:srgbClr val="363D46"/>
            </a:solidFill>
            <a:prstDash val="solid"/>
            <a:round/>
            <a:headEnd len="sm" w="sm" type="none"/>
            <a:tailEnd len="sm" w="sm" type="none"/>
          </a:ln>
        </p:spPr>
      </p:pic>
      <p:pic>
        <p:nvPicPr>
          <p:cNvPr descr="USDX USDR HF QRP SDR Transceiver SSB/CW Transceiver 8-Band 5W DSP  w/Handheld Mic | eBay" id="292" name="Google Shape;292;p16"/>
          <p:cNvPicPr preferRelativeResize="0"/>
          <p:nvPr/>
        </p:nvPicPr>
        <p:blipFill rotWithShape="1">
          <a:blip r:embed="rId5">
            <a:alphaModFix/>
          </a:blip>
          <a:srcRect b="8557" l="0" r="1" t="11208"/>
          <a:stretch/>
        </p:blipFill>
        <p:spPr>
          <a:xfrm>
            <a:off x="4413020" y="3225959"/>
            <a:ext cx="3337560" cy="2677887"/>
          </a:xfrm>
          <a:prstGeom prst="roundRect">
            <a:avLst>
              <a:gd fmla="val 4380" name="adj"/>
            </a:avLst>
          </a:prstGeom>
          <a:noFill/>
          <a:ln cap="flat" cmpd="sng" w="38100">
            <a:solidFill>
              <a:srgbClr val="363D46"/>
            </a:solidFill>
            <a:prstDash val="solid"/>
            <a:round/>
            <a:headEnd len="sm" w="sm" type="none"/>
            <a:tailEnd len="sm" w="sm" type="none"/>
          </a:ln>
        </p:spPr>
      </p:pic>
      <p:pic>
        <p:nvPicPr>
          <p:cNvPr descr="USDX USDR SDR Transceiver 8-band USB, LSB, CW, AM, FM HF SSB QRP  Transceiver with 6000mah Built-in Battery - AliExpress" id="293" name="Google Shape;293;p16"/>
          <p:cNvPicPr preferRelativeResize="0"/>
          <p:nvPr/>
        </p:nvPicPr>
        <p:blipFill rotWithShape="1">
          <a:blip r:embed="rId6">
            <a:alphaModFix/>
          </a:blip>
          <a:srcRect b="10114" l="0" r="1" t="9652"/>
          <a:stretch/>
        </p:blipFill>
        <p:spPr>
          <a:xfrm>
            <a:off x="7927327" y="3225959"/>
            <a:ext cx="3337560" cy="2677887"/>
          </a:xfrm>
          <a:prstGeom prst="roundRect">
            <a:avLst>
              <a:gd fmla="val 4380" name="adj"/>
            </a:avLst>
          </a:prstGeom>
          <a:noFill/>
          <a:ln cap="flat" cmpd="sng" w="38100">
            <a:solidFill>
              <a:srgbClr val="363D46"/>
            </a:solidFill>
            <a:prstDash val="solid"/>
            <a:round/>
            <a:headEnd len="sm" w="sm" type="none"/>
            <a:tailEnd len="sm" w="sm" type="none"/>
          </a:ln>
        </p:spPr>
      </p:pic>
      <p:sp>
        <p:nvSpPr>
          <p:cNvPr id="294" name="Google Shape;294;p16"/>
          <p:cNvSpPr txBox="1"/>
          <p:nvPr/>
        </p:nvSpPr>
        <p:spPr>
          <a:xfrm>
            <a:off x="1141413" y="1187190"/>
            <a:ext cx="410071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Go to dl2man.de and look for “approved sellers” (next day from Amazon)</a:t>
            </a:r>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95" name="Google Shape;295;p16"/>
          <p:cNvSpPr txBox="1"/>
          <p:nvPr/>
        </p:nvSpPr>
        <p:spPr>
          <a:xfrm>
            <a:off x="4785400" y="2255071"/>
            <a:ext cx="26180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Beware of the clones!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9" name="Shape 299"/>
        <p:cNvGrpSpPr/>
        <p:nvPr/>
      </p:nvGrpSpPr>
      <p:grpSpPr>
        <a:xfrm>
          <a:off x="0" y="0"/>
          <a:ext cx="0" cy="0"/>
          <a:chOff x="0" y="0"/>
          <a:chExt cx="0" cy="0"/>
        </a:xfrm>
      </p:grpSpPr>
      <p:pic>
        <p:nvPicPr>
          <p:cNvPr descr="QMX multi-band transceiver kit" id="300" name="Google Shape;300;p17"/>
          <p:cNvPicPr preferRelativeResize="0"/>
          <p:nvPr>
            <p:ph idx="1" type="body"/>
          </p:nvPr>
        </p:nvPicPr>
        <p:blipFill rotWithShape="1">
          <a:blip r:embed="rId4">
            <a:alphaModFix amt="25000"/>
          </a:blip>
          <a:srcRect b="24853" l="0" r="0" t="1375"/>
          <a:stretch/>
        </p:blipFill>
        <p:spPr>
          <a:xfrm>
            <a:off x="20" y="10"/>
            <a:ext cx="12191980" cy="6857990"/>
          </a:xfrm>
          <a:prstGeom prst="rect">
            <a:avLst/>
          </a:prstGeom>
          <a:noFill/>
          <a:ln>
            <a:noFill/>
          </a:ln>
        </p:spPr>
      </p:pic>
      <p:sp>
        <p:nvSpPr>
          <p:cNvPr id="301" name="Google Shape;301;p17"/>
          <p:cNvSpPr txBox="1"/>
          <p:nvPr>
            <p:ph type="title"/>
          </p:nvPr>
        </p:nvSpPr>
        <p:spPr>
          <a:xfrm>
            <a:off x="1751012" y="609601"/>
            <a:ext cx="8676222" cy="3200400"/>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4800"/>
              <a:buFont typeface="Century Gothic"/>
              <a:buNone/>
            </a:pPr>
            <a:r>
              <a:rPr lang="en-US" sz="4800"/>
              <a:t>QRP-LABS FROM HANS SUMMERS:</a:t>
            </a:r>
            <a:br>
              <a:rPr lang="en-US" sz="4800"/>
            </a:br>
            <a:r>
              <a:rPr lang="en-US" sz="4800"/>
              <a:t>QDX, QMX, AND (SHHHHH!) THE QSX</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5" name="Shape 305"/>
        <p:cNvGrpSpPr/>
        <p:nvPr/>
      </p:nvGrpSpPr>
      <p:grpSpPr>
        <a:xfrm>
          <a:off x="0" y="0"/>
          <a:ext cx="0" cy="0"/>
          <a:chOff x="0" y="0"/>
          <a:chExt cx="0" cy="0"/>
        </a:xfrm>
      </p:grpSpPr>
      <p:sp>
        <p:nvSpPr>
          <p:cNvPr id="306" name="Google Shape;306;p18"/>
          <p:cNvSpPr txBox="1"/>
          <p:nvPr>
            <p:ph type="title"/>
          </p:nvPr>
        </p:nvSpPr>
        <p:spPr>
          <a:xfrm>
            <a:off x="1141413" y="609600"/>
            <a:ext cx="4716462" cy="1905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500"/>
              <a:buFont typeface="Century Gothic"/>
              <a:buNone/>
            </a:pPr>
            <a:r>
              <a:rPr lang="en-US" sz="2500"/>
              <a:t>THESE RADIOS ARE SDR-BASED DIGITAL, AND (FOR NOW) CW OPERATION. SSB MAY ARRIVE THROUGH FIRMWARE UPGRADES</a:t>
            </a:r>
            <a:endParaRPr/>
          </a:p>
        </p:txBody>
      </p:sp>
      <p:sp>
        <p:nvSpPr>
          <p:cNvPr id="307" name="Google Shape;307;p18"/>
          <p:cNvSpPr txBox="1"/>
          <p:nvPr>
            <p:ph idx="1" type="body"/>
          </p:nvPr>
        </p:nvSpPr>
        <p:spPr>
          <a:xfrm>
            <a:off x="1141413" y="2666999"/>
            <a:ext cx="4716462" cy="3124201"/>
          </a:xfrm>
          <a:prstGeom prst="rect">
            <a:avLst/>
          </a:prstGeom>
          <a:noFill/>
          <a:ln>
            <a:noFill/>
          </a:ln>
        </p:spPr>
        <p:txBody>
          <a:bodyPr anchorCtr="0" anchor="ctr" bIns="45700" lIns="91425" spcFirstLastPara="1" rIns="91425" wrap="square" tIns="45700">
            <a:normAutofit fontScale="92500" lnSpcReduction="20000"/>
          </a:bodyPr>
          <a:lstStyle/>
          <a:p>
            <a:pPr indent="-285781" lvl="0" marL="285750" rtl="0" algn="l">
              <a:lnSpc>
                <a:spcPct val="90000"/>
              </a:lnSpc>
              <a:spcBef>
                <a:spcPts val="0"/>
              </a:spcBef>
              <a:spcAft>
                <a:spcPts val="0"/>
              </a:spcAft>
              <a:buSzPct val="100000"/>
              <a:buChar char="•"/>
            </a:pPr>
            <a:r>
              <a:rPr lang="en-US" sz="1500"/>
              <a:t>QDX: digital mode transceiver</a:t>
            </a:r>
            <a:endParaRPr/>
          </a:p>
          <a:p>
            <a:pPr indent="-285781" lvl="1" marL="742950" rtl="0" algn="l">
              <a:lnSpc>
                <a:spcPct val="90000"/>
              </a:lnSpc>
              <a:spcBef>
                <a:spcPts val="877"/>
              </a:spcBef>
              <a:spcAft>
                <a:spcPts val="0"/>
              </a:spcAft>
              <a:buSzPct val="100000"/>
              <a:buChar char="•"/>
            </a:pPr>
            <a:r>
              <a:rPr lang="en-US" sz="1500"/>
              <a:t>STM32 Microcontroller</a:t>
            </a:r>
            <a:endParaRPr/>
          </a:p>
          <a:p>
            <a:pPr indent="-285781" lvl="1" marL="742950" rtl="0" algn="l">
              <a:lnSpc>
                <a:spcPct val="90000"/>
              </a:lnSpc>
              <a:spcBef>
                <a:spcPts val="877"/>
              </a:spcBef>
              <a:spcAft>
                <a:spcPts val="0"/>
              </a:spcAft>
              <a:buSzPct val="100000"/>
              <a:buChar char="•"/>
            </a:pPr>
            <a:r>
              <a:rPr lang="en-US" sz="1500"/>
              <a:t>SDR based – will even operate as a usb-based SDR receiver </a:t>
            </a:r>
            <a:endParaRPr/>
          </a:p>
          <a:p>
            <a:pPr indent="-285781" lvl="0" marL="285750" rtl="0" algn="l">
              <a:lnSpc>
                <a:spcPct val="90000"/>
              </a:lnSpc>
              <a:spcBef>
                <a:spcPts val="877"/>
              </a:spcBef>
              <a:spcAft>
                <a:spcPts val="0"/>
              </a:spcAft>
              <a:buSzPct val="100000"/>
              <a:buChar char="•"/>
            </a:pPr>
            <a:r>
              <a:rPr lang="en-US" sz="1500"/>
              <a:t>QMX: cw and dig mode transceiver</a:t>
            </a:r>
            <a:endParaRPr/>
          </a:p>
          <a:p>
            <a:pPr indent="-285781" lvl="1" marL="742950" rtl="0" algn="l">
              <a:lnSpc>
                <a:spcPct val="90000"/>
              </a:lnSpc>
              <a:spcBef>
                <a:spcPts val="877"/>
              </a:spcBef>
              <a:spcAft>
                <a:spcPts val="0"/>
              </a:spcAft>
              <a:buSzPct val="100000"/>
              <a:buChar char="•"/>
            </a:pPr>
            <a:r>
              <a:rPr lang="en-US" sz="1500"/>
              <a:t>STM32 Microcontroller</a:t>
            </a:r>
            <a:endParaRPr/>
          </a:p>
          <a:p>
            <a:pPr indent="-285781" lvl="1" marL="742950" rtl="0" algn="l">
              <a:lnSpc>
                <a:spcPct val="90000"/>
              </a:lnSpc>
              <a:spcBef>
                <a:spcPts val="877"/>
              </a:spcBef>
              <a:spcAft>
                <a:spcPts val="0"/>
              </a:spcAft>
              <a:buSzPct val="100000"/>
              <a:buChar char="•"/>
            </a:pPr>
            <a:r>
              <a:rPr lang="en-US" sz="1500"/>
              <a:t>Functions as BOTH QCX and QDX</a:t>
            </a:r>
            <a:endParaRPr/>
          </a:p>
          <a:p>
            <a:pPr indent="-285781" lvl="1" marL="742950" rtl="0" algn="l">
              <a:lnSpc>
                <a:spcPct val="90000"/>
              </a:lnSpc>
              <a:spcBef>
                <a:spcPts val="877"/>
              </a:spcBef>
              <a:spcAft>
                <a:spcPts val="0"/>
              </a:spcAft>
              <a:buSzPct val="100000"/>
              <a:buChar char="•"/>
            </a:pPr>
            <a:r>
              <a:rPr lang="en-US" sz="1500"/>
              <a:t>May operate as SSB XCVR through future upgrades using similar theory to (tr)u-sdx</a:t>
            </a:r>
            <a:endParaRPr sz="1500"/>
          </a:p>
          <a:p>
            <a:pPr indent="-285781" lvl="1" marL="742950" rtl="0" algn="l">
              <a:lnSpc>
                <a:spcPct val="90000"/>
              </a:lnSpc>
              <a:spcBef>
                <a:spcPts val="877"/>
              </a:spcBef>
              <a:spcAft>
                <a:spcPts val="0"/>
              </a:spcAft>
              <a:buSzPct val="100000"/>
              <a:buChar char="•"/>
            </a:pPr>
            <a:r>
              <a:rPr lang="en-US" sz="1500"/>
              <a:t>Tiny and Efficient!</a:t>
            </a:r>
            <a:endParaRPr/>
          </a:p>
          <a:p>
            <a:pPr indent="-285781" lvl="0" marL="285750" rtl="0" algn="l">
              <a:lnSpc>
                <a:spcPct val="90000"/>
              </a:lnSpc>
              <a:spcBef>
                <a:spcPts val="914"/>
              </a:spcBef>
              <a:spcAft>
                <a:spcPts val="0"/>
              </a:spcAft>
              <a:buSzPct val="100000"/>
              <a:buChar char="•"/>
            </a:pPr>
            <a:r>
              <a:rPr lang="en-US" sz="1700"/>
              <a:t>QSX: coming, but DON’T BUG HANS!</a:t>
            </a:r>
            <a:endParaRPr/>
          </a:p>
          <a:p>
            <a:pPr indent="-285781" lvl="0" marL="285750" rtl="0" algn="l">
              <a:lnSpc>
                <a:spcPct val="90000"/>
              </a:lnSpc>
              <a:spcBef>
                <a:spcPts val="914"/>
              </a:spcBef>
              <a:spcAft>
                <a:spcPts val="0"/>
              </a:spcAft>
              <a:buSzPct val="100000"/>
              <a:buChar char="•"/>
            </a:pPr>
            <a:r>
              <a:rPr lang="en-US" sz="1700"/>
              <a:t>QRP-LABS.COM</a:t>
            </a:r>
            <a:endParaRPr/>
          </a:p>
        </p:txBody>
      </p:sp>
      <p:sp>
        <p:nvSpPr>
          <p:cNvPr id="308" name="Google Shape;308;p18"/>
          <p:cNvSpPr/>
          <p:nvPr/>
        </p:nvSpPr>
        <p:spPr>
          <a:xfrm>
            <a:off x="6096001" y="0"/>
            <a:ext cx="6096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09" name="Google Shape;309;p18"/>
          <p:cNvSpPr/>
          <p:nvPr/>
        </p:nvSpPr>
        <p:spPr>
          <a:xfrm>
            <a:off x="10185061" y="160868"/>
            <a:ext cx="1846073" cy="277885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10" name="Google Shape;310;p18"/>
          <p:cNvSpPr/>
          <p:nvPr/>
        </p:nvSpPr>
        <p:spPr>
          <a:xfrm>
            <a:off x="6256867" y="4071410"/>
            <a:ext cx="1898121" cy="2644511"/>
          </a:xfrm>
          <a:prstGeom prst="rect">
            <a:avLst/>
          </a:prstGeom>
          <a:solidFill>
            <a:srgbClr val="53535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QDX 4-band 5W Digi transceiver" id="311" name="Google Shape;311;p18"/>
          <p:cNvPicPr preferRelativeResize="0"/>
          <p:nvPr/>
        </p:nvPicPr>
        <p:blipFill rotWithShape="1">
          <a:blip r:embed="rId4">
            <a:alphaModFix/>
          </a:blip>
          <a:srcRect b="-1" l="12636" r="10260" t="0"/>
          <a:stretch/>
        </p:blipFill>
        <p:spPr>
          <a:xfrm>
            <a:off x="8314455" y="3100590"/>
            <a:ext cx="3716680" cy="3615331"/>
          </a:xfrm>
          <a:prstGeom prst="rect">
            <a:avLst/>
          </a:prstGeom>
          <a:noFill/>
          <a:ln>
            <a:noFill/>
          </a:ln>
        </p:spPr>
      </p:pic>
      <p:pic>
        <p:nvPicPr>
          <p:cNvPr descr="QMX multi-band transceiver kit" id="312" name="Google Shape;312;p18"/>
          <p:cNvPicPr preferRelativeResize="0"/>
          <p:nvPr/>
        </p:nvPicPr>
        <p:blipFill rotWithShape="1">
          <a:blip r:embed="rId5">
            <a:alphaModFix/>
          </a:blip>
          <a:srcRect b="1" l="17721" r="5632" t="0"/>
          <a:stretch/>
        </p:blipFill>
        <p:spPr>
          <a:xfrm>
            <a:off x="6256867" y="160867"/>
            <a:ext cx="3767328" cy="3747805"/>
          </a:xfrm>
          <a:custGeom>
            <a:rect b="b" l="l" r="r" t="t"/>
            <a:pathLst>
              <a:path extrusionOk="0" h="3747805" w="3767328">
                <a:moveTo>
                  <a:pt x="0" y="0"/>
                </a:moveTo>
                <a:lnTo>
                  <a:pt x="3767328" y="0"/>
                </a:lnTo>
                <a:lnTo>
                  <a:pt x="3767328" y="2778856"/>
                </a:lnTo>
                <a:lnTo>
                  <a:pt x="1896721" y="2778856"/>
                </a:lnTo>
                <a:lnTo>
                  <a:pt x="1896721" y="3747805"/>
                </a:lnTo>
                <a:lnTo>
                  <a:pt x="0" y="3747805"/>
                </a:lnTo>
                <a:close/>
              </a:path>
            </a:pathLst>
          </a:cu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6" name="Shape 316"/>
        <p:cNvGrpSpPr/>
        <p:nvPr/>
      </p:nvGrpSpPr>
      <p:grpSpPr>
        <a:xfrm>
          <a:off x="0" y="0"/>
          <a:ext cx="0" cy="0"/>
          <a:chOff x="0" y="0"/>
          <a:chExt cx="0" cy="0"/>
        </a:xfrm>
      </p:grpSpPr>
      <p:pic>
        <p:nvPicPr>
          <p:cNvPr descr="sBitx – HF SIGNALS" id="317" name="Google Shape;317;p19"/>
          <p:cNvPicPr preferRelativeResize="0"/>
          <p:nvPr>
            <p:ph idx="1" type="body"/>
          </p:nvPr>
        </p:nvPicPr>
        <p:blipFill rotWithShape="1">
          <a:blip r:embed="rId4">
            <a:alphaModFix amt="25000"/>
          </a:blip>
          <a:srcRect b="0" l="0" r="0" t="8162"/>
          <a:stretch/>
        </p:blipFill>
        <p:spPr>
          <a:xfrm>
            <a:off x="20" y="10"/>
            <a:ext cx="12191980" cy="6857990"/>
          </a:xfrm>
          <a:prstGeom prst="rect">
            <a:avLst/>
          </a:prstGeom>
          <a:noFill/>
          <a:ln>
            <a:noFill/>
          </a:ln>
        </p:spPr>
      </p:pic>
      <p:sp>
        <p:nvSpPr>
          <p:cNvPr id="318" name="Google Shape;318;p19"/>
          <p:cNvSpPr txBox="1"/>
          <p:nvPr>
            <p:ph type="title"/>
          </p:nvPr>
        </p:nvSpPr>
        <p:spPr>
          <a:xfrm>
            <a:off x="1751012" y="609601"/>
            <a:ext cx="8676222" cy="3200400"/>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4800"/>
              <a:buFont typeface="Century Gothic"/>
              <a:buNone/>
            </a:pPr>
            <a:r>
              <a:rPr lang="en-US" sz="4800"/>
              <a:t>SBITX RASPBERRY PI-BASED SDR TRANSCEIVER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 name="Shape 135"/>
        <p:cNvGrpSpPr/>
        <p:nvPr/>
      </p:nvGrpSpPr>
      <p:grpSpPr>
        <a:xfrm>
          <a:off x="0" y="0"/>
          <a:ext cx="0" cy="0"/>
          <a:chOff x="0" y="0"/>
          <a:chExt cx="0" cy="0"/>
        </a:xfrm>
      </p:grpSpPr>
      <p:sp>
        <p:nvSpPr>
          <p:cNvPr id="136" name="Google Shape;136;p2"/>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37" name="Google Shape;137;p2"/>
          <p:cNvSpPr/>
          <p:nvPr/>
        </p:nvSpPr>
        <p:spPr>
          <a:xfrm>
            <a:off x="763160" y="0"/>
            <a:ext cx="9369421" cy="6857999"/>
          </a:xfrm>
          <a:prstGeom prst="rect">
            <a:avLst/>
          </a:prstGeom>
          <a:gradFill>
            <a:gsLst>
              <a:gs pos="0">
                <a:srgbClr val="A6AFBC">
                  <a:alpha val="49803"/>
                </a:srgbClr>
              </a:gs>
              <a:gs pos="10000">
                <a:srgbClr val="7B879A">
                  <a:alpha val="40000"/>
                </a:srgbClr>
              </a:gs>
              <a:gs pos="70000">
                <a:srgbClr val="363D46">
                  <a:alpha val="0"/>
                </a:srgbClr>
              </a:gs>
              <a:gs pos="100000">
                <a:srgbClr val="363D46">
                  <a:alpha val="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38" name="Google Shape;138;p2"/>
          <p:cNvSpPr/>
          <p:nvPr/>
        </p:nvSpPr>
        <p:spPr>
          <a:xfrm>
            <a:off x="0" y="-2"/>
            <a:ext cx="6088489" cy="6858002"/>
          </a:xfrm>
          <a:custGeom>
            <a:rect b="b" l="l" r="r" t="t"/>
            <a:pathLst>
              <a:path extrusionOk="0" h="6858002" w="6088489">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blipFill rotWithShape="1">
            <a:blip r:embed="rId3">
              <a:alphaModFix/>
            </a:blip>
            <a:stretch>
              <a:fillRect b="0" l="0" r="0" t="0"/>
            </a:stretch>
          </a:blipFill>
          <a:ln cap="flat" cmpd="sng" w="44450">
            <a:solidFill>
              <a:schemeClr val="dk2">
                <a:alpha val="64705"/>
              </a:schemeClr>
            </a:solidFill>
            <a:prstDash val="solid"/>
            <a:round/>
            <a:headEnd len="sm" w="sm" type="none"/>
            <a:tailEnd len="sm" w="sm" type="none"/>
          </a:ln>
          <a:effectLst>
            <a:outerShdw blurRad="50800" rotWithShape="0" algn="l" dist="254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39" name="Google Shape;139;p2"/>
          <p:cNvSpPr txBox="1"/>
          <p:nvPr>
            <p:ph type="title"/>
          </p:nvPr>
        </p:nvSpPr>
        <p:spPr>
          <a:xfrm>
            <a:off x="962022" y="643467"/>
            <a:ext cx="4340023" cy="5571064"/>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400"/>
              <a:buFont typeface="Century Gothic"/>
              <a:buNone/>
            </a:pPr>
            <a:r>
              <a:rPr lang="en-US" sz="4400"/>
              <a:t>WHO IS W2NDG?</a:t>
            </a:r>
            <a:endParaRPr/>
          </a:p>
        </p:txBody>
      </p:sp>
      <p:sp>
        <p:nvSpPr>
          <p:cNvPr id="140" name="Google Shape;140;p2"/>
          <p:cNvSpPr txBox="1"/>
          <p:nvPr>
            <p:ph idx="1" type="body"/>
          </p:nvPr>
        </p:nvSpPr>
        <p:spPr>
          <a:xfrm>
            <a:off x="6708499" y="643467"/>
            <a:ext cx="4521480" cy="5571064"/>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2000"/>
              <a:buChar char="•"/>
            </a:pPr>
            <a:r>
              <a:rPr lang="en-US"/>
              <a:t>Licensed in 2012</a:t>
            </a:r>
            <a:endParaRPr/>
          </a:p>
          <a:p>
            <a:pPr indent="-285750" lvl="0" marL="285750" rtl="0" algn="l">
              <a:spcBef>
                <a:spcPts val="1000"/>
              </a:spcBef>
              <a:spcAft>
                <a:spcPts val="0"/>
              </a:spcAft>
              <a:buSzPts val="2000"/>
              <a:buChar char="•"/>
            </a:pPr>
            <a:r>
              <a:rPr lang="en-US"/>
              <a:t>Live in Upstate NY</a:t>
            </a:r>
            <a:endParaRPr/>
          </a:p>
          <a:p>
            <a:pPr indent="-285750" lvl="0" marL="285750" rtl="0" algn="l">
              <a:spcBef>
                <a:spcPts val="1000"/>
              </a:spcBef>
              <a:spcAft>
                <a:spcPts val="0"/>
              </a:spcAft>
              <a:buSzPts val="2000"/>
              <a:buChar char="•"/>
            </a:pPr>
            <a:r>
              <a:rPr lang="en-US"/>
              <a:t>Sr. Research Systems Engineer at Memorial Sloan Kettering Cancer Center</a:t>
            </a:r>
            <a:endParaRPr/>
          </a:p>
          <a:p>
            <a:pPr indent="-285750" lvl="0" marL="285750" rtl="0" algn="l">
              <a:spcBef>
                <a:spcPts val="1000"/>
              </a:spcBef>
              <a:spcAft>
                <a:spcPts val="0"/>
              </a:spcAft>
              <a:buSzPts val="2000"/>
              <a:buChar char="•"/>
            </a:pPr>
            <a:r>
              <a:rPr lang="en-US"/>
              <a:t>Maintains the kit directory radiokitguide.com</a:t>
            </a:r>
            <a:endParaRPr/>
          </a:p>
          <a:p>
            <a:pPr indent="0" lvl="0" marL="0" rtl="0" algn="l">
              <a:spcBef>
                <a:spcPts val="1000"/>
              </a:spcBef>
              <a:spcAft>
                <a:spcPts val="0"/>
              </a:spcAft>
              <a:buSzPts val="20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2" name="Shape 322"/>
        <p:cNvGrpSpPr/>
        <p:nvPr/>
      </p:nvGrpSpPr>
      <p:grpSpPr>
        <a:xfrm>
          <a:off x="0" y="0"/>
          <a:ext cx="0" cy="0"/>
          <a:chOff x="0" y="0"/>
          <a:chExt cx="0" cy="0"/>
        </a:xfrm>
      </p:grpSpPr>
      <p:sp>
        <p:nvSpPr>
          <p:cNvPr id="323" name="Google Shape;323;p20"/>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4" name="Google Shape;324;p20"/>
          <p:cNvSpPr/>
          <p:nvPr/>
        </p:nvSpPr>
        <p:spPr>
          <a:xfrm>
            <a:off x="763160" y="0"/>
            <a:ext cx="9369421" cy="6857999"/>
          </a:xfrm>
          <a:prstGeom prst="rect">
            <a:avLst/>
          </a:prstGeom>
          <a:gradFill>
            <a:gsLst>
              <a:gs pos="0">
                <a:srgbClr val="A6AFBC">
                  <a:alpha val="49803"/>
                </a:srgbClr>
              </a:gs>
              <a:gs pos="10000">
                <a:srgbClr val="7B879A">
                  <a:alpha val="40000"/>
                </a:srgbClr>
              </a:gs>
              <a:gs pos="70000">
                <a:srgbClr val="363D46">
                  <a:alpha val="0"/>
                </a:srgbClr>
              </a:gs>
              <a:gs pos="100000">
                <a:srgbClr val="363D46">
                  <a:alpha val="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5" name="Google Shape;325;p20"/>
          <p:cNvSpPr/>
          <p:nvPr/>
        </p:nvSpPr>
        <p:spPr>
          <a:xfrm>
            <a:off x="0" y="-2"/>
            <a:ext cx="6088489" cy="6858002"/>
          </a:xfrm>
          <a:custGeom>
            <a:rect b="b" l="l" r="r" t="t"/>
            <a:pathLst>
              <a:path extrusionOk="0" h="6858002" w="6088489">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blipFill rotWithShape="1">
            <a:blip r:embed="rId3">
              <a:alphaModFix/>
            </a:blip>
            <a:stretch>
              <a:fillRect b="0" l="0" r="0" t="0"/>
            </a:stretch>
          </a:blipFill>
          <a:ln cap="flat" cmpd="sng" w="44450">
            <a:solidFill>
              <a:schemeClr val="dk2">
                <a:alpha val="64705"/>
              </a:schemeClr>
            </a:solidFill>
            <a:prstDash val="solid"/>
            <a:round/>
            <a:headEnd len="sm" w="sm" type="none"/>
            <a:tailEnd len="sm" w="sm" type="none"/>
          </a:ln>
          <a:effectLst>
            <a:outerShdw blurRad="50800" rotWithShape="0" algn="l" dist="254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6" name="Google Shape;326;p20"/>
          <p:cNvSpPr txBox="1"/>
          <p:nvPr>
            <p:ph type="title"/>
          </p:nvPr>
        </p:nvSpPr>
        <p:spPr>
          <a:xfrm>
            <a:off x="962022" y="643467"/>
            <a:ext cx="4340023" cy="5571064"/>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400"/>
              <a:buFont typeface="Century Gothic"/>
              <a:buNone/>
            </a:pPr>
            <a:r>
              <a:rPr lang="en-US" sz="4400"/>
              <a:t>A LITTLE HISTORY</a:t>
            </a:r>
            <a:endParaRPr/>
          </a:p>
        </p:txBody>
      </p:sp>
      <p:sp>
        <p:nvSpPr>
          <p:cNvPr id="327" name="Google Shape;327;p20"/>
          <p:cNvSpPr txBox="1"/>
          <p:nvPr>
            <p:ph idx="1" type="body"/>
          </p:nvPr>
        </p:nvSpPr>
        <p:spPr>
          <a:xfrm>
            <a:off x="6708499" y="643467"/>
            <a:ext cx="4521480" cy="5571064"/>
          </a:xfrm>
          <a:prstGeom prst="rect">
            <a:avLst/>
          </a:prstGeom>
          <a:noFill/>
          <a:ln>
            <a:noFill/>
          </a:ln>
        </p:spPr>
        <p:txBody>
          <a:bodyPr anchorCtr="0" anchor="ctr" bIns="45700" lIns="91425" spcFirstLastPara="1" rIns="91425" wrap="square" tIns="45700">
            <a:normAutofit/>
          </a:bodyPr>
          <a:lstStyle/>
          <a:p>
            <a:pPr indent="-285750" lvl="0" marL="285750" rtl="0" algn="l">
              <a:lnSpc>
                <a:spcPct val="90000"/>
              </a:lnSpc>
              <a:spcBef>
                <a:spcPts val="0"/>
              </a:spcBef>
              <a:spcAft>
                <a:spcPts val="0"/>
              </a:spcAft>
              <a:buSzPts val="1600"/>
              <a:buChar char="•"/>
            </a:pPr>
            <a:r>
              <a:rPr lang="en-US" sz="1600"/>
              <a:t>Ashar Farhan, VU2ESE designed the BITX transceiver about 20 years ago</a:t>
            </a:r>
            <a:endParaRPr/>
          </a:p>
          <a:p>
            <a:pPr indent="-285750" lvl="0" marL="285750" rtl="0" algn="l">
              <a:lnSpc>
                <a:spcPct val="90000"/>
              </a:lnSpc>
              <a:spcBef>
                <a:spcPts val="920"/>
              </a:spcBef>
              <a:spcAft>
                <a:spcPts val="0"/>
              </a:spcAft>
              <a:buSzPts val="1600"/>
              <a:buChar char="•"/>
            </a:pPr>
            <a:r>
              <a:rPr lang="en-US" sz="1600"/>
              <a:t>It was offered as a homebrew design, and in kit form from several companies</a:t>
            </a:r>
            <a:endParaRPr/>
          </a:p>
          <a:p>
            <a:pPr indent="-285750" lvl="0" marL="285750" rtl="0" algn="l">
              <a:lnSpc>
                <a:spcPct val="90000"/>
              </a:lnSpc>
              <a:spcBef>
                <a:spcPts val="920"/>
              </a:spcBef>
              <a:spcAft>
                <a:spcPts val="0"/>
              </a:spcAft>
              <a:buSzPts val="1600"/>
              <a:buChar char="•"/>
            </a:pPr>
            <a:r>
              <a:rPr lang="en-US" sz="1600"/>
              <a:t>Farhan started the company HF Signals in 2016 to build and sell his designs</a:t>
            </a:r>
            <a:endParaRPr/>
          </a:p>
          <a:p>
            <a:pPr indent="-285750" lvl="0" marL="285750" rtl="0" algn="l">
              <a:lnSpc>
                <a:spcPct val="90000"/>
              </a:lnSpc>
              <a:spcBef>
                <a:spcPts val="920"/>
              </a:spcBef>
              <a:spcAft>
                <a:spcPts val="0"/>
              </a:spcAft>
              <a:buSzPts val="1600"/>
              <a:buChar char="•"/>
            </a:pPr>
            <a:r>
              <a:rPr lang="en-US" sz="1600"/>
              <a:t>The first product was the monoband BITX40 at $59. A modular kit</a:t>
            </a:r>
            <a:endParaRPr/>
          </a:p>
          <a:p>
            <a:pPr indent="-285750" lvl="0" marL="285750" rtl="0" algn="l">
              <a:lnSpc>
                <a:spcPct val="90000"/>
              </a:lnSpc>
              <a:spcBef>
                <a:spcPts val="920"/>
              </a:spcBef>
              <a:spcAft>
                <a:spcPts val="0"/>
              </a:spcAft>
              <a:buSzPts val="1600"/>
              <a:buChar char="•"/>
            </a:pPr>
            <a:r>
              <a:rPr lang="en-US" sz="1600"/>
              <a:t>Then the uBITX multiband series, now at ver 6. A complete transceiver for $209</a:t>
            </a:r>
            <a:endParaRPr/>
          </a:p>
          <a:p>
            <a:pPr indent="-285750" lvl="0" marL="285750" rtl="0" algn="l">
              <a:lnSpc>
                <a:spcPct val="90000"/>
              </a:lnSpc>
              <a:spcBef>
                <a:spcPts val="920"/>
              </a:spcBef>
              <a:spcAft>
                <a:spcPts val="0"/>
              </a:spcAft>
              <a:buSzPts val="1600"/>
              <a:buChar char="•"/>
            </a:pPr>
            <a:r>
              <a:rPr lang="en-US" sz="1600"/>
              <a:t>Now HF signals is selling the sBITX SDR transceiver. Version 3 complete for $429</a:t>
            </a:r>
            <a:endParaRPr/>
          </a:p>
          <a:p>
            <a:pPr indent="-285750" lvl="1" marL="742950" rtl="0" algn="l">
              <a:lnSpc>
                <a:spcPct val="90000"/>
              </a:lnSpc>
              <a:spcBef>
                <a:spcPts val="920"/>
              </a:spcBef>
              <a:spcAft>
                <a:spcPts val="0"/>
              </a:spcAft>
              <a:buSzPts val="1600"/>
              <a:buChar char="•"/>
            </a:pPr>
            <a:r>
              <a:rPr lang="en-US" sz="1600"/>
              <a:t>$199 for the board only – you supply the case, display and Raspberry Pi</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21"/>
          <p:cNvPicPr preferRelativeResize="0"/>
          <p:nvPr/>
        </p:nvPicPr>
        <p:blipFill rotWithShape="1">
          <a:blip r:embed="rId3">
            <a:alphaModFix amt="9000"/>
          </a:blip>
          <a:srcRect b="0" l="0" r="0" t="0"/>
          <a:stretch/>
        </p:blipFill>
        <p:spPr>
          <a:xfrm>
            <a:off x="675861" y="277309"/>
            <a:ext cx="10654748" cy="6303381"/>
          </a:xfrm>
          <a:prstGeom prst="rect">
            <a:avLst/>
          </a:prstGeom>
          <a:noFill/>
          <a:ln>
            <a:noFill/>
          </a:ln>
        </p:spPr>
      </p:pic>
      <p:sp>
        <p:nvSpPr>
          <p:cNvPr id="333" name="Google Shape;333;p21"/>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Century Gothic"/>
              <a:buNone/>
            </a:pPr>
            <a:r>
              <a:rPr lang="en-US"/>
              <a:t>FEATURES:</a:t>
            </a:r>
            <a:endParaRPr/>
          </a:p>
        </p:txBody>
      </p:sp>
      <p:sp>
        <p:nvSpPr>
          <p:cNvPr id="334" name="Google Shape;334;p21"/>
          <p:cNvSpPr txBox="1"/>
          <p:nvPr>
            <p:ph idx="1" type="body"/>
          </p:nvPr>
        </p:nvSpPr>
        <p:spPr>
          <a:xfrm>
            <a:off x="1141413" y="2666999"/>
            <a:ext cx="4490761" cy="3124201"/>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2000"/>
              <a:buChar char="•"/>
            </a:pPr>
            <a:r>
              <a:rPr lang="en-US"/>
              <a:t>7-inch touchscreen</a:t>
            </a:r>
            <a:endParaRPr/>
          </a:p>
          <a:p>
            <a:pPr indent="-285750" lvl="0" marL="285750" rtl="0" algn="l">
              <a:spcBef>
                <a:spcPts val="1000"/>
              </a:spcBef>
              <a:spcAft>
                <a:spcPts val="0"/>
              </a:spcAft>
              <a:buSzPts val="2000"/>
              <a:buChar char="•"/>
            </a:pPr>
            <a:r>
              <a:rPr lang="en-US"/>
              <a:t>Integrated logging</a:t>
            </a:r>
            <a:endParaRPr/>
          </a:p>
          <a:p>
            <a:pPr indent="-285750" lvl="0" marL="285750" rtl="0" algn="l">
              <a:spcBef>
                <a:spcPts val="1000"/>
              </a:spcBef>
              <a:spcAft>
                <a:spcPts val="0"/>
              </a:spcAft>
              <a:buSzPts val="2000"/>
              <a:buChar char="•"/>
            </a:pPr>
            <a:r>
              <a:rPr lang="en-US"/>
              <a:t>Fanless design</a:t>
            </a:r>
            <a:endParaRPr/>
          </a:p>
          <a:p>
            <a:pPr indent="-285750" lvl="0" marL="285750" rtl="0" algn="l">
              <a:spcBef>
                <a:spcPts val="1000"/>
              </a:spcBef>
              <a:spcAft>
                <a:spcPts val="0"/>
              </a:spcAft>
              <a:buSzPts val="2000"/>
              <a:buChar char="•"/>
            </a:pPr>
            <a:r>
              <a:rPr lang="en-US"/>
              <a:t>Band-stacking VFOs</a:t>
            </a:r>
            <a:endParaRPr/>
          </a:p>
          <a:p>
            <a:pPr indent="-285750" lvl="0" marL="285750" rtl="0" algn="l">
              <a:spcBef>
                <a:spcPts val="1000"/>
              </a:spcBef>
              <a:spcAft>
                <a:spcPts val="0"/>
              </a:spcAft>
              <a:buSzPts val="2000"/>
              <a:buChar char="•"/>
            </a:pPr>
            <a:r>
              <a:rPr lang="en-US"/>
              <a:t>Typical SDR features</a:t>
            </a:r>
            <a:endParaRPr/>
          </a:p>
          <a:p>
            <a:pPr indent="-285750" lvl="0" marL="285750" rtl="0" algn="l">
              <a:spcBef>
                <a:spcPts val="1000"/>
              </a:spcBef>
              <a:spcAft>
                <a:spcPts val="0"/>
              </a:spcAft>
              <a:buSzPts val="2000"/>
              <a:buChar char="•"/>
            </a:pPr>
            <a:r>
              <a:rPr lang="en-US"/>
              <a:t>Real Time Clock</a:t>
            </a:r>
            <a:endParaRPr/>
          </a:p>
          <a:p>
            <a:pPr indent="-285750" lvl="0" marL="285750" rtl="0" algn="l">
              <a:spcBef>
                <a:spcPts val="1000"/>
              </a:spcBef>
              <a:spcAft>
                <a:spcPts val="0"/>
              </a:spcAft>
              <a:buSzPts val="2000"/>
              <a:buChar char="•"/>
            </a:pPr>
            <a:r>
              <a:rPr lang="en-US"/>
              <a:t>Web-based remote operation</a:t>
            </a:r>
            <a:endParaRPr/>
          </a:p>
        </p:txBody>
      </p:sp>
      <p:sp>
        <p:nvSpPr>
          <p:cNvPr id="335" name="Google Shape;335;p21"/>
          <p:cNvSpPr txBox="1"/>
          <p:nvPr/>
        </p:nvSpPr>
        <p:spPr>
          <a:xfrm>
            <a:off x="6559828" y="2666998"/>
            <a:ext cx="4490761" cy="3124201"/>
          </a:xfrm>
          <a:prstGeom prst="rect">
            <a:avLst/>
          </a:prstGeom>
          <a:noFill/>
          <a:ln>
            <a:noFill/>
          </a:ln>
        </p:spPr>
        <p:txBody>
          <a:bodyPr anchorCtr="0" anchor="ctr" bIns="45700" lIns="91425" spcFirstLastPara="1" rIns="91425" wrap="square" tIns="45700">
            <a:normAutofit/>
          </a:bodyPr>
          <a:lstStyle/>
          <a:p>
            <a:pPr indent="-285750" lvl="0" marL="285750" marR="0" rtl="0" algn="l">
              <a:spcBef>
                <a:spcPts val="0"/>
              </a:spcBef>
              <a:spcAft>
                <a:spcPts val="0"/>
              </a:spcAft>
              <a:buClr>
                <a:schemeClr val="lt1"/>
              </a:buClr>
              <a:buSzPts val="2000"/>
              <a:buFont typeface="Arial"/>
              <a:buChar char="•"/>
            </a:pPr>
            <a:r>
              <a:rPr lang="en-US" sz="2000" cap="small">
                <a:solidFill>
                  <a:schemeClr val="lt1"/>
                </a:solidFill>
                <a:latin typeface="Century Gothic"/>
                <a:ea typeface="Century Gothic"/>
                <a:cs typeface="Century Gothic"/>
                <a:sym typeface="Century Gothic"/>
              </a:rPr>
              <a:t>Second screen output</a:t>
            </a:r>
            <a:endParaRPr/>
          </a:p>
          <a:p>
            <a:pPr indent="-285750" lvl="0" marL="285750" marR="0" rtl="0" algn="l">
              <a:spcBef>
                <a:spcPts val="1000"/>
              </a:spcBef>
              <a:spcAft>
                <a:spcPts val="0"/>
              </a:spcAft>
              <a:buClr>
                <a:schemeClr val="lt1"/>
              </a:buClr>
              <a:buSzPts val="2000"/>
              <a:buFont typeface="Arial"/>
              <a:buChar char="•"/>
            </a:pPr>
            <a:r>
              <a:rPr lang="en-US" sz="2000" cap="small">
                <a:solidFill>
                  <a:schemeClr val="lt1"/>
                </a:solidFill>
                <a:latin typeface="Century Gothic"/>
                <a:ea typeface="Century Gothic"/>
                <a:cs typeface="Century Gothic"/>
                <a:sym typeface="Century Gothic"/>
              </a:rPr>
              <a:t>Built-in upgrade function</a:t>
            </a:r>
            <a:endParaRPr/>
          </a:p>
          <a:p>
            <a:pPr indent="-285750" lvl="0" marL="285750" marR="0" rtl="0" algn="l">
              <a:spcBef>
                <a:spcPts val="1000"/>
              </a:spcBef>
              <a:spcAft>
                <a:spcPts val="0"/>
              </a:spcAft>
              <a:buClr>
                <a:schemeClr val="lt1"/>
              </a:buClr>
              <a:buSzPts val="2000"/>
              <a:buFont typeface="Arial"/>
              <a:buChar char="•"/>
            </a:pPr>
            <a:r>
              <a:rPr lang="en-US" sz="2000" cap="small">
                <a:solidFill>
                  <a:schemeClr val="lt1"/>
                </a:solidFill>
                <a:latin typeface="Century Gothic"/>
                <a:ea typeface="Century Gothic"/>
                <a:cs typeface="Century Gothic"/>
                <a:sym typeface="Century Gothic"/>
              </a:rPr>
              <a:t>Complete with case, knobs, speaker</a:t>
            </a:r>
            <a:endParaRPr/>
          </a:p>
          <a:p>
            <a:pPr indent="-285750" lvl="0" marL="285750" marR="0" rtl="0" algn="l">
              <a:spcBef>
                <a:spcPts val="1000"/>
              </a:spcBef>
              <a:spcAft>
                <a:spcPts val="0"/>
              </a:spcAft>
              <a:buClr>
                <a:schemeClr val="lt1"/>
              </a:buClr>
              <a:buSzPts val="2000"/>
              <a:buFont typeface="Arial"/>
              <a:buChar char="•"/>
            </a:pPr>
            <a:r>
              <a:rPr lang="en-US" sz="2000" cap="small">
                <a:solidFill>
                  <a:schemeClr val="lt1"/>
                </a:solidFill>
                <a:latin typeface="Century Gothic"/>
                <a:ea typeface="Century Gothic"/>
                <a:cs typeface="Century Gothic"/>
                <a:sym typeface="Century Gothic"/>
              </a:rPr>
              <a:t>Easy assembly for board version</a:t>
            </a:r>
            <a:endParaRPr/>
          </a:p>
          <a:p>
            <a:pPr indent="-285750" lvl="0" marL="285750" marR="0" rtl="0" algn="l">
              <a:spcBef>
                <a:spcPts val="1000"/>
              </a:spcBef>
              <a:spcAft>
                <a:spcPts val="0"/>
              </a:spcAft>
              <a:buClr>
                <a:schemeClr val="lt1"/>
              </a:buClr>
              <a:buSzPts val="2000"/>
              <a:buFont typeface="Arial"/>
              <a:buChar char="•"/>
            </a:pPr>
            <a:r>
              <a:rPr lang="en-US" sz="2000" cap="small">
                <a:solidFill>
                  <a:schemeClr val="lt1"/>
                </a:solidFill>
                <a:latin typeface="Century Gothic"/>
                <a:ea typeface="Century Gothic"/>
                <a:cs typeface="Century Gothic"/>
                <a:sym typeface="Century Gothic"/>
              </a:rPr>
              <a:t>Fully modifiable code</a:t>
            </a:r>
            <a:endParaRPr/>
          </a:p>
          <a:p>
            <a:pPr indent="-285750" lvl="0" marL="285750" marR="0" rtl="0" algn="l">
              <a:spcBef>
                <a:spcPts val="1000"/>
              </a:spcBef>
              <a:spcAft>
                <a:spcPts val="0"/>
              </a:spcAft>
              <a:buClr>
                <a:schemeClr val="lt1"/>
              </a:buClr>
              <a:buSzPts val="2000"/>
              <a:buFont typeface="Arial"/>
              <a:buChar char="•"/>
            </a:pPr>
            <a:r>
              <a:rPr lang="en-US" sz="2000" cap="small">
                <a:solidFill>
                  <a:schemeClr val="lt1"/>
                </a:solidFill>
                <a:latin typeface="Century Gothic"/>
                <a:ea typeface="Century Gothic"/>
                <a:cs typeface="Century Gothic"/>
                <a:sym typeface="Century Gothic"/>
              </a:rPr>
              <a:t>Native FT8 (and other dig modes)</a:t>
            </a:r>
            <a:endParaRPr/>
          </a:p>
          <a:p>
            <a:pPr indent="-285750" lvl="0" marL="285750" marR="0" rtl="0" algn="l">
              <a:spcBef>
                <a:spcPts val="1000"/>
              </a:spcBef>
              <a:spcAft>
                <a:spcPts val="0"/>
              </a:spcAft>
              <a:buClr>
                <a:schemeClr val="lt1"/>
              </a:buClr>
              <a:buSzPts val="2000"/>
              <a:buFont typeface="Arial"/>
              <a:buChar char="•"/>
            </a:pPr>
            <a:r>
              <a:rPr lang="en-US" sz="2000" cap="small">
                <a:solidFill>
                  <a:schemeClr val="lt1"/>
                </a:solidFill>
                <a:latin typeface="Century Gothic"/>
                <a:ea typeface="Century Gothic"/>
                <a:cs typeface="Century Gothic"/>
                <a:sym typeface="Century Gothic"/>
              </a:rPr>
              <a:t>10 to 25 watts output 80 – 10 M</a:t>
            </a:r>
            <a:endParaRPr sz="2000" cap="small">
              <a:solidFill>
                <a:schemeClr val="lt1"/>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9" name="Shape 339"/>
        <p:cNvGrpSpPr/>
        <p:nvPr/>
      </p:nvGrpSpPr>
      <p:grpSpPr>
        <a:xfrm>
          <a:off x="0" y="0"/>
          <a:ext cx="0" cy="0"/>
          <a:chOff x="0" y="0"/>
          <a:chExt cx="0" cy="0"/>
        </a:xfrm>
      </p:grpSpPr>
      <p:sp>
        <p:nvSpPr>
          <p:cNvPr id="340" name="Google Shape;340;p22"/>
          <p:cNvSpPr txBox="1"/>
          <p:nvPr>
            <p:ph type="title"/>
          </p:nvPr>
        </p:nvSpPr>
        <p:spPr>
          <a:xfrm>
            <a:off x="8164106" y="609600"/>
            <a:ext cx="3369133" cy="3642851"/>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4000"/>
              <a:buFont typeface="Century Gothic"/>
              <a:buNone/>
            </a:pPr>
            <a:r>
              <a:rPr lang="en-US" sz="4000"/>
              <a:t>VERSION 3 INTERFACE</a:t>
            </a:r>
            <a:endParaRPr/>
          </a:p>
        </p:txBody>
      </p:sp>
      <p:pic>
        <p:nvPicPr>
          <p:cNvPr id="341" name="Google Shape;341;p22"/>
          <p:cNvPicPr preferRelativeResize="0"/>
          <p:nvPr/>
        </p:nvPicPr>
        <p:blipFill rotWithShape="1">
          <a:blip r:embed="rId4">
            <a:alphaModFix/>
          </a:blip>
          <a:srcRect b="0" l="0" r="0" t="0"/>
          <a:stretch/>
        </p:blipFill>
        <p:spPr>
          <a:xfrm>
            <a:off x="636915" y="1382080"/>
            <a:ext cx="6915663" cy="4097528"/>
          </a:xfrm>
          <a:prstGeom prst="roundRect">
            <a:avLst>
              <a:gd fmla="val 3517" name="adj"/>
            </a:avLst>
          </a:prstGeom>
          <a:noFill/>
          <a:ln cap="flat" cmpd="sng" w="38100">
            <a:solidFill>
              <a:srgbClr val="363D46"/>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5" name="Shape 345"/>
        <p:cNvGrpSpPr/>
        <p:nvPr/>
      </p:nvGrpSpPr>
      <p:grpSpPr>
        <a:xfrm>
          <a:off x="0" y="0"/>
          <a:ext cx="0" cy="0"/>
          <a:chOff x="0" y="0"/>
          <a:chExt cx="0" cy="0"/>
        </a:xfrm>
      </p:grpSpPr>
      <p:sp>
        <p:nvSpPr>
          <p:cNvPr id="346" name="Google Shape;346;p23"/>
          <p:cNvSpPr txBox="1"/>
          <p:nvPr>
            <p:ph type="title"/>
          </p:nvPr>
        </p:nvSpPr>
        <p:spPr>
          <a:xfrm>
            <a:off x="8164106" y="609600"/>
            <a:ext cx="3369133" cy="3642851"/>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4000"/>
              <a:buFont typeface="Century Gothic"/>
              <a:buNone/>
            </a:pPr>
            <a:r>
              <a:rPr lang="en-US" sz="4000"/>
              <a:t>VERSION 3 WEB INTERFACE</a:t>
            </a:r>
            <a:endParaRPr/>
          </a:p>
        </p:txBody>
      </p:sp>
      <p:pic>
        <p:nvPicPr>
          <p:cNvPr id="347" name="Google Shape;347;p23"/>
          <p:cNvPicPr preferRelativeResize="0"/>
          <p:nvPr/>
        </p:nvPicPr>
        <p:blipFill rotWithShape="1">
          <a:blip r:embed="rId4">
            <a:alphaModFix/>
          </a:blip>
          <a:srcRect b="0" l="0" r="0" t="0"/>
          <a:stretch/>
        </p:blipFill>
        <p:spPr>
          <a:xfrm>
            <a:off x="410819" y="609600"/>
            <a:ext cx="7885810" cy="497349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1" name="Shape 351"/>
        <p:cNvGrpSpPr/>
        <p:nvPr/>
      </p:nvGrpSpPr>
      <p:grpSpPr>
        <a:xfrm>
          <a:off x="0" y="0"/>
          <a:ext cx="0" cy="0"/>
          <a:chOff x="0" y="0"/>
          <a:chExt cx="0" cy="0"/>
        </a:xfrm>
      </p:grpSpPr>
      <p:sp>
        <p:nvSpPr>
          <p:cNvPr id="352" name="Google Shape;352;p24"/>
          <p:cNvSpPr txBox="1"/>
          <p:nvPr>
            <p:ph type="title"/>
          </p:nvPr>
        </p:nvSpPr>
        <p:spPr>
          <a:xfrm>
            <a:off x="8164106" y="609600"/>
            <a:ext cx="3369133" cy="3642851"/>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4000"/>
              <a:buFont typeface="Century Gothic"/>
              <a:buNone/>
            </a:pPr>
            <a:r>
              <a:rPr lang="en-US" sz="4000"/>
              <a:t>NATIVE FT8 CLIENT</a:t>
            </a:r>
            <a:endParaRPr/>
          </a:p>
        </p:txBody>
      </p:sp>
      <p:pic>
        <p:nvPicPr>
          <p:cNvPr id="353" name="Google Shape;353;p24"/>
          <p:cNvPicPr preferRelativeResize="0"/>
          <p:nvPr/>
        </p:nvPicPr>
        <p:blipFill rotWithShape="1">
          <a:blip r:embed="rId4">
            <a:alphaModFix/>
          </a:blip>
          <a:srcRect b="0" l="0" r="0" t="0"/>
          <a:stretch/>
        </p:blipFill>
        <p:spPr>
          <a:xfrm>
            <a:off x="658761" y="1137478"/>
            <a:ext cx="7378700" cy="431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7" name="Shape 357"/>
        <p:cNvGrpSpPr/>
        <p:nvPr/>
      </p:nvGrpSpPr>
      <p:grpSpPr>
        <a:xfrm>
          <a:off x="0" y="0"/>
          <a:ext cx="0" cy="0"/>
          <a:chOff x="0" y="0"/>
          <a:chExt cx="0" cy="0"/>
        </a:xfrm>
      </p:grpSpPr>
      <p:sp>
        <p:nvSpPr>
          <p:cNvPr id="358" name="Google Shape;358;p25"/>
          <p:cNvSpPr txBox="1"/>
          <p:nvPr>
            <p:ph type="title"/>
          </p:nvPr>
        </p:nvSpPr>
        <p:spPr>
          <a:xfrm>
            <a:off x="8164106" y="609600"/>
            <a:ext cx="3369133" cy="3642851"/>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4000"/>
              <a:buFont typeface="Century Gothic"/>
              <a:buNone/>
            </a:pPr>
            <a:r>
              <a:rPr lang="en-US" sz="4000"/>
              <a:t>ON A CELL PHONE OR TABLET</a:t>
            </a:r>
            <a:endParaRPr/>
          </a:p>
        </p:txBody>
      </p:sp>
      <p:pic>
        <p:nvPicPr>
          <p:cNvPr id="359" name="Google Shape;359;p25"/>
          <p:cNvPicPr preferRelativeResize="0"/>
          <p:nvPr/>
        </p:nvPicPr>
        <p:blipFill rotWithShape="1">
          <a:blip r:embed="rId4">
            <a:alphaModFix/>
          </a:blip>
          <a:srcRect b="0" l="0" r="0" t="0"/>
          <a:stretch/>
        </p:blipFill>
        <p:spPr>
          <a:xfrm>
            <a:off x="164947" y="1470991"/>
            <a:ext cx="7999159" cy="3272383"/>
          </a:xfrm>
          <a:prstGeom prst="rect">
            <a:avLst/>
          </a:prstGeom>
          <a:noFill/>
          <a:ln>
            <a:noFill/>
          </a:ln>
        </p:spPr>
      </p:pic>
      <p:sp>
        <p:nvSpPr>
          <p:cNvPr id="360" name="Google Shape;360;p25"/>
          <p:cNvSpPr txBox="1"/>
          <p:nvPr/>
        </p:nvSpPr>
        <p:spPr>
          <a:xfrm>
            <a:off x="1868557" y="5645426"/>
            <a:ext cx="20537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HFSIGNALS.COM</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4" name="Shape 364"/>
        <p:cNvGrpSpPr/>
        <p:nvPr/>
      </p:nvGrpSpPr>
      <p:grpSpPr>
        <a:xfrm>
          <a:off x="0" y="0"/>
          <a:ext cx="0" cy="0"/>
          <a:chOff x="0" y="0"/>
          <a:chExt cx="0" cy="0"/>
        </a:xfrm>
      </p:grpSpPr>
      <p:pic>
        <p:nvPicPr>
          <p:cNvPr descr="Four State QRP Group" id="365" name="Google Shape;365;p26"/>
          <p:cNvPicPr preferRelativeResize="0"/>
          <p:nvPr>
            <p:ph idx="1" type="body"/>
          </p:nvPr>
        </p:nvPicPr>
        <p:blipFill rotWithShape="1">
          <a:blip r:embed="rId4">
            <a:alphaModFix amt="25000"/>
          </a:blip>
          <a:srcRect b="1" l="0" r="14223" t="0"/>
          <a:stretch/>
        </p:blipFill>
        <p:spPr>
          <a:xfrm>
            <a:off x="20" y="10"/>
            <a:ext cx="12191980" cy="6857990"/>
          </a:xfrm>
          <a:prstGeom prst="rect">
            <a:avLst/>
          </a:prstGeom>
          <a:noFill/>
          <a:ln>
            <a:noFill/>
          </a:ln>
        </p:spPr>
      </p:pic>
      <p:sp>
        <p:nvSpPr>
          <p:cNvPr id="366" name="Google Shape;366;p26"/>
          <p:cNvSpPr txBox="1"/>
          <p:nvPr>
            <p:ph type="title"/>
          </p:nvPr>
        </p:nvSpPr>
        <p:spPr>
          <a:xfrm>
            <a:off x="1751012" y="609601"/>
            <a:ext cx="8676222" cy="3200400"/>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4800"/>
              <a:buFont typeface="Century Gothic"/>
              <a:buNone/>
            </a:pPr>
            <a:r>
              <a:rPr lang="en-US" sz="4800"/>
              <a:t>4SQRP T-41 TRANSCEIVER </a:t>
            </a:r>
            <a:br>
              <a:rPr lang="en-US" sz="4800"/>
            </a:br>
            <a:r>
              <a:rPr lang="en-US" sz="4800"/>
              <a:t>BY JACK PURDUM AND AL PETERS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0" name="Shape 370"/>
        <p:cNvGrpSpPr/>
        <p:nvPr/>
      </p:nvGrpSpPr>
      <p:grpSpPr>
        <a:xfrm>
          <a:off x="0" y="0"/>
          <a:ext cx="0" cy="0"/>
          <a:chOff x="0" y="0"/>
          <a:chExt cx="0" cy="0"/>
        </a:xfrm>
      </p:grpSpPr>
      <p:sp>
        <p:nvSpPr>
          <p:cNvPr id="371" name="Google Shape;371;p27"/>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2" name="Google Shape;372;p27"/>
          <p:cNvSpPr txBox="1"/>
          <p:nvPr>
            <p:ph type="title"/>
          </p:nvPr>
        </p:nvSpPr>
        <p:spPr>
          <a:xfrm>
            <a:off x="643761" y="609600"/>
            <a:ext cx="5187196" cy="3485322"/>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3400"/>
              <a:buFont typeface="Century Gothic"/>
              <a:buNone/>
            </a:pPr>
            <a:r>
              <a:rPr lang="en-US" sz="3400"/>
              <a:t>JACK IS THE AUTHOR OF SEVERAL BOOKS ON PROGRAMMING AND MICROCONTROLLER PROJECTS FOR HAM RADIO</a:t>
            </a:r>
            <a:endParaRPr/>
          </a:p>
        </p:txBody>
      </p:sp>
      <p:sp>
        <p:nvSpPr>
          <p:cNvPr id="373" name="Google Shape;373;p27"/>
          <p:cNvSpPr/>
          <p:nvPr/>
        </p:nvSpPr>
        <p:spPr>
          <a:xfrm>
            <a:off x="6478537" y="481060"/>
            <a:ext cx="5248656" cy="5788152"/>
          </a:xfrm>
          <a:prstGeom prst="roundRect">
            <a:avLst>
              <a:gd fmla="val 4144" name="adj"/>
            </a:avLst>
          </a:prstGeom>
          <a:solidFill>
            <a:schemeClr val="lt1"/>
          </a:solidFill>
          <a:ln cap="flat" cmpd="sng" w="38100">
            <a:solidFill>
              <a:srgbClr val="363D4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374" name="Google Shape;374;p27"/>
          <p:cNvPicPr preferRelativeResize="0"/>
          <p:nvPr/>
        </p:nvPicPr>
        <p:blipFill rotWithShape="1">
          <a:blip r:embed="rId4">
            <a:alphaModFix/>
          </a:blip>
          <a:srcRect b="2060" l="0" r="6" t="0"/>
          <a:stretch/>
        </p:blipFill>
        <p:spPr>
          <a:xfrm>
            <a:off x="6657492" y="662479"/>
            <a:ext cx="2364940" cy="2632224"/>
          </a:xfrm>
          <a:custGeom>
            <a:rect b="b" l="l" r="r" t="t"/>
            <a:pathLst>
              <a:path extrusionOk="0" h="2632224" w="2364940">
                <a:moveTo>
                  <a:pt x="129605" y="0"/>
                </a:moveTo>
                <a:lnTo>
                  <a:pt x="2364940" y="0"/>
                </a:lnTo>
                <a:lnTo>
                  <a:pt x="2364940" y="2632224"/>
                </a:lnTo>
                <a:lnTo>
                  <a:pt x="0" y="2632224"/>
                </a:lnTo>
                <a:lnTo>
                  <a:pt x="0" y="129605"/>
                </a:lnTo>
                <a:cubicBezTo>
                  <a:pt x="0" y="58026"/>
                  <a:pt x="58026" y="0"/>
                  <a:pt x="129605" y="0"/>
                </a:cubicBezTo>
                <a:close/>
              </a:path>
            </a:pathLst>
          </a:custGeom>
          <a:noFill/>
          <a:ln>
            <a:noFill/>
          </a:ln>
        </p:spPr>
      </p:pic>
      <p:pic>
        <p:nvPicPr>
          <p:cNvPr id="375" name="Google Shape;375;p27"/>
          <p:cNvPicPr preferRelativeResize="0"/>
          <p:nvPr>
            <p:ph idx="1" type="body"/>
          </p:nvPr>
        </p:nvPicPr>
        <p:blipFill rotWithShape="1">
          <a:blip r:embed="rId5">
            <a:alphaModFix/>
          </a:blip>
          <a:srcRect b="4" l="0" r="5" t="11236"/>
          <a:stretch/>
        </p:blipFill>
        <p:spPr>
          <a:xfrm>
            <a:off x="9183299" y="662479"/>
            <a:ext cx="2364940" cy="2632224"/>
          </a:xfrm>
          <a:prstGeom prst="rect">
            <a:avLst/>
          </a:prstGeom>
          <a:noFill/>
          <a:ln>
            <a:noFill/>
          </a:ln>
        </p:spPr>
      </p:pic>
      <p:pic>
        <p:nvPicPr>
          <p:cNvPr id="376" name="Google Shape;376;p27"/>
          <p:cNvPicPr preferRelativeResize="0"/>
          <p:nvPr/>
        </p:nvPicPr>
        <p:blipFill rotWithShape="1">
          <a:blip r:embed="rId6">
            <a:alphaModFix/>
          </a:blip>
          <a:srcRect b="6" l="39" r="10569" t="0"/>
          <a:stretch/>
        </p:blipFill>
        <p:spPr>
          <a:xfrm>
            <a:off x="6657492" y="3455569"/>
            <a:ext cx="2364940" cy="2632224"/>
          </a:xfrm>
          <a:custGeom>
            <a:rect b="b" l="l" r="r" t="t"/>
            <a:pathLst>
              <a:path extrusionOk="0" h="2632224" w="2364940">
                <a:moveTo>
                  <a:pt x="0" y="0"/>
                </a:moveTo>
                <a:lnTo>
                  <a:pt x="2364940" y="0"/>
                </a:lnTo>
                <a:lnTo>
                  <a:pt x="2364940" y="2632224"/>
                </a:lnTo>
                <a:lnTo>
                  <a:pt x="129605" y="2632224"/>
                </a:lnTo>
                <a:cubicBezTo>
                  <a:pt x="58026" y="2632224"/>
                  <a:pt x="0" y="2574198"/>
                  <a:pt x="0" y="2502619"/>
                </a:cubicBezTo>
                <a:close/>
              </a:path>
            </a:pathLst>
          </a:custGeom>
          <a:noFill/>
          <a:ln>
            <a:noFill/>
          </a:ln>
        </p:spPr>
      </p:pic>
      <p:pic>
        <p:nvPicPr>
          <p:cNvPr id="377" name="Google Shape;377;p27"/>
          <p:cNvPicPr preferRelativeResize="0"/>
          <p:nvPr/>
        </p:nvPicPr>
        <p:blipFill rotWithShape="1">
          <a:blip r:embed="rId7">
            <a:alphaModFix/>
          </a:blip>
          <a:srcRect b="4895" l="0" r="-3" t="17191"/>
          <a:stretch/>
        </p:blipFill>
        <p:spPr>
          <a:xfrm>
            <a:off x="9183299" y="3455569"/>
            <a:ext cx="2364940" cy="2632224"/>
          </a:xfrm>
          <a:custGeom>
            <a:rect b="b" l="l" r="r" t="t"/>
            <a:pathLst>
              <a:path extrusionOk="0" h="2632224" w="2364940">
                <a:moveTo>
                  <a:pt x="0" y="0"/>
                </a:moveTo>
                <a:lnTo>
                  <a:pt x="2364940" y="0"/>
                </a:lnTo>
                <a:lnTo>
                  <a:pt x="2364940" y="2502619"/>
                </a:lnTo>
                <a:cubicBezTo>
                  <a:pt x="2364940" y="2574198"/>
                  <a:pt x="2306914" y="2632224"/>
                  <a:pt x="2235335" y="2632224"/>
                </a:cubicBezTo>
                <a:lnTo>
                  <a:pt x="0" y="2632224"/>
                </a:lnTo>
                <a:close/>
              </a:path>
            </a:pathLst>
          </a:cu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1" name="Shape 381"/>
        <p:cNvGrpSpPr/>
        <p:nvPr/>
      </p:nvGrpSpPr>
      <p:grpSpPr>
        <a:xfrm>
          <a:off x="0" y="0"/>
          <a:ext cx="0" cy="0"/>
          <a:chOff x="0" y="0"/>
          <a:chExt cx="0" cy="0"/>
        </a:xfrm>
      </p:grpSpPr>
      <p:sp>
        <p:nvSpPr>
          <p:cNvPr id="382" name="Google Shape;382;p28"/>
          <p:cNvSpPr txBox="1"/>
          <p:nvPr>
            <p:ph type="title"/>
          </p:nvPr>
        </p:nvSpPr>
        <p:spPr>
          <a:xfrm>
            <a:off x="5309418" y="609600"/>
            <a:ext cx="6223821" cy="364285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3700"/>
              <a:buFont typeface="Century Gothic"/>
              <a:buNone/>
            </a:pPr>
            <a:r>
              <a:rPr lang="en-US" sz="3700"/>
              <a:t>JACK AND AL HAVE COLLABORATED ON SEVERAL PROJECTS AND HAVE WRITTEN A BOOK TOGETHER ABOUT THE T41 PROJECT</a:t>
            </a:r>
            <a:endParaRPr/>
          </a:p>
        </p:txBody>
      </p:sp>
      <p:pic>
        <p:nvPicPr>
          <p:cNvPr id="383" name="Google Shape;383;p28"/>
          <p:cNvPicPr preferRelativeResize="0"/>
          <p:nvPr>
            <p:ph idx="1" type="body"/>
          </p:nvPr>
        </p:nvPicPr>
        <p:blipFill rotWithShape="1">
          <a:blip r:embed="rId4">
            <a:alphaModFix/>
          </a:blip>
          <a:srcRect b="0" l="0" r="0" t="0"/>
          <a:stretch/>
        </p:blipFill>
        <p:spPr>
          <a:xfrm>
            <a:off x="672045" y="620720"/>
            <a:ext cx="3925222" cy="5607461"/>
          </a:xfrm>
          <a:prstGeom prst="roundRect">
            <a:avLst>
              <a:gd fmla="val 3517" name="adj"/>
            </a:avLst>
          </a:prstGeom>
          <a:noFill/>
          <a:ln cap="flat" cmpd="sng" w="38100">
            <a:solidFill>
              <a:srgbClr val="363D46"/>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7" name="Shape 387"/>
        <p:cNvGrpSpPr/>
        <p:nvPr/>
      </p:nvGrpSpPr>
      <p:grpSpPr>
        <a:xfrm>
          <a:off x="0" y="0"/>
          <a:ext cx="0" cy="0"/>
          <a:chOff x="0" y="0"/>
          <a:chExt cx="0" cy="0"/>
        </a:xfrm>
      </p:grpSpPr>
      <p:sp>
        <p:nvSpPr>
          <p:cNvPr id="388" name="Google Shape;388;p29"/>
          <p:cNvSpPr txBox="1"/>
          <p:nvPr>
            <p:ph type="title"/>
          </p:nvPr>
        </p:nvSpPr>
        <p:spPr>
          <a:xfrm>
            <a:off x="2080591" y="4389775"/>
            <a:ext cx="8030818" cy="106680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2300"/>
              <a:buFont typeface="Century Gothic"/>
              <a:buNone/>
            </a:pPr>
            <a:r>
              <a:rPr lang="en-US" sz="2300"/>
              <a:t>SEVERAL PEOPLE BEGAN PRODUCING BOARDS AND SHARING PROGRESS ON HOMEBREWING THE T41. THEN 4 STATE QRP DECIDED TO KIT THE RADIO</a:t>
            </a:r>
            <a:endParaRPr/>
          </a:p>
        </p:txBody>
      </p:sp>
      <p:pic>
        <p:nvPicPr>
          <p:cNvPr id="389" name="Google Shape;389;p29"/>
          <p:cNvPicPr preferRelativeResize="0"/>
          <p:nvPr>
            <p:ph idx="1" type="body"/>
          </p:nvPr>
        </p:nvPicPr>
        <p:blipFill rotWithShape="1">
          <a:blip r:embed="rId4">
            <a:alphaModFix/>
          </a:blip>
          <a:srcRect b="21030" l="0" r="0" t="6319"/>
          <a:stretch/>
        </p:blipFill>
        <p:spPr>
          <a:xfrm>
            <a:off x="20" y="10"/>
            <a:ext cx="12191980" cy="427381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4" name="Shape 144"/>
        <p:cNvGrpSpPr/>
        <p:nvPr/>
      </p:nvGrpSpPr>
      <p:grpSpPr>
        <a:xfrm>
          <a:off x="0" y="0"/>
          <a:ext cx="0" cy="0"/>
          <a:chOff x="0" y="0"/>
          <a:chExt cx="0" cy="0"/>
        </a:xfrm>
      </p:grpSpPr>
      <p:sp>
        <p:nvSpPr>
          <p:cNvPr id="145" name="Google Shape;145;p3"/>
          <p:cNvSpPr txBox="1"/>
          <p:nvPr>
            <p:ph type="title"/>
          </p:nvPr>
        </p:nvSpPr>
        <p:spPr>
          <a:xfrm>
            <a:off x="669851" y="1430179"/>
            <a:ext cx="3029313" cy="367590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000"/>
              <a:buFont typeface="Century Gothic"/>
              <a:buNone/>
            </a:pPr>
            <a:r>
              <a:rPr lang="en-US" sz="4000"/>
              <a:t>WHAT IS THIS ALL ABOUT?</a:t>
            </a:r>
            <a:endParaRPr/>
          </a:p>
        </p:txBody>
      </p:sp>
      <p:sp>
        <p:nvSpPr>
          <p:cNvPr id="146" name="Google Shape;146;p3"/>
          <p:cNvSpPr/>
          <p:nvPr/>
        </p:nvSpPr>
        <p:spPr>
          <a:xfrm>
            <a:off x="4059934" y="0"/>
            <a:ext cx="8132066"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cxnSp>
        <p:nvCxnSpPr>
          <p:cNvPr id="147" name="Google Shape;147;p3"/>
          <p:cNvCxnSpPr/>
          <p:nvPr/>
        </p:nvCxnSpPr>
        <p:spPr>
          <a:xfrm>
            <a:off x="4069971" y="0"/>
            <a:ext cx="0" cy="6858000"/>
          </a:xfrm>
          <a:prstGeom prst="straightConnector1">
            <a:avLst/>
          </a:prstGeom>
          <a:solidFill>
            <a:srgbClr val="FFFFFF"/>
          </a:solidFill>
          <a:ln cap="flat" cmpd="sng" w="38100">
            <a:solidFill>
              <a:srgbClr val="363D46"/>
            </a:solidFill>
            <a:prstDash val="solid"/>
            <a:miter lim="800000"/>
            <a:headEnd len="sm" w="sm" type="none"/>
            <a:tailEnd len="sm" w="sm" type="none"/>
          </a:ln>
        </p:spPr>
      </p:cxnSp>
      <p:sp>
        <p:nvSpPr>
          <p:cNvPr id="148" name="Google Shape;148;p3"/>
          <p:cNvSpPr/>
          <p:nvPr/>
        </p:nvSpPr>
        <p:spPr>
          <a:xfrm flipH="1" rot="5400000">
            <a:off x="894952" y="3195797"/>
            <a:ext cx="6858000" cy="466406"/>
          </a:xfrm>
          <a:prstGeom prst="rect">
            <a:avLst/>
          </a:prstGeom>
          <a:gradFill>
            <a:gsLst>
              <a:gs pos="0">
                <a:srgbClr val="363D46">
                  <a:alpha val="0"/>
                </a:srgbClr>
              </a:gs>
              <a:gs pos="100000">
                <a:srgbClr val="282D34"/>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grpSp>
        <p:nvGrpSpPr>
          <p:cNvPr id="149" name="Google Shape;149;p3"/>
          <p:cNvGrpSpPr/>
          <p:nvPr/>
        </p:nvGrpSpPr>
        <p:grpSpPr>
          <a:xfrm>
            <a:off x="5054375" y="975622"/>
            <a:ext cx="6046132" cy="4585021"/>
            <a:chOff x="0" y="10422"/>
            <a:chExt cx="6046132" cy="4585021"/>
          </a:xfrm>
        </p:grpSpPr>
        <p:sp>
          <p:nvSpPr>
            <p:cNvPr id="150" name="Google Shape;150;p3"/>
            <p:cNvSpPr/>
            <p:nvPr/>
          </p:nvSpPr>
          <p:spPr>
            <a:xfrm>
              <a:off x="0" y="10422"/>
              <a:ext cx="6046132" cy="1488020"/>
            </a:xfrm>
            <a:prstGeom prst="roundRect">
              <a:avLst>
                <a:gd fmla="val 16667" name="adj"/>
              </a:avLst>
            </a:prstGeom>
            <a:gradFill>
              <a:gsLst>
                <a:gs pos="0">
                  <a:srgbClr val="C8C8B2"/>
                </a:gs>
                <a:gs pos="100000">
                  <a:srgbClr val="99997A"/>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3"/>
            <p:cNvSpPr txBox="1"/>
            <p:nvPr/>
          </p:nvSpPr>
          <p:spPr>
            <a:xfrm>
              <a:off x="72639" y="83061"/>
              <a:ext cx="5900854" cy="1342742"/>
            </a:xfrm>
            <a:prstGeom prst="rect">
              <a:avLst/>
            </a:prstGeom>
            <a:noFill/>
            <a:ln>
              <a:noFill/>
            </a:ln>
          </p:spPr>
          <p:txBody>
            <a:bodyPr anchorCtr="0" anchor="ctr" bIns="80000" lIns="80000" spcFirstLastPara="1" rIns="80000" wrap="square" tIns="80000">
              <a:noAutofit/>
            </a:bodyPr>
            <a:lstStyle/>
            <a:p>
              <a:pPr indent="0" lvl="0" marL="0" marR="0" rtl="0" algn="l">
                <a:lnSpc>
                  <a:spcPct val="90000"/>
                </a:lnSpc>
                <a:spcBef>
                  <a:spcPts val="0"/>
                </a:spcBef>
                <a:spcAft>
                  <a:spcPts val="0"/>
                </a:spcAft>
                <a:buClr>
                  <a:schemeClr val="lt1"/>
                </a:buClr>
                <a:buSzPts val="2100"/>
                <a:buFont typeface="Century Gothic"/>
                <a:buNone/>
              </a:pPr>
              <a:r>
                <a:rPr b="0" i="0" lang="en-US" sz="2100" u="none" cap="none" strike="noStrike">
                  <a:solidFill>
                    <a:schemeClr val="lt1"/>
                  </a:solidFill>
                  <a:latin typeface="Century Gothic"/>
                  <a:ea typeface="Century Gothic"/>
                  <a:cs typeface="Century Gothic"/>
                  <a:sym typeface="Century Gothic"/>
                </a:rPr>
                <a:t>SDR Technology is getting more advanced and efficient</a:t>
              </a:r>
              <a:endParaRPr/>
            </a:p>
          </p:txBody>
        </p:sp>
        <p:sp>
          <p:nvSpPr>
            <p:cNvPr id="152" name="Google Shape;152;p3"/>
            <p:cNvSpPr/>
            <p:nvPr/>
          </p:nvSpPr>
          <p:spPr>
            <a:xfrm>
              <a:off x="0" y="1558922"/>
              <a:ext cx="6046132" cy="1488020"/>
            </a:xfrm>
            <a:prstGeom prst="roundRect">
              <a:avLst>
                <a:gd fmla="val 16667" name="adj"/>
              </a:avLst>
            </a:prstGeom>
            <a:gradFill>
              <a:gsLst>
                <a:gs pos="0">
                  <a:srgbClr val="D2CFA3"/>
                </a:gs>
                <a:gs pos="100000">
                  <a:srgbClr val="A9A466"/>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
            <p:cNvSpPr txBox="1"/>
            <p:nvPr/>
          </p:nvSpPr>
          <p:spPr>
            <a:xfrm>
              <a:off x="72639" y="1631561"/>
              <a:ext cx="5900854" cy="1342742"/>
            </a:xfrm>
            <a:prstGeom prst="rect">
              <a:avLst/>
            </a:prstGeom>
            <a:noFill/>
            <a:ln>
              <a:noFill/>
            </a:ln>
          </p:spPr>
          <p:txBody>
            <a:bodyPr anchorCtr="0" anchor="ctr" bIns="80000" lIns="80000" spcFirstLastPara="1" rIns="80000" wrap="square" tIns="80000">
              <a:noAutofit/>
            </a:bodyPr>
            <a:lstStyle/>
            <a:p>
              <a:pPr indent="0" lvl="0" marL="0" marR="0" rtl="0" algn="l">
                <a:lnSpc>
                  <a:spcPct val="90000"/>
                </a:lnSpc>
                <a:spcBef>
                  <a:spcPts val="0"/>
                </a:spcBef>
                <a:spcAft>
                  <a:spcPts val="0"/>
                </a:spcAft>
                <a:buClr>
                  <a:schemeClr val="lt1"/>
                </a:buClr>
                <a:buSzPts val="2100"/>
                <a:buFont typeface="Century Gothic"/>
                <a:buNone/>
              </a:pPr>
              <a:r>
                <a:rPr b="0" i="0" lang="en-US" sz="2100" u="none" cap="none" strike="noStrike">
                  <a:solidFill>
                    <a:schemeClr val="lt1"/>
                  </a:solidFill>
                  <a:latin typeface="Century Gothic"/>
                  <a:ea typeface="Century Gothic"/>
                  <a:cs typeface="Century Gothic"/>
                  <a:sym typeface="Century Gothic"/>
                </a:rPr>
                <a:t>Processors are getting faster and more efficient</a:t>
              </a:r>
              <a:endParaRPr/>
            </a:p>
          </p:txBody>
        </p:sp>
        <p:sp>
          <p:nvSpPr>
            <p:cNvPr id="154" name="Google Shape;154;p3"/>
            <p:cNvSpPr/>
            <p:nvPr/>
          </p:nvSpPr>
          <p:spPr>
            <a:xfrm>
              <a:off x="0" y="3107423"/>
              <a:ext cx="6046132" cy="1488020"/>
            </a:xfrm>
            <a:prstGeom prst="roundRect">
              <a:avLst>
                <a:gd fmla="val 16667" name="adj"/>
              </a:avLst>
            </a:prstGeom>
            <a:gradFill>
              <a:gsLst>
                <a:gs pos="0">
                  <a:srgbClr val="E0D396"/>
                </a:gs>
                <a:gs pos="100000">
                  <a:srgbClr val="BBAA53"/>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
            <p:cNvSpPr txBox="1"/>
            <p:nvPr/>
          </p:nvSpPr>
          <p:spPr>
            <a:xfrm>
              <a:off x="72639" y="3180062"/>
              <a:ext cx="5900854" cy="1342742"/>
            </a:xfrm>
            <a:prstGeom prst="rect">
              <a:avLst/>
            </a:prstGeom>
            <a:noFill/>
            <a:ln>
              <a:noFill/>
            </a:ln>
          </p:spPr>
          <p:txBody>
            <a:bodyPr anchorCtr="0" anchor="ctr" bIns="80000" lIns="80000" spcFirstLastPara="1" rIns="80000" wrap="square" tIns="80000">
              <a:noAutofit/>
            </a:bodyPr>
            <a:lstStyle/>
            <a:p>
              <a:pPr indent="0" lvl="0" marL="0" marR="0" rtl="0" algn="l">
                <a:lnSpc>
                  <a:spcPct val="90000"/>
                </a:lnSpc>
                <a:spcBef>
                  <a:spcPts val="0"/>
                </a:spcBef>
                <a:spcAft>
                  <a:spcPts val="0"/>
                </a:spcAft>
                <a:buClr>
                  <a:schemeClr val="lt1"/>
                </a:buClr>
                <a:buSzPts val="2100"/>
                <a:buFont typeface="Century Gothic"/>
                <a:buNone/>
              </a:pPr>
              <a:r>
                <a:rPr b="0" i="0" lang="en-US" sz="2100" u="none" cap="none" strike="noStrike">
                  <a:solidFill>
                    <a:schemeClr val="lt1"/>
                  </a:solidFill>
                  <a:latin typeface="Century Gothic"/>
                  <a:ea typeface="Century Gothic"/>
                  <a:cs typeface="Century Gothic"/>
                  <a:sym typeface="Century Gothic"/>
                </a:rPr>
                <a:t>The convergence of these technologies and available hardware are creating very interesting, high-performance, economical, and super efficient radio designs</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3" name="Shape 393"/>
        <p:cNvGrpSpPr/>
        <p:nvPr/>
      </p:nvGrpSpPr>
      <p:grpSpPr>
        <a:xfrm>
          <a:off x="0" y="0"/>
          <a:ext cx="0" cy="0"/>
          <a:chOff x="0" y="0"/>
          <a:chExt cx="0" cy="0"/>
        </a:xfrm>
      </p:grpSpPr>
      <p:sp>
        <p:nvSpPr>
          <p:cNvPr id="394" name="Google Shape;394;p30"/>
          <p:cNvSpPr txBox="1"/>
          <p:nvPr>
            <p:ph type="title"/>
          </p:nvPr>
        </p:nvSpPr>
        <p:spPr>
          <a:xfrm>
            <a:off x="5309418" y="609600"/>
            <a:ext cx="6223821" cy="3642851"/>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4800"/>
              <a:buFont typeface="Century Gothic"/>
              <a:buNone/>
            </a:pPr>
            <a:r>
              <a:rPr lang="en-US" sz="4800"/>
              <a:t>MODULAR DESIGN FOR EASY UPGRADES</a:t>
            </a:r>
            <a:endParaRPr/>
          </a:p>
        </p:txBody>
      </p:sp>
      <p:pic>
        <p:nvPicPr>
          <p:cNvPr id="395" name="Google Shape;395;p30"/>
          <p:cNvPicPr preferRelativeResize="0"/>
          <p:nvPr>
            <p:ph idx="1" type="body"/>
          </p:nvPr>
        </p:nvPicPr>
        <p:blipFill rotWithShape="1">
          <a:blip r:embed="rId4">
            <a:alphaModFix/>
          </a:blip>
          <a:srcRect b="0" l="0" r="0" t="0"/>
          <a:stretch/>
        </p:blipFill>
        <p:spPr>
          <a:xfrm>
            <a:off x="633999" y="729962"/>
            <a:ext cx="4001315" cy="5388977"/>
          </a:xfrm>
          <a:prstGeom prst="roundRect">
            <a:avLst>
              <a:gd fmla="val 3517" name="adj"/>
            </a:avLst>
          </a:prstGeom>
          <a:noFill/>
          <a:ln cap="flat" cmpd="sng" w="38100">
            <a:solidFill>
              <a:srgbClr val="363D46"/>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31"/>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Century Gothic"/>
              <a:buNone/>
            </a:pPr>
            <a:r>
              <a:rPr lang="en-US"/>
              <a:t>VERY RICH FEATURE SET</a:t>
            </a:r>
            <a:br>
              <a:rPr lang="en-US"/>
            </a:br>
            <a:r>
              <a:rPr lang="en-US"/>
              <a:t>80 -10 LESS 30 AND 60 M</a:t>
            </a:r>
            <a:br>
              <a:rPr lang="en-US"/>
            </a:br>
            <a:r>
              <a:rPr lang="en-US"/>
              <a:t>20-WATT OUTPUT ADJUSTABLE DOWN TO 1 WATT</a:t>
            </a:r>
            <a:endParaRPr/>
          </a:p>
        </p:txBody>
      </p:sp>
      <p:sp>
        <p:nvSpPr>
          <p:cNvPr id="401" name="Google Shape;401;p31"/>
          <p:cNvSpPr txBox="1"/>
          <p:nvPr>
            <p:ph idx="1" type="body"/>
          </p:nvPr>
        </p:nvSpPr>
        <p:spPr>
          <a:xfrm>
            <a:off x="1141412" y="2666999"/>
            <a:ext cx="10547005" cy="3124201"/>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2000"/>
              <a:buChar char="•"/>
            </a:pPr>
            <a:r>
              <a:rPr lang="en-US"/>
              <a:t>Based on the Teensy 4.1 Microcontroller</a:t>
            </a:r>
            <a:endParaRPr/>
          </a:p>
          <a:p>
            <a:pPr indent="-285750" lvl="0" marL="285750" rtl="0" algn="l">
              <a:spcBef>
                <a:spcPts val="1000"/>
              </a:spcBef>
              <a:spcAft>
                <a:spcPts val="0"/>
              </a:spcAft>
              <a:buSzPts val="2000"/>
              <a:buChar char="•"/>
            </a:pPr>
            <a:r>
              <a:rPr lang="en-US"/>
              <a:t>5” Color display (non-touch)</a:t>
            </a:r>
            <a:endParaRPr/>
          </a:p>
          <a:p>
            <a:pPr indent="-285750" lvl="0" marL="285750" rtl="0" algn="l">
              <a:spcBef>
                <a:spcPts val="1000"/>
              </a:spcBef>
              <a:spcAft>
                <a:spcPts val="0"/>
              </a:spcAft>
              <a:buSzPts val="2000"/>
              <a:buChar char="•"/>
            </a:pPr>
            <a:r>
              <a:rPr lang="en-US"/>
              <a:t>192 Khz waterfall and spectrum display</a:t>
            </a:r>
            <a:endParaRPr/>
          </a:p>
          <a:p>
            <a:pPr indent="-285750" lvl="0" marL="285750" rtl="0" algn="l">
              <a:spcBef>
                <a:spcPts val="1000"/>
              </a:spcBef>
              <a:spcAft>
                <a:spcPts val="0"/>
              </a:spcAft>
              <a:buSzPts val="2000"/>
              <a:buChar char="•"/>
            </a:pPr>
            <a:r>
              <a:rPr lang="en-US"/>
              <a:t>Too many features to list!</a:t>
            </a:r>
            <a:endParaRPr/>
          </a:p>
          <a:p>
            <a:pPr indent="-285750" lvl="0" marL="285750" rtl="0" algn="l">
              <a:spcBef>
                <a:spcPts val="1000"/>
              </a:spcBef>
              <a:spcAft>
                <a:spcPts val="0"/>
              </a:spcAft>
              <a:buSzPts val="2000"/>
              <a:buChar char="•"/>
            </a:pPr>
            <a:r>
              <a:rPr lang="en-US"/>
              <a:t>First run of kits is sold out</a:t>
            </a:r>
            <a:endParaRPr/>
          </a:p>
          <a:p>
            <a:pPr indent="-285750" lvl="0" marL="285750" rtl="0" algn="l">
              <a:spcBef>
                <a:spcPts val="1000"/>
              </a:spcBef>
              <a:spcAft>
                <a:spcPts val="0"/>
              </a:spcAft>
              <a:buSzPts val="2000"/>
              <a:buChar char="•"/>
            </a:pPr>
            <a:r>
              <a:rPr lang="en-US"/>
              <a:t>Order boards and get BOMs from the groups.io group: softwarecontrolledhamradio</a:t>
            </a:r>
            <a:endParaRPr/>
          </a:p>
          <a:p>
            <a:pPr indent="-285750" lvl="0" marL="285750" rtl="0" algn="l">
              <a:spcBef>
                <a:spcPts val="1000"/>
              </a:spcBef>
              <a:spcAft>
                <a:spcPts val="0"/>
              </a:spcAft>
              <a:buSzPts val="2000"/>
              <a:buChar char="•"/>
            </a:pPr>
            <a:r>
              <a:rPr lang="en-US"/>
              <a:t>Watch 4SQRP for the next kit run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32"/>
          <p:cNvSpPr txBox="1"/>
          <p:nvPr>
            <p:ph type="title"/>
          </p:nvPr>
        </p:nvSpPr>
        <p:spPr>
          <a:xfrm>
            <a:off x="1141413" y="609600"/>
            <a:ext cx="9905998" cy="1905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200"/>
              <a:buFont typeface="Century Gothic"/>
              <a:buNone/>
            </a:pPr>
            <a:r>
              <a:rPr lang="en-US"/>
              <a:t>CONTACT W2NDG	</a:t>
            </a:r>
            <a:endParaRPr/>
          </a:p>
        </p:txBody>
      </p:sp>
      <p:sp>
        <p:nvSpPr>
          <p:cNvPr id="407" name="Google Shape;407;p32"/>
          <p:cNvSpPr txBox="1"/>
          <p:nvPr>
            <p:ph idx="1" type="body"/>
          </p:nvPr>
        </p:nvSpPr>
        <p:spPr>
          <a:xfrm>
            <a:off x="1141413" y="2666999"/>
            <a:ext cx="9905998" cy="3124201"/>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2000"/>
              <a:buChar char="•"/>
            </a:pPr>
            <a:r>
              <a:rPr lang="en-US" u="sng">
                <a:solidFill>
                  <a:schemeClr val="hlink"/>
                </a:solidFill>
                <a:hlinkClick r:id="rId3"/>
              </a:rPr>
              <a:t>neil@neilgoldstein.com</a:t>
            </a:r>
            <a:endParaRPr/>
          </a:p>
          <a:p>
            <a:pPr indent="-285750" lvl="0" marL="285750" rtl="0" algn="l">
              <a:spcBef>
                <a:spcPts val="1000"/>
              </a:spcBef>
              <a:spcAft>
                <a:spcPts val="0"/>
              </a:spcAft>
              <a:buSzPts val="2000"/>
              <a:buChar char="•"/>
            </a:pPr>
            <a:r>
              <a:rPr lang="en-US"/>
              <a:t>Presentations will be posted on neilgoldstein.com : Click on “FOFIO”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p4"/>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61" name="Google Shape;161;p4"/>
          <p:cNvSpPr/>
          <p:nvPr/>
        </p:nvSpPr>
        <p:spPr>
          <a:xfrm>
            <a:off x="763160" y="0"/>
            <a:ext cx="9369421" cy="6857999"/>
          </a:xfrm>
          <a:prstGeom prst="rect">
            <a:avLst/>
          </a:prstGeom>
          <a:gradFill>
            <a:gsLst>
              <a:gs pos="0">
                <a:srgbClr val="A6AFBC">
                  <a:alpha val="49803"/>
                </a:srgbClr>
              </a:gs>
              <a:gs pos="10000">
                <a:srgbClr val="7B879A">
                  <a:alpha val="40000"/>
                </a:srgbClr>
              </a:gs>
              <a:gs pos="70000">
                <a:srgbClr val="363D46">
                  <a:alpha val="0"/>
                </a:srgbClr>
              </a:gs>
              <a:gs pos="100000">
                <a:srgbClr val="363D46">
                  <a:alpha val="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62" name="Google Shape;162;p4"/>
          <p:cNvSpPr/>
          <p:nvPr/>
        </p:nvSpPr>
        <p:spPr>
          <a:xfrm>
            <a:off x="0" y="-2"/>
            <a:ext cx="6088489" cy="6858002"/>
          </a:xfrm>
          <a:custGeom>
            <a:rect b="b" l="l" r="r" t="t"/>
            <a:pathLst>
              <a:path extrusionOk="0" h="6858002" w="6088489">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blipFill rotWithShape="1">
            <a:blip r:embed="rId3">
              <a:alphaModFix/>
            </a:blip>
            <a:stretch>
              <a:fillRect b="0" l="0" r="0" t="0"/>
            </a:stretch>
          </a:blipFill>
          <a:ln cap="flat" cmpd="sng" w="44450">
            <a:solidFill>
              <a:schemeClr val="dk2">
                <a:alpha val="64705"/>
              </a:schemeClr>
            </a:solidFill>
            <a:prstDash val="solid"/>
            <a:round/>
            <a:headEnd len="sm" w="sm" type="none"/>
            <a:tailEnd len="sm" w="sm" type="none"/>
          </a:ln>
          <a:effectLst>
            <a:outerShdw blurRad="50800" rotWithShape="0" algn="l" dist="254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63" name="Google Shape;163;p4"/>
          <p:cNvSpPr txBox="1"/>
          <p:nvPr>
            <p:ph type="title"/>
          </p:nvPr>
        </p:nvSpPr>
        <p:spPr>
          <a:xfrm>
            <a:off x="962022" y="643467"/>
            <a:ext cx="4340023" cy="5571064"/>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400"/>
              <a:buFont typeface="Century Gothic"/>
              <a:buNone/>
            </a:pPr>
            <a:r>
              <a:rPr lang="en-US" sz="4400"/>
              <a:t>FIRST, LET’S DEFINE SOME THINGS:	</a:t>
            </a:r>
            <a:endParaRPr/>
          </a:p>
        </p:txBody>
      </p:sp>
      <p:sp>
        <p:nvSpPr>
          <p:cNvPr id="164" name="Google Shape;164;p4"/>
          <p:cNvSpPr txBox="1"/>
          <p:nvPr>
            <p:ph idx="1" type="body"/>
          </p:nvPr>
        </p:nvSpPr>
        <p:spPr>
          <a:xfrm>
            <a:off x="6708499" y="643467"/>
            <a:ext cx="4521480" cy="5571064"/>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2000"/>
              <a:buChar char="•"/>
            </a:pPr>
            <a:r>
              <a:rPr lang="en-US"/>
              <a:t>SDR</a:t>
            </a:r>
            <a:endParaRPr/>
          </a:p>
          <a:p>
            <a:pPr indent="-285750" lvl="1" marL="742950" rtl="0" algn="l">
              <a:spcBef>
                <a:spcPts val="960"/>
              </a:spcBef>
              <a:spcAft>
                <a:spcPts val="0"/>
              </a:spcAft>
              <a:buSzPts val="1800"/>
              <a:buChar char="•"/>
            </a:pPr>
            <a:r>
              <a:rPr lang="en-US"/>
              <a:t>Software Defined Radio</a:t>
            </a:r>
            <a:endParaRPr/>
          </a:p>
          <a:p>
            <a:pPr indent="-285750" lvl="1" marL="742950" rtl="0" algn="l">
              <a:spcBef>
                <a:spcPts val="960"/>
              </a:spcBef>
              <a:spcAft>
                <a:spcPts val="0"/>
              </a:spcAft>
              <a:buSzPts val="1800"/>
              <a:buChar char="•"/>
            </a:pPr>
            <a:r>
              <a:rPr lang="en-US"/>
              <a:t>Microcontroller (including single board computers, and FPGAs)</a:t>
            </a:r>
            <a:endParaRPr/>
          </a:p>
          <a:p>
            <a:pPr indent="-285750" lvl="1" marL="742950" rtl="0" algn="l">
              <a:spcBef>
                <a:spcPts val="960"/>
              </a:spcBef>
              <a:spcAft>
                <a:spcPts val="0"/>
              </a:spcAft>
              <a:buSzPts val="1800"/>
              <a:buChar char="•"/>
            </a:pPr>
            <a:r>
              <a:rPr lang="en-US"/>
              <a:t>DSP Radio (Radio on a chip)</a:t>
            </a:r>
            <a:endParaRPr/>
          </a:p>
          <a:p>
            <a:pPr indent="0" lvl="1" marL="457200" rtl="0" algn="l">
              <a:spcBef>
                <a:spcPts val="960"/>
              </a:spcBef>
              <a:spcAft>
                <a:spcPts val="0"/>
              </a:spcAft>
              <a:buSzPts val="18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8" name="Shape 168"/>
        <p:cNvGrpSpPr/>
        <p:nvPr/>
      </p:nvGrpSpPr>
      <p:grpSpPr>
        <a:xfrm>
          <a:off x="0" y="0"/>
          <a:ext cx="0" cy="0"/>
          <a:chOff x="0" y="0"/>
          <a:chExt cx="0" cy="0"/>
        </a:xfrm>
      </p:grpSpPr>
      <p:sp>
        <p:nvSpPr>
          <p:cNvPr id="169" name="Google Shape;169;p5"/>
          <p:cNvSpPr txBox="1"/>
          <p:nvPr>
            <p:ph type="title"/>
          </p:nvPr>
        </p:nvSpPr>
        <p:spPr>
          <a:xfrm>
            <a:off x="643192" y="609600"/>
            <a:ext cx="3643674" cy="1905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Century Gothic"/>
              <a:buNone/>
            </a:pPr>
            <a:r>
              <a:rPr lang="en-US" sz="2800"/>
              <a:t>SOFTWARE DEFINED RADIO</a:t>
            </a:r>
            <a:endParaRPr/>
          </a:p>
        </p:txBody>
      </p:sp>
      <p:sp>
        <p:nvSpPr>
          <p:cNvPr id="170" name="Google Shape;170;p5"/>
          <p:cNvSpPr txBox="1"/>
          <p:nvPr>
            <p:ph idx="1" type="body"/>
          </p:nvPr>
        </p:nvSpPr>
        <p:spPr>
          <a:xfrm>
            <a:off x="643192" y="2666999"/>
            <a:ext cx="3643674" cy="3216276"/>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Char char="•"/>
            </a:pPr>
            <a:r>
              <a:rPr lang="en-US" sz="1800"/>
              <a:t>What is a radio?</a:t>
            </a:r>
            <a:endParaRPr/>
          </a:p>
          <a:p>
            <a:pPr indent="-285750" lvl="1" marL="742950" rtl="0" algn="l">
              <a:spcBef>
                <a:spcPts val="960"/>
              </a:spcBef>
              <a:spcAft>
                <a:spcPts val="0"/>
              </a:spcAft>
              <a:buSzPts val="1800"/>
              <a:buChar char="•"/>
            </a:pPr>
            <a:r>
              <a:rPr lang="en-US"/>
              <a:t>RF  —  Signal Processing  —  User Interface</a:t>
            </a:r>
            <a:endParaRPr/>
          </a:p>
          <a:p>
            <a:pPr indent="-285750" lvl="1" marL="742950" rtl="0" algn="l">
              <a:spcBef>
                <a:spcPts val="960"/>
              </a:spcBef>
              <a:spcAft>
                <a:spcPts val="0"/>
              </a:spcAft>
              <a:buSzPts val="1800"/>
              <a:buChar char="•"/>
            </a:pPr>
            <a:r>
              <a:rPr lang="en-US"/>
              <a:t>In its most basic form:</a:t>
            </a:r>
            <a:endParaRPr/>
          </a:p>
          <a:p>
            <a:pPr indent="-171450" lvl="1" marL="742950" rtl="0" algn="l">
              <a:spcBef>
                <a:spcPts val="960"/>
              </a:spcBef>
              <a:spcAft>
                <a:spcPts val="0"/>
              </a:spcAft>
              <a:buSzPts val="1800"/>
              <a:buNone/>
            </a:pPr>
            <a:r>
              <a:t/>
            </a:r>
            <a:endParaRPr/>
          </a:p>
        </p:txBody>
      </p:sp>
      <p:pic>
        <p:nvPicPr>
          <p:cNvPr id="171" name="Google Shape;171;p5"/>
          <p:cNvPicPr preferRelativeResize="0"/>
          <p:nvPr/>
        </p:nvPicPr>
        <p:blipFill rotWithShape="1">
          <a:blip r:embed="rId4">
            <a:alphaModFix/>
          </a:blip>
          <a:srcRect b="-2" l="0" r="3452" t="0"/>
          <a:stretch/>
        </p:blipFill>
        <p:spPr>
          <a:xfrm>
            <a:off x="4630994" y="645106"/>
            <a:ext cx="6916633" cy="5247747"/>
          </a:xfrm>
          <a:prstGeom prst="roundRect">
            <a:avLst>
              <a:gd fmla="val 3517" name="adj"/>
            </a:avLst>
          </a:prstGeom>
          <a:noFill/>
          <a:ln cap="flat" cmpd="sng" w="38100">
            <a:solidFill>
              <a:srgbClr val="363D46"/>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5" name="Shape 175"/>
        <p:cNvGrpSpPr/>
        <p:nvPr/>
      </p:nvGrpSpPr>
      <p:grpSpPr>
        <a:xfrm>
          <a:off x="0" y="0"/>
          <a:ext cx="0" cy="0"/>
          <a:chOff x="0" y="0"/>
          <a:chExt cx="0" cy="0"/>
        </a:xfrm>
      </p:grpSpPr>
      <p:sp>
        <p:nvSpPr>
          <p:cNvPr id="176" name="Google Shape;176;p6"/>
          <p:cNvSpPr txBox="1"/>
          <p:nvPr>
            <p:ph type="title"/>
          </p:nvPr>
        </p:nvSpPr>
        <p:spPr>
          <a:xfrm>
            <a:off x="643192" y="609600"/>
            <a:ext cx="3643674" cy="1905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Century Gothic"/>
              <a:buNone/>
            </a:pPr>
            <a:r>
              <a:rPr lang="en-US" sz="2800"/>
              <a:t>SOFTWARE DEFINED RADIO</a:t>
            </a:r>
            <a:endParaRPr/>
          </a:p>
        </p:txBody>
      </p:sp>
      <p:sp>
        <p:nvSpPr>
          <p:cNvPr id="177" name="Google Shape;177;p6"/>
          <p:cNvSpPr txBox="1"/>
          <p:nvPr>
            <p:ph idx="1" type="body"/>
          </p:nvPr>
        </p:nvSpPr>
        <p:spPr>
          <a:xfrm>
            <a:off x="643192" y="2666999"/>
            <a:ext cx="3643674" cy="3216276"/>
          </a:xfrm>
          <a:prstGeom prst="rect">
            <a:avLst/>
          </a:prstGeom>
          <a:noFill/>
          <a:ln>
            <a:noFill/>
          </a:ln>
        </p:spPr>
        <p:txBody>
          <a:bodyPr anchorCtr="0" anchor="ctr" bIns="45700" lIns="91425" spcFirstLastPara="1" rIns="91425" wrap="square" tIns="45700">
            <a:normAutofit/>
          </a:bodyPr>
          <a:lstStyle/>
          <a:p>
            <a:pPr indent="-285750" lvl="0" marL="285750" rtl="0" algn="l">
              <a:spcBef>
                <a:spcPts val="0"/>
              </a:spcBef>
              <a:spcAft>
                <a:spcPts val="0"/>
              </a:spcAft>
              <a:buSzPts val="1800"/>
              <a:buChar char="•"/>
            </a:pPr>
            <a:r>
              <a:rPr lang="en-US" sz="1800"/>
              <a:t>RF  —  Signal Processing  —  User Interface</a:t>
            </a:r>
            <a:endParaRPr/>
          </a:p>
          <a:p>
            <a:pPr indent="-171450" lvl="0" marL="285750" rtl="0" algn="l">
              <a:spcBef>
                <a:spcPts val="960"/>
              </a:spcBef>
              <a:spcAft>
                <a:spcPts val="0"/>
              </a:spcAft>
              <a:buSzPts val="1800"/>
              <a:buNone/>
            </a:pPr>
            <a:r>
              <a:t/>
            </a:r>
            <a:endParaRPr sz="1800"/>
          </a:p>
        </p:txBody>
      </p:sp>
      <p:pic>
        <p:nvPicPr>
          <p:cNvPr id="178" name="Google Shape;178;p6"/>
          <p:cNvPicPr preferRelativeResize="0"/>
          <p:nvPr/>
        </p:nvPicPr>
        <p:blipFill rotWithShape="1">
          <a:blip r:embed="rId4">
            <a:alphaModFix/>
          </a:blip>
          <a:srcRect b="2" l="0" r="12636" t="0"/>
          <a:stretch/>
        </p:blipFill>
        <p:spPr>
          <a:xfrm>
            <a:off x="4630994" y="645106"/>
            <a:ext cx="6916633" cy="5247747"/>
          </a:xfrm>
          <a:prstGeom prst="roundRect">
            <a:avLst>
              <a:gd fmla="val 3517" name="adj"/>
            </a:avLst>
          </a:prstGeom>
          <a:noFill/>
          <a:ln cap="flat" cmpd="sng" w="38100">
            <a:solidFill>
              <a:srgbClr val="363D46"/>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2" name="Shape 182"/>
        <p:cNvGrpSpPr/>
        <p:nvPr/>
      </p:nvGrpSpPr>
      <p:grpSpPr>
        <a:xfrm>
          <a:off x="0" y="0"/>
          <a:ext cx="0" cy="0"/>
          <a:chOff x="0" y="0"/>
          <a:chExt cx="0" cy="0"/>
        </a:xfrm>
      </p:grpSpPr>
      <p:sp>
        <p:nvSpPr>
          <p:cNvPr id="183" name="Google Shape;183;p7"/>
          <p:cNvSpPr txBox="1"/>
          <p:nvPr>
            <p:ph type="title"/>
          </p:nvPr>
        </p:nvSpPr>
        <p:spPr>
          <a:xfrm>
            <a:off x="643192" y="609600"/>
            <a:ext cx="3643674" cy="1905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400"/>
              <a:buFont typeface="Century Gothic"/>
              <a:buNone/>
            </a:pPr>
            <a:r>
              <a:rPr lang="en-US" sz="2400"/>
              <a:t>WHAT ARE MICROCONTROLLERS?</a:t>
            </a:r>
            <a:endParaRPr/>
          </a:p>
        </p:txBody>
      </p:sp>
      <p:sp>
        <p:nvSpPr>
          <p:cNvPr id="184" name="Google Shape;184;p7"/>
          <p:cNvSpPr txBox="1"/>
          <p:nvPr/>
        </p:nvSpPr>
        <p:spPr>
          <a:xfrm>
            <a:off x="643192" y="2666999"/>
            <a:ext cx="3643674" cy="3216276"/>
          </a:xfrm>
          <a:prstGeom prst="rect">
            <a:avLst/>
          </a:prstGeom>
          <a:noFill/>
          <a:ln>
            <a:noFill/>
          </a:ln>
        </p:spPr>
        <p:txBody>
          <a:bodyPr anchorCtr="0" anchor="t" bIns="45700" lIns="91425" spcFirstLastPara="1" rIns="91425" wrap="square" tIns="45700">
            <a:normAutofit/>
          </a:bodyPr>
          <a:lstStyle/>
          <a:p>
            <a:pPr indent="-114300" lvl="0" marL="0" marR="0" rtl="0" algn="l">
              <a:spcBef>
                <a:spcPts val="0"/>
              </a:spcBef>
              <a:spcAft>
                <a:spcPts val="0"/>
              </a:spcAft>
              <a:buClr>
                <a:schemeClr val="lt1"/>
              </a:buClr>
              <a:buSzPts val="1800"/>
              <a:buFont typeface="Arial"/>
              <a:buChar char="•"/>
            </a:pPr>
            <a:r>
              <a:rPr b="0" i="0" lang="en-US" sz="1800" u="none" cap="small" strike="noStrike">
                <a:solidFill>
                  <a:schemeClr val="lt1"/>
                </a:solidFill>
                <a:latin typeface="Century Gothic"/>
                <a:ea typeface="Century Gothic"/>
                <a:cs typeface="Century Gothic"/>
                <a:sym typeface="Century Gothic"/>
              </a:rPr>
              <a:t>Also, FPGAs and Raspberry Pi-style boards</a:t>
            </a:r>
            <a:endParaRPr/>
          </a:p>
        </p:txBody>
      </p:sp>
      <p:pic>
        <p:nvPicPr>
          <p:cNvPr descr="undefined" id="185" name="Google Shape;185;p7"/>
          <p:cNvPicPr preferRelativeResize="0"/>
          <p:nvPr>
            <p:ph idx="1" type="body"/>
          </p:nvPr>
        </p:nvPicPr>
        <p:blipFill rotWithShape="1">
          <a:blip r:embed="rId4">
            <a:alphaModFix/>
          </a:blip>
          <a:srcRect b="0" l="0" r="0" t="0"/>
          <a:stretch/>
        </p:blipFill>
        <p:spPr>
          <a:xfrm>
            <a:off x="4630994" y="995136"/>
            <a:ext cx="6916633" cy="4547686"/>
          </a:xfrm>
          <a:prstGeom prst="roundRect">
            <a:avLst>
              <a:gd fmla="val 3517" name="adj"/>
            </a:avLst>
          </a:prstGeom>
          <a:noFill/>
          <a:ln cap="flat" cmpd="sng" w="38100">
            <a:solidFill>
              <a:srgbClr val="363D46"/>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9" name="Shape 189"/>
        <p:cNvGrpSpPr/>
        <p:nvPr/>
      </p:nvGrpSpPr>
      <p:grpSpPr>
        <a:xfrm>
          <a:off x="0" y="0"/>
          <a:ext cx="0" cy="0"/>
          <a:chOff x="0" y="0"/>
          <a:chExt cx="0" cy="0"/>
        </a:xfrm>
      </p:grpSpPr>
      <p:sp>
        <p:nvSpPr>
          <p:cNvPr id="190" name="Google Shape;190;p8"/>
          <p:cNvSpPr txBox="1"/>
          <p:nvPr>
            <p:ph type="title"/>
          </p:nvPr>
        </p:nvSpPr>
        <p:spPr>
          <a:xfrm>
            <a:off x="669851" y="1430179"/>
            <a:ext cx="3029313" cy="367590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4000"/>
              <a:buFont typeface="Century Gothic"/>
              <a:buNone/>
            </a:pPr>
            <a:r>
              <a:rPr lang="en-US" sz="4000"/>
              <a:t>LET’S TALK BRIEFLY ABOUT RADIO-ON-A-CHIP</a:t>
            </a:r>
            <a:endParaRPr/>
          </a:p>
        </p:txBody>
      </p:sp>
      <p:sp>
        <p:nvSpPr>
          <p:cNvPr id="191" name="Google Shape;191;p8"/>
          <p:cNvSpPr/>
          <p:nvPr/>
        </p:nvSpPr>
        <p:spPr>
          <a:xfrm>
            <a:off x="4059934" y="0"/>
            <a:ext cx="8132066"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cxnSp>
        <p:nvCxnSpPr>
          <p:cNvPr id="192" name="Google Shape;192;p8"/>
          <p:cNvCxnSpPr/>
          <p:nvPr/>
        </p:nvCxnSpPr>
        <p:spPr>
          <a:xfrm>
            <a:off x="4069971" y="0"/>
            <a:ext cx="0" cy="6858000"/>
          </a:xfrm>
          <a:prstGeom prst="straightConnector1">
            <a:avLst/>
          </a:prstGeom>
          <a:solidFill>
            <a:srgbClr val="FFFFFF"/>
          </a:solidFill>
          <a:ln cap="flat" cmpd="sng" w="38100">
            <a:solidFill>
              <a:srgbClr val="363D46"/>
            </a:solidFill>
            <a:prstDash val="solid"/>
            <a:miter lim="800000"/>
            <a:headEnd len="sm" w="sm" type="none"/>
            <a:tailEnd len="sm" w="sm" type="none"/>
          </a:ln>
        </p:spPr>
      </p:cxnSp>
      <p:sp>
        <p:nvSpPr>
          <p:cNvPr id="193" name="Google Shape;193;p8"/>
          <p:cNvSpPr/>
          <p:nvPr/>
        </p:nvSpPr>
        <p:spPr>
          <a:xfrm flipH="1" rot="5400000">
            <a:off x="894952" y="3195797"/>
            <a:ext cx="6858000" cy="466406"/>
          </a:xfrm>
          <a:prstGeom prst="rect">
            <a:avLst/>
          </a:prstGeom>
          <a:gradFill>
            <a:gsLst>
              <a:gs pos="0">
                <a:srgbClr val="363D46">
                  <a:alpha val="0"/>
                </a:srgbClr>
              </a:gs>
              <a:gs pos="100000">
                <a:srgbClr val="282D34"/>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grpSp>
        <p:nvGrpSpPr>
          <p:cNvPr id="194" name="Google Shape;194;p8"/>
          <p:cNvGrpSpPr/>
          <p:nvPr/>
        </p:nvGrpSpPr>
        <p:grpSpPr>
          <a:xfrm>
            <a:off x="5054375" y="1052962"/>
            <a:ext cx="6046132" cy="4430341"/>
            <a:chOff x="0" y="87762"/>
            <a:chExt cx="6046132" cy="4430341"/>
          </a:xfrm>
        </p:grpSpPr>
        <p:sp>
          <p:nvSpPr>
            <p:cNvPr id="195" name="Google Shape;195;p8"/>
            <p:cNvSpPr/>
            <p:nvPr/>
          </p:nvSpPr>
          <p:spPr>
            <a:xfrm>
              <a:off x="0" y="87762"/>
              <a:ext cx="6046132" cy="595877"/>
            </a:xfrm>
            <a:prstGeom prst="roundRect">
              <a:avLst>
                <a:gd fmla="val 16667" name="adj"/>
              </a:avLst>
            </a:prstGeom>
            <a:gradFill>
              <a:gsLst>
                <a:gs pos="0">
                  <a:srgbClr val="C8C8B2"/>
                </a:gs>
                <a:gs pos="100000">
                  <a:srgbClr val="99997A"/>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8"/>
            <p:cNvSpPr txBox="1"/>
            <p:nvPr/>
          </p:nvSpPr>
          <p:spPr>
            <a:xfrm>
              <a:off x="29088" y="116850"/>
              <a:ext cx="5987956" cy="537701"/>
            </a:xfrm>
            <a:prstGeom prst="rect">
              <a:avLst/>
            </a:prstGeom>
            <a:noFill/>
            <a:ln>
              <a:noFill/>
            </a:ln>
          </p:spPr>
          <p:txBody>
            <a:bodyPr anchorCtr="0" anchor="ctr" bIns="57150" lIns="57150" spcFirstLastPara="1" rIns="57150" wrap="square" tIns="57150">
              <a:noAutofit/>
            </a:bodyPr>
            <a:lstStyle/>
            <a:p>
              <a:pPr indent="0" lvl="0" marL="0" marR="0" rtl="0" algn="l">
                <a:lnSpc>
                  <a:spcPct val="90000"/>
                </a:lnSpc>
                <a:spcBef>
                  <a:spcPts val="0"/>
                </a:spcBef>
                <a:spcAft>
                  <a:spcPts val="0"/>
                </a:spcAft>
                <a:buClr>
                  <a:schemeClr val="lt1"/>
                </a:buClr>
                <a:buSzPts val="1500"/>
                <a:buFont typeface="Century Gothic"/>
                <a:buNone/>
              </a:pPr>
              <a:r>
                <a:rPr b="0" i="0" lang="en-US" sz="1500" u="none" cap="none" strike="noStrike">
                  <a:solidFill>
                    <a:schemeClr val="lt1"/>
                  </a:solidFill>
                  <a:latin typeface="Century Gothic"/>
                  <a:ea typeface="Century Gothic"/>
                  <a:cs typeface="Century Gothic"/>
                  <a:sym typeface="Century Gothic"/>
                </a:rPr>
                <a:t>DSP technology in radio is related to sdr, but not the same thing</a:t>
              </a:r>
              <a:endParaRPr/>
            </a:p>
          </p:txBody>
        </p:sp>
        <p:sp>
          <p:nvSpPr>
            <p:cNvPr id="197" name="Google Shape;197;p8"/>
            <p:cNvSpPr/>
            <p:nvPr/>
          </p:nvSpPr>
          <p:spPr>
            <a:xfrm>
              <a:off x="0" y="726839"/>
              <a:ext cx="6046132" cy="595877"/>
            </a:xfrm>
            <a:prstGeom prst="roundRect">
              <a:avLst>
                <a:gd fmla="val 16667" name="adj"/>
              </a:avLst>
            </a:prstGeom>
            <a:gradFill>
              <a:gsLst>
                <a:gs pos="0">
                  <a:srgbClr val="CAC9AC"/>
                </a:gs>
                <a:gs pos="100000">
                  <a:srgbClr val="9D9C73"/>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8"/>
            <p:cNvSpPr txBox="1"/>
            <p:nvPr/>
          </p:nvSpPr>
          <p:spPr>
            <a:xfrm>
              <a:off x="29088" y="755927"/>
              <a:ext cx="5987956" cy="537701"/>
            </a:xfrm>
            <a:prstGeom prst="rect">
              <a:avLst/>
            </a:prstGeom>
            <a:noFill/>
            <a:ln>
              <a:noFill/>
            </a:ln>
          </p:spPr>
          <p:txBody>
            <a:bodyPr anchorCtr="0" anchor="ctr" bIns="57150" lIns="57150" spcFirstLastPara="1" rIns="57150" wrap="square" tIns="57150">
              <a:noAutofit/>
            </a:bodyPr>
            <a:lstStyle/>
            <a:p>
              <a:pPr indent="0" lvl="0" marL="0" marR="0" rtl="0" algn="l">
                <a:lnSpc>
                  <a:spcPct val="90000"/>
                </a:lnSpc>
                <a:spcBef>
                  <a:spcPts val="0"/>
                </a:spcBef>
                <a:spcAft>
                  <a:spcPts val="0"/>
                </a:spcAft>
                <a:buClr>
                  <a:schemeClr val="lt1"/>
                </a:buClr>
                <a:buSzPts val="1500"/>
                <a:buFont typeface="Century Gothic"/>
                <a:buNone/>
              </a:pPr>
              <a:r>
                <a:rPr b="0" i="0" lang="en-US" sz="1500" u="none" cap="none" strike="noStrike">
                  <a:solidFill>
                    <a:schemeClr val="lt1"/>
                  </a:solidFill>
                  <a:latin typeface="Century Gothic"/>
                  <a:ea typeface="Century Gothic"/>
                  <a:cs typeface="Century Gothic"/>
                  <a:sym typeface="Century Gothic"/>
                </a:rPr>
                <a:t>It’s also a way to make low cost, and efficient designs</a:t>
              </a:r>
              <a:endParaRPr/>
            </a:p>
          </p:txBody>
        </p:sp>
        <p:sp>
          <p:nvSpPr>
            <p:cNvPr id="199" name="Google Shape;199;p8"/>
            <p:cNvSpPr/>
            <p:nvPr/>
          </p:nvSpPr>
          <p:spPr>
            <a:xfrm>
              <a:off x="0" y="1365916"/>
              <a:ext cx="6046132" cy="595877"/>
            </a:xfrm>
            <a:prstGeom prst="roundRect">
              <a:avLst>
                <a:gd fmla="val 16667" name="adj"/>
              </a:avLst>
            </a:prstGeom>
            <a:gradFill>
              <a:gsLst>
                <a:gs pos="0">
                  <a:srgbClr val="CFCCA9"/>
                </a:gs>
                <a:gs pos="100000">
                  <a:srgbClr val="A2A06E"/>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8"/>
            <p:cNvSpPr txBox="1"/>
            <p:nvPr/>
          </p:nvSpPr>
          <p:spPr>
            <a:xfrm>
              <a:off x="29088" y="1395004"/>
              <a:ext cx="5987956" cy="537701"/>
            </a:xfrm>
            <a:prstGeom prst="rect">
              <a:avLst/>
            </a:prstGeom>
            <a:noFill/>
            <a:ln>
              <a:noFill/>
            </a:ln>
          </p:spPr>
          <p:txBody>
            <a:bodyPr anchorCtr="0" anchor="ctr" bIns="57150" lIns="57150" spcFirstLastPara="1" rIns="57150" wrap="square" tIns="57150">
              <a:noAutofit/>
            </a:bodyPr>
            <a:lstStyle/>
            <a:p>
              <a:pPr indent="0" lvl="0" marL="0" marR="0" rtl="0" algn="l">
                <a:lnSpc>
                  <a:spcPct val="90000"/>
                </a:lnSpc>
                <a:spcBef>
                  <a:spcPts val="0"/>
                </a:spcBef>
                <a:spcAft>
                  <a:spcPts val="0"/>
                </a:spcAft>
                <a:buClr>
                  <a:schemeClr val="lt1"/>
                </a:buClr>
                <a:buSzPts val="1500"/>
                <a:buFont typeface="Century Gothic"/>
                <a:buNone/>
              </a:pPr>
              <a:r>
                <a:rPr b="0" i="0" lang="en-US" sz="1500" u="none" cap="none" strike="noStrike">
                  <a:solidFill>
                    <a:schemeClr val="lt1"/>
                  </a:solidFill>
                  <a:latin typeface="Century Gothic"/>
                  <a:ea typeface="Century Gothic"/>
                  <a:cs typeface="Century Gothic"/>
                  <a:sym typeface="Century Gothic"/>
                </a:rPr>
                <a:t>This is why baofeng uv-5 and related radios exist and are so inexpensive</a:t>
              </a:r>
              <a:endParaRPr/>
            </a:p>
          </p:txBody>
        </p:sp>
        <p:sp>
          <p:nvSpPr>
            <p:cNvPr id="201" name="Google Shape;201;p8"/>
            <p:cNvSpPr/>
            <p:nvPr/>
          </p:nvSpPr>
          <p:spPr>
            <a:xfrm>
              <a:off x="0" y="2004994"/>
              <a:ext cx="6046132" cy="595877"/>
            </a:xfrm>
            <a:prstGeom prst="roundRect">
              <a:avLst>
                <a:gd fmla="val 16667" name="adj"/>
              </a:avLst>
            </a:prstGeom>
            <a:gradFill>
              <a:gsLst>
                <a:gs pos="0">
                  <a:srgbClr val="D2CFA3"/>
                </a:gs>
                <a:gs pos="100000">
                  <a:srgbClr val="A9A466"/>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8"/>
            <p:cNvSpPr txBox="1"/>
            <p:nvPr/>
          </p:nvSpPr>
          <p:spPr>
            <a:xfrm>
              <a:off x="29088" y="2034082"/>
              <a:ext cx="5987956" cy="537701"/>
            </a:xfrm>
            <a:prstGeom prst="rect">
              <a:avLst/>
            </a:prstGeom>
            <a:noFill/>
            <a:ln>
              <a:noFill/>
            </a:ln>
          </p:spPr>
          <p:txBody>
            <a:bodyPr anchorCtr="0" anchor="ctr" bIns="57150" lIns="57150" spcFirstLastPara="1" rIns="57150" wrap="square" tIns="57150">
              <a:noAutofit/>
            </a:bodyPr>
            <a:lstStyle/>
            <a:p>
              <a:pPr indent="0" lvl="0" marL="0" marR="0" rtl="0" algn="l">
                <a:lnSpc>
                  <a:spcPct val="90000"/>
                </a:lnSpc>
                <a:spcBef>
                  <a:spcPts val="0"/>
                </a:spcBef>
                <a:spcAft>
                  <a:spcPts val="0"/>
                </a:spcAft>
                <a:buClr>
                  <a:schemeClr val="lt1"/>
                </a:buClr>
                <a:buSzPts val="1500"/>
                <a:buFont typeface="Century Gothic"/>
                <a:buNone/>
              </a:pPr>
              <a:r>
                <a:rPr b="0" i="0" lang="en-US" sz="1500" u="none" cap="none" strike="noStrike">
                  <a:solidFill>
                    <a:schemeClr val="lt1"/>
                  </a:solidFill>
                  <a:latin typeface="Century Gothic"/>
                  <a:ea typeface="Century Gothic"/>
                  <a:cs typeface="Century Gothic"/>
                  <a:sym typeface="Century Gothic"/>
                </a:rPr>
                <a:t>DSP is also why modern portable radios work so well with very few components</a:t>
              </a:r>
              <a:endParaRPr/>
            </a:p>
          </p:txBody>
        </p:sp>
        <p:sp>
          <p:nvSpPr>
            <p:cNvPr id="203" name="Google Shape;203;p8"/>
            <p:cNvSpPr/>
            <p:nvPr/>
          </p:nvSpPr>
          <p:spPr>
            <a:xfrm>
              <a:off x="0" y="2644071"/>
              <a:ext cx="6046132" cy="595877"/>
            </a:xfrm>
            <a:prstGeom prst="roundRect">
              <a:avLst>
                <a:gd fmla="val 16667" name="adj"/>
              </a:avLst>
            </a:prstGeom>
            <a:gradFill>
              <a:gsLst>
                <a:gs pos="0">
                  <a:srgbClr val="D7D0A0"/>
                </a:gs>
                <a:gs pos="100000">
                  <a:srgbClr val="AFA661"/>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8"/>
            <p:cNvSpPr txBox="1"/>
            <p:nvPr/>
          </p:nvSpPr>
          <p:spPr>
            <a:xfrm>
              <a:off x="29088" y="2673159"/>
              <a:ext cx="5987956" cy="537701"/>
            </a:xfrm>
            <a:prstGeom prst="rect">
              <a:avLst/>
            </a:prstGeom>
            <a:noFill/>
            <a:ln>
              <a:noFill/>
            </a:ln>
          </p:spPr>
          <p:txBody>
            <a:bodyPr anchorCtr="0" anchor="ctr" bIns="57150" lIns="57150" spcFirstLastPara="1" rIns="57150" wrap="square" tIns="57150">
              <a:noAutofit/>
            </a:bodyPr>
            <a:lstStyle/>
            <a:p>
              <a:pPr indent="0" lvl="0" marL="0" marR="0" rtl="0" algn="l">
                <a:lnSpc>
                  <a:spcPct val="90000"/>
                </a:lnSpc>
                <a:spcBef>
                  <a:spcPts val="0"/>
                </a:spcBef>
                <a:spcAft>
                  <a:spcPts val="0"/>
                </a:spcAft>
                <a:buClr>
                  <a:schemeClr val="lt1"/>
                </a:buClr>
                <a:buSzPts val="1500"/>
                <a:buFont typeface="Century Gothic"/>
                <a:buNone/>
              </a:pPr>
              <a:r>
                <a:rPr b="0" i="0" lang="en-US" sz="1500" u="none" cap="none" strike="noStrike">
                  <a:solidFill>
                    <a:schemeClr val="lt1"/>
                  </a:solidFill>
                  <a:latin typeface="Century Gothic"/>
                  <a:ea typeface="Century Gothic"/>
                  <a:cs typeface="Century Gothic"/>
                  <a:sym typeface="Century Gothic"/>
                </a:rPr>
                <a:t>Doesn’t have to be that sophisticated (analog mimicking)</a:t>
              </a:r>
              <a:endParaRPr/>
            </a:p>
          </p:txBody>
        </p:sp>
        <p:sp>
          <p:nvSpPr>
            <p:cNvPr id="205" name="Google Shape;205;p8"/>
            <p:cNvSpPr/>
            <p:nvPr/>
          </p:nvSpPr>
          <p:spPr>
            <a:xfrm>
              <a:off x="0" y="3283149"/>
              <a:ext cx="6046132" cy="595877"/>
            </a:xfrm>
            <a:prstGeom prst="roundRect">
              <a:avLst>
                <a:gd fmla="val 16667" name="adj"/>
              </a:avLst>
            </a:prstGeom>
            <a:gradFill>
              <a:gsLst>
                <a:gs pos="0">
                  <a:srgbClr val="DBD39A"/>
                </a:gs>
                <a:gs pos="100000">
                  <a:srgbClr val="B4AA5A"/>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8"/>
            <p:cNvSpPr txBox="1"/>
            <p:nvPr/>
          </p:nvSpPr>
          <p:spPr>
            <a:xfrm>
              <a:off x="29088" y="3312237"/>
              <a:ext cx="5987956" cy="537701"/>
            </a:xfrm>
            <a:prstGeom prst="rect">
              <a:avLst/>
            </a:prstGeom>
            <a:noFill/>
            <a:ln>
              <a:noFill/>
            </a:ln>
          </p:spPr>
          <p:txBody>
            <a:bodyPr anchorCtr="0" anchor="ctr" bIns="57150" lIns="57150" spcFirstLastPara="1" rIns="57150" wrap="square" tIns="57150">
              <a:noAutofit/>
            </a:bodyPr>
            <a:lstStyle/>
            <a:p>
              <a:pPr indent="0" lvl="0" marL="0" marR="0" rtl="0" algn="l">
                <a:lnSpc>
                  <a:spcPct val="90000"/>
                </a:lnSpc>
                <a:spcBef>
                  <a:spcPts val="0"/>
                </a:spcBef>
                <a:spcAft>
                  <a:spcPts val="0"/>
                </a:spcAft>
                <a:buClr>
                  <a:schemeClr val="lt1"/>
                </a:buClr>
                <a:buSzPts val="1500"/>
                <a:buFont typeface="Century Gothic"/>
                <a:buNone/>
              </a:pPr>
              <a:r>
                <a:rPr b="0" i="0" lang="en-US" sz="1500" u="none" cap="none" strike="noStrike">
                  <a:solidFill>
                    <a:schemeClr val="lt1"/>
                  </a:solidFill>
                  <a:latin typeface="Century Gothic"/>
                  <a:ea typeface="Century Gothic"/>
                  <a:cs typeface="Century Gothic"/>
                  <a:sym typeface="Century Gothic"/>
                </a:rPr>
                <a:t>DSP radios are a great example of efficiency and value in radio design</a:t>
              </a:r>
              <a:endParaRPr/>
            </a:p>
          </p:txBody>
        </p:sp>
        <p:sp>
          <p:nvSpPr>
            <p:cNvPr id="207" name="Google Shape;207;p8"/>
            <p:cNvSpPr/>
            <p:nvPr/>
          </p:nvSpPr>
          <p:spPr>
            <a:xfrm>
              <a:off x="0" y="3922226"/>
              <a:ext cx="6046132" cy="595877"/>
            </a:xfrm>
            <a:prstGeom prst="roundRect">
              <a:avLst>
                <a:gd fmla="val 16667" name="adj"/>
              </a:avLst>
            </a:prstGeom>
            <a:gradFill>
              <a:gsLst>
                <a:gs pos="0">
                  <a:srgbClr val="E0D396"/>
                </a:gs>
                <a:gs pos="100000">
                  <a:srgbClr val="BBAA53"/>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8"/>
            <p:cNvSpPr txBox="1"/>
            <p:nvPr/>
          </p:nvSpPr>
          <p:spPr>
            <a:xfrm>
              <a:off x="29088" y="3951314"/>
              <a:ext cx="5987956" cy="537701"/>
            </a:xfrm>
            <a:prstGeom prst="rect">
              <a:avLst/>
            </a:prstGeom>
            <a:noFill/>
            <a:ln>
              <a:noFill/>
            </a:ln>
          </p:spPr>
          <p:txBody>
            <a:bodyPr anchorCtr="0" anchor="ctr" bIns="57150" lIns="57150" spcFirstLastPara="1" rIns="57150" wrap="square" tIns="57150">
              <a:noAutofit/>
            </a:bodyPr>
            <a:lstStyle/>
            <a:p>
              <a:pPr indent="0" lvl="0" marL="0" marR="0" rtl="0" algn="l">
                <a:lnSpc>
                  <a:spcPct val="90000"/>
                </a:lnSpc>
                <a:spcBef>
                  <a:spcPts val="0"/>
                </a:spcBef>
                <a:spcAft>
                  <a:spcPts val="0"/>
                </a:spcAft>
                <a:buClr>
                  <a:schemeClr val="lt1"/>
                </a:buClr>
                <a:buSzPts val="1500"/>
                <a:buFont typeface="Century Gothic"/>
                <a:buNone/>
              </a:pPr>
              <a:r>
                <a:rPr b="0" i="0" lang="en-US" sz="1500" u="none" cap="none" strike="noStrike">
                  <a:solidFill>
                    <a:schemeClr val="lt1"/>
                  </a:solidFill>
                  <a:latin typeface="Century Gothic"/>
                  <a:ea typeface="Century Gothic"/>
                  <a:cs typeface="Century Gothic"/>
                  <a:sym typeface="Century Gothic"/>
                </a:rPr>
                <a:t>Let’s do the same thing with SDR!</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2" name="Shape 212"/>
        <p:cNvGrpSpPr/>
        <p:nvPr/>
      </p:nvGrpSpPr>
      <p:grpSpPr>
        <a:xfrm>
          <a:off x="0" y="0"/>
          <a:ext cx="0" cy="0"/>
          <a:chOff x="0" y="0"/>
          <a:chExt cx="0" cy="0"/>
        </a:xfrm>
      </p:grpSpPr>
      <p:sp>
        <p:nvSpPr>
          <p:cNvPr id="213" name="Google Shape;213;p9"/>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14" name="Google Shape;214;p9"/>
          <p:cNvSpPr txBox="1"/>
          <p:nvPr>
            <p:ph type="title"/>
          </p:nvPr>
        </p:nvSpPr>
        <p:spPr>
          <a:xfrm>
            <a:off x="1370693" y="4511814"/>
            <a:ext cx="9440034" cy="1130260"/>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4800"/>
              <a:buFont typeface="Century Gothic"/>
              <a:buNone/>
            </a:pPr>
            <a:r>
              <a:rPr lang="en-US" sz="4800"/>
              <a:t>SOME DSP EXAMPLES</a:t>
            </a:r>
            <a:endParaRPr/>
          </a:p>
        </p:txBody>
      </p:sp>
      <p:pic>
        <p:nvPicPr>
          <p:cNvPr id="215" name="Google Shape;215;p9"/>
          <p:cNvPicPr preferRelativeResize="0"/>
          <p:nvPr/>
        </p:nvPicPr>
        <p:blipFill rotWithShape="1">
          <a:blip r:embed="rId4">
            <a:alphaModFix/>
          </a:blip>
          <a:srcRect b="0" l="0" r="0" t="0"/>
          <a:stretch/>
        </p:blipFill>
        <p:spPr>
          <a:xfrm>
            <a:off x="542261" y="547807"/>
            <a:ext cx="11085044" cy="3816806"/>
          </a:xfrm>
          <a:prstGeom prst="rect">
            <a:avLst/>
          </a:prstGeom>
          <a:solidFill>
            <a:srgbClr val="262626"/>
          </a:solidFill>
          <a:ln cap="flat" cmpd="sng" w="38100">
            <a:solidFill>
              <a:schemeClr val="dk2"/>
            </a:solidFill>
            <a:prstDash val="solid"/>
            <a:round/>
            <a:headEnd len="sm" w="sm" type="none"/>
            <a:tailEnd len="sm" w="sm" type="none"/>
          </a:ln>
        </p:spPr>
      </p:pic>
      <p:pic>
        <p:nvPicPr>
          <p:cNvPr id="216" name="Google Shape;216;p9"/>
          <p:cNvPicPr preferRelativeResize="0"/>
          <p:nvPr/>
        </p:nvPicPr>
        <p:blipFill rotWithShape="1">
          <a:blip r:embed="rId5">
            <a:alphaModFix/>
          </a:blip>
          <a:srcRect b="3" l="22996" r="6936" t="0"/>
          <a:stretch/>
        </p:blipFill>
        <p:spPr>
          <a:xfrm>
            <a:off x="700048" y="700337"/>
            <a:ext cx="2593593" cy="3525671"/>
          </a:xfrm>
          <a:prstGeom prst="rect">
            <a:avLst/>
          </a:prstGeom>
          <a:noFill/>
          <a:ln>
            <a:noFill/>
          </a:ln>
        </p:spPr>
      </p:pic>
      <p:pic>
        <p:nvPicPr>
          <p:cNvPr id="217" name="Google Shape;217;p9"/>
          <p:cNvPicPr preferRelativeResize="0"/>
          <p:nvPr>
            <p:ph idx="1" type="body"/>
          </p:nvPr>
        </p:nvPicPr>
        <p:blipFill rotWithShape="1">
          <a:blip r:embed="rId6">
            <a:alphaModFix/>
          </a:blip>
          <a:srcRect b="20669" l="0" r="0" t="2727"/>
          <a:stretch/>
        </p:blipFill>
        <p:spPr>
          <a:xfrm>
            <a:off x="3429498" y="698376"/>
            <a:ext cx="2591786" cy="3529584"/>
          </a:xfrm>
          <a:prstGeom prst="rect">
            <a:avLst/>
          </a:prstGeom>
          <a:noFill/>
          <a:ln>
            <a:noFill/>
          </a:ln>
        </p:spPr>
      </p:pic>
      <p:pic>
        <p:nvPicPr>
          <p:cNvPr id="218" name="Google Shape;218;p9"/>
          <p:cNvPicPr preferRelativeResize="0"/>
          <p:nvPr/>
        </p:nvPicPr>
        <p:blipFill rotWithShape="1">
          <a:blip r:embed="rId7">
            <a:alphaModFix/>
          </a:blip>
          <a:srcRect b="22490" l="0" r="3" t="1038"/>
          <a:stretch/>
        </p:blipFill>
        <p:spPr>
          <a:xfrm>
            <a:off x="6157141" y="700335"/>
            <a:ext cx="2593272" cy="3525671"/>
          </a:xfrm>
          <a:prstGeom prst="rect">
            <a:avLst/>
          </a:prstGeom>
          <a:noFill/>
          <a:ln>
            <a:noFill/>
          </a:ln>
        </p:spPr>
      </p:pic>
      <p:pic>
        <p:nvPicPr>
          <p:cNvPr id="219" name="Google Shape;219;p9"/>
          <p:cNvPicPr preferRelativeResize="0"/>
          <p:nvPr/>
        </p:nvPicPr>
        <p:blipFill rotWithShape="1">
          <a:blip r:embed="rId8">
            <a:alphaModFix/>
          </a:blip>
          <a:srcRect b="-2" l="12217" r="14124" t="0"/>
          <a:stretch/>
        </p:blipFill>
        <p:spPr>
          <a:xfrm>
            <a:off x="8886270" y="700335"/>
            <a:ext cx="2596896" cy="352567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esh">
  <a:themeElements>
    <a:clrScheme name="Mesh">
      <a:dk1>
        <a:srgbClr val="000000"/>
      </a:dk1>
      <a:lt1>
        <a:srgbClr val="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2024-01-05T02:32:17Z</dcterms:created>
  <dc:creator>Goldstein, Neil</dc:creator>
</cp:coreProperties>
</file>