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70" r:id="rId17"/>
    <p:sldId id="271" r:id="rId18"/>
    <p:sldId id="272" r:id="rId19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10353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13680" y="4016880"/>
            <a:ext cx="10353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19000" y="20764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3680" y="40168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19000" y="40168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333360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14320" y="2076480"/>
            <a:ext cx="333360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14960" y="2076480"/>
            <a:ext cx="333360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3680" y="4016880"/>
            <a:ext cx="333360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414320" y="4016880"/>
            <a:ext cx="333360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14960" y="4016880"/>
            <a:ext cx="333360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EED9-C446-447E-8D5B-FC699E96E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8758C-729E-4748-8F37-34854B5E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BC651-486E-40FD-83A7-65769D24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DAA4-591E-47AE-BEA8-62214067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7DD55-754D-4585-96A4-1A375995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001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689F-4D04-475C-8D77-4D72C784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0F18-90E1-4747-933C-A26E53AA6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AE65-D873-4B0C-A9E2-0A5E6D86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41C4-8ADE-4841-A301-C14C3C81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405B-51BE-4DFE-906C-F699C6B3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78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B980-74E5-45D6-A6F8-9699D0D8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4692E-E4AA-4994-AFFD-22EA43F4D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61DA-4048-4CE0-B8BB-3D552EAD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0A0F2-8B98-4063-B96C-2A6FCEA3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6C8A3-9A0F-4B88-8E50-2BB99D2D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781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961A-58C2-4C28-9126-891F99DC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9793-CC08-4286-810F-BA7B1E977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C8341-978F-4134-88F1-6D701979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6777C-FF15-4A84-9F8E-BC8A310C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D4D15-1B38-4DA6-A05C-16353402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2B0D2-831B-47B3-B6E8-F373DC44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0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0CF7-AD23-4709-994C-CB97F3D5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74836-EBEE-4E80-B7BC-7CEAE6E6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81CF7-C6D2-4ACD-84B5-141A342F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C97EE-53C5-4EF9-A995-CD9DEBE08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48432-0F59-4A88-998F-2737E7306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15329-7D7A-48E7-8FDC-04DDE7AC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76292-AEB1-4B1F-B737-F5F98CA4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39B66-2804-4AE9-A214-CD608F9B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420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9994-F692-4EAE-91ED-05DC9309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933B5-B680-4C9C-9CD6-9FE2B886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7202-3633-495C-ADB1-29AAF3F24BB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0C83D-8ED1-44E1-BE64-B929EE6D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9663A-9ECB-4DFC-99CF-6A0C2F26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854-58C1-4B2F-B415-19234D8C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8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99650-B6C3-4557-B436-1BC0322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DEF3B-971E-4780-9E7F-D31B669F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16B9-8E5A-49AB-8DF5-AF829FD0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791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3680" y="2076480"/>
            <a:ext cx="10353240" cy="371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5840-421F-424C-9B15-29212F80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30A3-3D89-4DAB-ABCB-3E163B92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A5EB0-CBBF-4669-AC5B-0CDB4F000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0B3C6-5193-4E12-A95D-7FCE492A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6C9A7-5A69-4B13-8C3E-29A6C718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C268C-B96D-455A-B66E-EBAA8D0C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198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D8A3-85DE-4DC0-935E-4E4E4BBC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E2C4F-AA31-4040-865D-D67098AC8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00E6B-5EED-47D0-B3C0-FD7CEF493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0E26B-DFC6-445C-8B8E-50140679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0B0D-A95E-48B2-BF1F-1BE9C536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135A0-20CF-4B29-A9FA-C7CBF587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84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8C84-A5E5-4420-99EC-AC202D21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BE012-AD32-4FE7-86FE-F991CE98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1DB5D-875C-45EB-B78D-6AFA6B39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A2EF8-DE69-4635-B359-42E89622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DEA84-975E-4263-9FFC-A163C585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288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17C6E-47BE-4A0A-B0BE-53CF599AB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5F909-40E3-4B0B-8CE8-651A2839F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1B12-1D4B-4BC8-A593-96BD0929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E42E-FB06-47AF-9482-FA589936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30A9-404C-479C-8252-6ED0AF5D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13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3680" y="2076480"/>
            <a:ext cx="10353240" cy="371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21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10353240" cy="371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5052240" cy="371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19000" y="2076480"/>
            <a:ext cx="5052240" cy="371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3680" y="609480"/>
            <a:ext cx="10353240" cy="582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19000" y="2076480"/>
            <a:ext cx="5052240" cy="371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13680" y="40168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5052240" cy="371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19000" y="20764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19000" y="40168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19000" y="2076480"/>
            <a:ext cx="5052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13680" y="4016880"/>
            <a:ext cx="10353240" cy="177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3680" y="609480"/>
            <a:ext cx="10353240" cy="1257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Click to edit Master title style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13680" y="2076480"/>
            <a:ext cx="10353240" cy="3714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Click to edit Master text styles</a:t>
            </a:r>
          </a:p>
          <a:p>
            <a:pPr marL="720000" lvl="1" indent="-269640">
              <a:lnSpc>
                <a:spcPct val="100000"/>
              </a:lnSpc>
              <a:spcBef>
                <a:spcPts val="38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lang="en-US" sz="1900" b="0" strike="noStrike" spc="-1">
                <a:solidFill>
                  <a:srgbClr val="E3E3E3"/>
                </a:solidFill>
                <a:latin typeface="Speak Pro"/>
              </a:rPr>
              <a:t>Second level</a:t>
            </a:r>
          </a:p>
          <a:p>
            <a:pPr marL="1026000" lvl="2" indent="-21564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1700" b="0" strike="noStrike" spc="-1">
                <a:solidFill>
                  <a:srgbClr val="E3E3E3"/>
                </a:solidFill>
                <a:latin typeface="Speak Pro"/>
              </a:rPr>
              <a:t>Third level</a:t>
            </a:r>
          </a:p>
          <a:p>
            <a:pPr marL="1386000" lvl="3" indent="-2156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"/>
            </a:pPr>
            <a:r>
              <a:rPr lang="en-US" sz="1500" b="0" strike="noStrike" spc="-1">
                <a:solidFill>
                  <a:srgbClr val="E3E3E3"/>
                </a:solidFill>
                <a:latin typeface="Speak Pro"/>
              </a:rPr>
              <a:t>Fourth level</a:t>
            </a:r>
          </a:p>
          <a:p>
            <a:pPr marL="1674000" lvl="4" indent="-215640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1500" b="0" strike="noStrike" spc="-1">
                <a:solidFill>
                  <a:srgbClr val="E3E3E3"/>
                </a:solidFill>
                <a:latin typeface="Speak Pro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7678800" y="60008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06FFE85-5A39-4DD6-AE58-04066E96DF7E}" type="datetime1">
              <a:rPr lang="en-US" sz="1100" b="0" strike="noStrike" spc="-1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913680" y="600084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10514160" y="6000840"/>
            <a:ext cx="753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96FF068-23C5-4C7C-999F-29AFCDAD06CA}" type="slidenum">
              <a:rPr lang="en-US" sz="1100" b="0" strike="noStrike" spc="-1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A4829-A988-42E4-B0DC-8C65C2D2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08A33-3A8F-4103-90ED-B3BE92D52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7887-038D-471C-9B31-69DE6DAD3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7BA90991-FA5B-49FF-B0CF-E5E63970E81B}" type="datetime1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1/4/2024</a:t>
            </a:fld>
            <a:endParaRPr lang="en-US" sz="1100" b="0" strike="noStrike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88BE-2C70-4117-9783-09371AA4E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CB15-A0CB-4D42-A775-696593524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3814E1B-FF3A-4443-B5DC-6F58EF21F13C}" type="slidenum">
              <a:rPr lang="en-US" sz="1100" b="0" strike="noStrike" spc="-1" smtClean="0">
                <a:solidFill>
                  <a:srgbClr val="F2F2F2"/>
                </a:solidFill>
                <a:latin typeface="Speak Pro"/>
              </a:rPr>
              <a:t>‹#›</a:t>
            </a:fld>
            <a:endParaRPr lang="en-US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90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am.net/reviews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3" name="TextShape 2"/>
          <p:cNvSpPr txBox="1"/>
          <p:nvPr/>
        </p:nvSpPr>
        <p:spPr>
          <a:xfrm>
            <a:off x="122400" y="4306320"/>
            <a:ext cx="4409280" cy="45719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spc="-1" dirty="0">
                <a:solidFill>
                  <a:srgbClr val="E3E3E3"/>
                </a:solidFill>
                <a:latin typeface="Georgia Pro Cond Light"/>
              </a:rPr>
              <a:t>     </a:t>
            </a:r>
            <a:endParaRPr lang="en-US" sz="5400" b="0" strike="noStrike" spc="-1" dirty="0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5063040" y="1240560"/>
            <a:ext cx="6637680" cy="462636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561"/>
              </a:spcBef>
              <a:spcAft>
                <a:spcPts val="601"/>
              </a:spcAft>
            </a:pPr>
            <a:r>
              <a:rPr lang="en-US" sz="2800" b="1" strike="noStrike" spc="-1" dirty="0">
                <a:solidFill>
                  <a:srgbClr val="FFFFFF"/>
                </a:solidFill>
                <a:latin typeface="Speak Pro"/>
              </a:rPr>
              <a:t>Advantages of Computer Logging</a:t>
            </a:r>
          </a:p>
          <a:p>
            <a:pPr algn="ctr">
              <a:lnSpc>
                <a:spcPct val="110000"/>
              </a:lnSpc>
              <a:spcBef>
                <a:spcPts val="561"/>
              </a:spcBef>
              <a:spcAft>
                <a:spcPts val="601"/>
              </a:spcAft>
            </a:pPr>
            <a:br>
              <a:rPr dirty="0"/>
            </a:br>
            <a:r>
              <a:rPr lang="en-US" sz="2800" b="1" strike="noStrike" spc="-1" dirty="0">
                <a:solidFill>
                  <a:srgbClr val="FFFFFF"/>
                </a:solidFill>
                <a:latin typeface="Speak Pro"/>
              </a:rPr>
              <a:t>Tom Carrubba KA2D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85" name="Line 4"/>
          <p:cNvSpPr/>
          <p:nvPr/>
        </p:nvSpPr>
        <p:spPr>
          <a:xfrm>
            <a:off x="4654440" y="2057040"/>
            <a:ext cx="0" cy="2743200"/>
          </a:xfrm>
          <a:prstGeom prst="line">
            <a:avLst/>
          </a:prstGeom>
          <a:ln w="1908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931560-8407-4E55-56F7-899C6BDD1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5" y="2349832"/>
            <a:ext cx="4181891" cy="1526390"/>
          </a:xfrm>
          <a:prstGeom prst="rect">
            <a:avLst/>
          </a:prstGeom>
        </p:spPr>
      </p:pic>
    </p:spTree>
  </p:cSld>
  <p:clrMapOvr>
    <a:masterClrMapping/>
  </p:clrMapOvr>
  <p:transition spd="slow" advTm="6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TYPICAL LOGGER WINDOW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pic>
        <p:nvPicPr>
          <p:cNvPr id="115" name="Content Placeholder 6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1975680" y="1750320"/>
            <a:ext cx="7559640" cy="4797000"/>
          </a:xfrm>
          <a:prstGeom prst="rect">
            <a:avLst/>
          </a:prstGeom>
          <a:ln>
            <a:noFill/>
          </a:ln>
          <a:effectLst>
            <a:outerShdw blurRad="254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E3E3E3"/>
                </a:solidFill>
                <a:latin typeface="Georgia Pro Cond Light"/>
              </a:rPr>
              <a:t>DX Spotting Network</a:t>
            </a:r>
            <a:endParaRPr lang="en-US" sz="4000" b="0" strike="noStrike" spc="-1" dirty="0">
              <a:solidFill>
                <a:srgbClr val="FFFFFF"/>
              </a:solidFill>
              <a:latin typeface="Speak Pro"/>
            </a:endParaRPr>
          </a:p>
        </p:txBody>
      </p:sp>
      <p:pic>
        <p:nvPicPr>
          <p:cNvPr id="117" name="Content Placeholder 4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962640" y="1866960"/>
            <a:ext cx="10042200" cy="4557240"/>
          </a:xfrm>
          <a:prstGeom prst="rect">
            <a:avLst/>
          </a:prstGeom>
          <a:ln>
            <a:noFill/>
          </a:ln>
          <a:effectLst>
            <a:outerShdw blurRad="254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E3E3E3"/>
                </a:solidFill>
                <a:latin typeface="Georgia Pro Cond Light"/>
              </a:rPr>
              <a:t>DX Spotting Network Window</a:t>
            </a:r>
            <a:endParaRPr lang="en-US" sz="4000" b="0" strike="noStrike" spc="-1" dirty="0">
              <a:solidFill>
                <a:srgbClr val="FFFFFF"/>
              </a:solidFill>
              <a:latin typeface="Speak Pro"/>
            </a:endParaRPr>
          </a:p>
        </p:txBody>
      </p:sp>
      <p:pic>
        <p:nvPicPr>
          <p:cNvPr id="119" name="Content Placeholder 4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2013840" y="1866960"/>
            <a:ext cx="8152920" cy="3114360"/>
          </a:xfrm>
          <a:prstGeom prst="rect">
            <a:avLst/>
          </a:prstGeom>
          <a:ln>
            <a:noFill/>
          </a:ln>
          <a:effectLst>
            <a:outerShdw blurRad="25400">
              <a:srgbClr val="000000">
                <a:alpha val="46000"/>
              </a:srgbClr>
            </a:outerShdw>
          </a:effectLst>
        </p:spPr>
      </p:pic>
      <p:sp>
        <p:nvSpPr>
          <p:cNvPr id="120" name="CustomShape 2"/>
          <p:cNvSpPr/>
          <p:nvPr/>
        </p:nvSpPr>
        <p:spPr>
          <a:xfrm>
            <a:off x="1808640" y="5361120"/>
            <a:ext cx="85636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latin typeface="Speak Pro"/>
              </a:rPr>
              <a:t>Clicking on a needed call will propagate your logger callsign window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QUICK LIST OF COMMON FEATURES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913680" y="2076480"/>
            <a:ext cx="10353240" cy="371448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EASE OF RECORD KEEPING</a:t>
            </a:r>
            <a:br/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	QSL SENT/RECEIVED</a:t>
            </a:r>
            <a:br/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	SEARCH BY CALL, DATE, BAND, MODE </a:t>
            </a:r>
            <a:br/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*Great tool when you receive that envelope from the QSL buro..</a:t>
            </a:r>
          </a:p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AWARD TRACKING – DXCC, WAS, VUCC, WAC, IOTA, PARKS AND MANY MORE</a:t>
            </a:r>
          </a:p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IMPORT/EXPORT TO LoTW, QRZ,  Eqsl, CLUBLOG , etc.</a:t>
            </a:r>
          </a:p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Import contacts from WSJT, FT8, FT4, JT65 etc</a:t>
            </a:r>
          </a:p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PRINTING QSL LABELS AND OR CARDS</a:t>
            </a:r>
          </a:p>
          <a:p>
            <a:pPr marL="3708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</a:pPr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POPULAR LOGGING PROGRAMS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288000" y="2076480"/>
            <a:ext cx="11786760" cy="371448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rmAutofit fontScale="89000" lnSpcReduction="10000"/>
          </a:bodyPr>
          <a:lstStyle/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1" strike="noStrike" spc="-1" dirty="0">
                <a:solidFill>
                  <a:srgbClr val="E3E3E3"/>
                </a:solidFill>
              </a:rPr>
              <a:t>Amateur Radio Contact Log by N3FJP - </a:t>
            </a:r>
            <a:r>
              <a:rPr lang="en-US" sz="2400" b="0" strike="noStrike" spc="-1" dirty="0">
                <a:solidFill>
                  <a:srgbClr val="E3E3E3"/>
                </a:solidFill>
              </a:rPr>
              <a:t>Easy to use, well written contact logging program.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1" strike="noStrike" spc="-1" dirty="0" err="1">
                <a:solidFill>
                  <a:srgbClr val="E3E3E3"/>
                </a:solidFill>
              </a:rPr>
              <a:t>DXLab</a:t>
            </a:r>
            <a:r>
              <a:rPr lang="en-US" sz="2400" b="1" strike="noStrike" spc="-1" dirty="0">
                <a:solidFill>
                  <a:srgbClr val="E3E3E3"/>
                </a:solidFill>
              </a:rPr>
              <a:t> by AA6YQ - </a:t>
            </a:r>
            <a:r>
              <a:rPr lang="en-US" sz="2400" b="0" strike="noStrike" spc="-1" dirty="0">
                <a:solidFill>
                  <a:srgbClr val="E3E3E3"/>
                </a:solidFill>
              </a:rPr>
              <a:t>Integrated suite of programs for logging and station management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0" strike="noStrike" spc="-1" dirty="0">
                <a:solidFill>
                  <a:srgbClr val="E3E3E3"/>
                </a:solidFill>
              </a:rPr>
              <a:t>Log4OM by IW3HMH – Complete Logging program 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0" strike="noStrike" spc="-1" dirty="0">
                <a:solidFill>
                  <a:srgbClr val="E3E3E3"/>
                </a:solidFill>
              </a:rPr>
              <a:t>Logger32 by K4CY- a 32bit logging program 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1" strike="noStrike" spc="-1" dirty="0">
                <a:solidFill>
                  <a:srgbClr val="E3E3E3"/>
                </a:solidFill>
              </a:rPr>
              <a:t>DX4Win - </a:t>
            </a:r>
            <a:r>
              <a:rPr lang="en-US" sz="2400" b="0" strike="noStrike" spc="-1" dirty="0">
                <a:solidFill>
                  <a:srgbClr val="E3E3E3"/>
                </a:solidFill>
              </a:rPr>
              <a:t>Comprehensive logging software for Windows 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1" strike="noStrike" spc="-1" dirty="0">
                <a:solidFill>
                  <a:srgbClr val="E3E3E3"/>
                </a:solidFill>
              </a:rPr>
              <a:t>Ham Radio Deluxe – </a:t>
            </a:r>
            <a:r>
              <a:rPr lang="en-US" sz="2400" b="0" strike="noStrike" spc="-1" dirty="0">
                <a:solidFill>
                  <a:srgbClr val="E3E3E3"/>
                </a:solidFill>
              </a:rPr>
              <a:t>Integrated suite of programs for logging and station management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0" strike="noStrike" spc="-1" dirty="0">
                <a:solidFill>
                  <a:srgbClr val="E3E3E3"/>
                </a:solidFill>
              </a:rPr>
              <a:t>Listing of the many programs along with details, links and reviews;</a:t>
            </a:r>
            <a:br>
              <a:rPr dirty="0"/>
            </a:br>
            <a:r>
              <a:rPr lang="en-US" sz="2400" b="0" u="sng" strike="noStrike" spc="-1" dirty="0">
                <a:solidFill>
                  <a:srgbClr val="EEA07D"/>
                </a:solidFill>
                <a:uFillTx/>
                <a:hlinkClick r:id="rId2"/>
              </a:rPr>
              <a:t>https://www.eham.net/reviews/</a:t>
            </a:r>
            <a:r>
              <a:rPr lang="en-US" sz="2400" b="0" strike="noStrike" spc="-1" dirty="0">
                <a:solidFill>
                  <a:srgbClr val="E3E3E3"/>
                </a:solidFill>
              </a:rPr>
              <a:t>   see </a:t>
            </a:r>
            <a:r>
              <a:rPr lang="en-US" sz="2400" b="1" strike="noStrike" spc="-1" dirty="0">
                <a:solidFill>
                  <a:srgbClr val="E3E3E3"/>
                </a:solidFill>
              </a:rPr>
              <a:t>Ham Logging Software</a:t>
            </a:r>
            <a:endParaRPr lang="en-US" sz="2400" b="0" strike="noStrike" spc="-1" dirty="0">
              <a:solidFill>
                <a:srgbClr val="E3E3E3"/>
              </a:solidFill>
            </a:endParaRPr>
          </a:p>
          <a:p>
            <a:pPr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E3E3E3"/>
              </a:solidFill>
              <a:latin typeface="Speak Pro"/>
            </a:endParaRPr>
          </a:p>
        </p:txBody>
      </p:sp>
    </p:spTree>
    <p:extLst>
      <p:ext uri="{BB962C8B-B14F-4D97-AF65-F5344CB8AC3E}">
        <p14:creationId xmlns:p14="http://schemas.microsoft.com/office/powerpoint/2010/main" val="37926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 xmlns:p15="http://schemas.microsoft.com/office/powerpoint/2012/main">
      <p:transition spd="slow" advTm="2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E3E3E3"/>
                </a:solidFill>
                <a:latin typeface="Georgia Pro Cond Light"/>
              </a:rPr>
              <a:t>CONCLUSION</a:t>
            </a:r>
            <a:endParaRPr lang="en-US" sz="4000" b="0" strike="noStrike" spc="-1" dirty="0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50640" y="2076480"/>
            <a:ext cx="11598840" cy="437400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rmAutofit fontScale="86000" lnSpcReduction="20000"/>
          </a:bodyPr>
          <a:lstStyle/>
          <a:p>
            <a:pPr marL="343080" indent="-305640">
              <a:lnSpc>
                <a:spcPct val="110000"/>
              </a:lnSpc>
              <a:spcBef>
                <a:spcPts val="561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600" b="0" strike="noStrike" spc="-1" dirty="0">
                <a:solidFill>
                  <a:srgbClr val="E3E3E3"/>
                </a:solidFill>
              </a:rPr>
              <a:t>There are “daily “ logging programs  and “contest” loggers. </a:t>
            </a:r>
            <a:br>
              <a:rPr dirty="0"/>
            </a:br>
            <a:r>
              <a:rPr lang="en-US" sz="2600" b="0" strike="noStrike" spc="-1" dirty="0">
                <a:solidFill>
                  <a:srgbClr val="E3E3E3"/>
                </a:solidFill>
              </a:rPr>
              <a:t>They are somewhat interchangeable. Meaning you could use the daily logger in a contest and the contest logger for daily logging… </a:t>
            </a:r>
            <a:br>
              <a:rPr dirty="0"/>
            </a:br>
            <a:r>
              <a:rPr lang="en-US" sz="2800" b="1" strike="noStrike" spc="-1" dirty="0">
                <a:solidFill>
                  <a:srgbClr val="E3E3E3"/>
                </a:solidFill>
              </a:rPr>
              <a:t>                                BUT</a:t>
            </a:r>
            <a:br>
              <a:rPr dirty="0"/>
            </a:br>
            <a:r>
              <a:rPr lang="en-US" sz="2800" b="1" strike="noStrike" spc="-1" dirty="0">
                <a:solidFill>
                  <a:srgbClr val="E3E3E3"/>
                </a:solidFill>
              </a:rPr>
              <a:t>During a contest t</a:t>
            </a:r>
            <a:r>
              <a:rPr lang="en-US" sz="2600" b="0" strike="noStrike" spc="-1" dirty="0">
                <a:solidFill>
                  <a:srgbClr val="E3E3E3"/>
                </a:solidFill>
              </a:rPr>
              <a:t>he daily logger will not keep score, show dupes and create the proper reports for submission to contest sponsor.</a:t>
            </a:r>
            <a:br>
              <a:rPr dirty="0"/>
            </a:br>
            <a:br>
              <a:rPr dirty="0"/>
            </a:br>
            <a:r>
              <a:rPr lang="en-US" sz="2600" b="0" strike="noStrike" spc="-1" dirty="0">
                <a:solidFill>
                  <a:srgbClr val="E3E3E3"/>
                </a:solidFill>
              </a:rPr>
              <a:t>The contest logger will not track QSLs and Awards.</a:t>
            </a:r>
            <a:br>
              <a:rPr dirty="0"/>
            </a:br>
            <a:br>
              <a:rPr dirty="0"/>
            </a:br>
            <a:r>
              <a:rPr lang="en-US" sz="2600" b="0" strike="noStrike" spc="-1" dirty="0">
                <a:solidFill>
                  <a:srgbClr val="E3E3E3"/>
                </a:solidFill>
              </a:rPr>
              <a:t>My advice is to use them as intended.  After a contest I import the contest log into my daily logger.. All of the computer  loggers can import or export using the ADIF file format.</a:t>
            </a:r>
            <a:br>
              <a:rPr dirty="0"/>
            </a:br>
            <a:r>
              <a:rPr lang="en-US" sz="2600" b="0" strike="noStrike" spc="-1" dirty="0">
                <a:solidFill>
                  <a:srgbClr val="E3E3E3"/>
                </a:solidFill>
              </a:rPr>
              <a:t>(</a:t>
            </a:r>
            <a:r>
              <a:rPr lang="en-US" sz="2800" b="1" strike="noStrike" spc="-1" dirty="0">
                <a:solidFill>
                  <a:srgbClr val="E3E3E3"/>
                </a:solidFill>
              </a:rPr>
              <a:t>Amateur Data Interchange Format)</a:t>
            </a:r>
            <a:br>
              <a:rPr dirty="0"/>
            </a:br>
            <a:r>
              <a:rPr lang="en-US" sz="2800" b="1" strike="noStrike" spc="-1" dirty="0">
                <a:solidFill>
                  <a:srgbClr val="E3E3E3"/>
                </a:solidFill>
              </a:rPr>
              <a:t>					ALWAYS REMENBER to BACKUP YOUR LOG</a:t>
            </a:r>
            <a:br>
              <a:rPr dirty="0"/>
            </a:br>
            <a:r>
              <a:rPr lang="en-US" sz="2600" b="0" strike="noStrike" spc="-1" dirty="0">
                <a:solidFill>
                  <a:srgbClr val="E3E3E3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p15="http://schemas.microsoft.com/office/powerpoint/2012/main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 dirty="0">
                <a:solidFill>
                  <a:srgbClr val="E3E3E3"/>
                </a:solidFill>
                <a:latin typeface="Georgia Pro Cond Light"/>
              </a:rPr>
              <a:t>Q&amp;A de Tom KA2D</a:t>
            </a:r>
            <a:endParaRPr lang="en-US" sz="4000" b="0" strike="noStrike" spc="-1" dirty="0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89040" y="2076480"/>
            <a:ext cx="10578240" cy="432396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pPr marL="3708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</a:pPr>
            <a:r>
              <a:rPr lang="en-US" sz="2400" b="0" strike="noStrike" spc="-1" dirty="0">
                <a:solidFill>
                  <a:srgbClr val="E3E3E3"/>
                </a:solidFill>
                <a:latin typeface="Speak Pro"/>
              </a:rPr>
              <a:t>Hope you enjoyed this presentation.</a:t>
            </a:r>
            <a:br>
              <a:rPr dirty="0"/>
            </a:br>
            <a:br>
              <a:rPr dirty="0"/>
            </a:br>
            <a:r>
              <a:rPr lang="en-US" sz="2400" b="0" strike="noStrike" spc="-1" dirty="0">
                <a:solidFill>
                  <a:srgbClr val="E3E3E3"/>
                </a:solidFill>
                <a:latin typeface="Speak Pro"/>
              </a:rPr>
              <a:t>It was intended to give an overview of the many advantages to computer logging.</a:t>
            </a:r>
            <a:r>
              <a:rPr lang="en-US" spc="-1" dirty="0">
                <a:solidFill>
                  <a:srgbClr val="E3E3E3"/>
                </a:solidFill>
                <a:latin typeface="Speak Pro"/>
              </a:rPr>
              <a:t> </a:t>
            </a:r>
            <a:br>
              <a:rPr dirty="0"/>
            </a:br>
            <a:br>
              <a:rPr lang="en-US" dirty="0"/>
            </a:br>
            <a:r>
              <a:rPr lang="en-US" sz="2400" b="0" strike="noStrike" spc="-1" dirty="0">
                <a:solidFill>
                  <a:srgbClr val="E3E3E3"/>
                </a:solidFill>
                <a:latin typeface="Speak Pro"/>
              </a:rPr>
              <a:t>So… check out the program which fits your needs. </a:t>
            </a:r>
            <a:br>
              <a:rPr dirty="0"/>
            </a:br>
            <a:r>
              <a:rPr lang="en-US" sz="2400" b="0" strike="noStrike" spc="-1" dirty="0">
                <a:solidFill>
                  <a:srgbClr val="E3E3E3"/>
                </a:solidFill>
                <a:latin typeface="Speak Pro"/>
              </a:rPr>
              <a:t>Confused… ask a club member for a demo..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0" strike="noStrike" spc="-1" dirty="0">
                <a:solidFill>
                  <a:srgbClr val="E3E3E3"/>
                </a:solidFill>
                <a:latin typeface="Speak Pro"/>
              </a:rPr>
              <a:t>QUESTIONS??</a:t>
            </a:r>
            <a:r>
              <a:rPr lang="en-US" sz="2400" spc="-1" dirty="0">
                <a:solidFill>
                  <a:srgbClr val="E3E3E3"/>
                </a:solidFill>
                <a:latin typeface="Speak Pro"/>
              </a:rPr>
              <a:t> </a:t>
            </a:r>
            <a:endParaRPr lang="en-US" sz="2400" b="0" strike="noStrike" spc="-1" dirty="0">
              <a:solidFill>
                <a:srgbClr val="E3E3E3"/>
              </a:solidFill>
              <a:latin typeface="Speak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/>
    </mc:Choice>
    <mc:Fallback xmlns="" xmlns:p15="http://schemas.microsoft.com/office/powerpoint/2012/main">
      <p:transition spd="slow" advTm="29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CC0-DA09-47CB-A147-D0B90E0D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80" y="609479"/>
            <a:ext cx="10353240" cy="2517569"/>
          </a:xfrm>
        </p:spPr>
        <p:txBody>
          <a:bodyPr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DDF65-04DA-4351-9AE4-863571A97C6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68059" y="3127049"/>
            <a:ext cx="10353240" cy="240685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</a:rPr>
              <a:t>Tom KA2D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4800" i="1" dirty="0">
                <a:solidFill>
                  <a:schemeClr val="bg1"/>
                </a:solidFill>
              </a:rPr>
              <a:t>CU in the pileups..</a:t>
            </a:r>
            <a:br>
              <a:rPr lang="en-US" sz="48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ka2d@optonline.net</a:t>
            </a:r>
          </a:p>
        </p:txBody>
      </p:sp>
    </p:spTree>
    <p:extLst>
      <p:ext uri="{BB962C8B-B14F-4D97-AF65-F5344CB8AC3E}">
        <p14:creationId xmlns:p14="http://schemas.microsoft.com/office/powerpoint/2010/main" val="12313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Arial"/>
              </a:rPr>
              <a:t>INTRODUCTION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969840" y="2192040"/>
            <a:ext cx="10353240" cy="46659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pPr marL="343080" indent="-305640">
              <a:lnSpc>
                <a:spcPct val="110000"/>
              </a:lnSpc>
              <a:spcBef>
                <a:spcPts val="561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800" b="0" strike="noStrike" spc="-1">
                <a:solidFill>
                  <a:srgbClr val="E3E3E3"/>
                </a:solidFill>
                <a:latin typeface="Arial"/>
              </a:rPr>
              <a:t>The reasons for logging your amateur activity fall into three categories: legal, operational and personal. Legally, a log of your transmissions would be invaluable in providing details in an interference complaint. Operationally, having a log of past contacts is a resource when filling out that DX QSL card that may have taken months to arrive. Personally, a log is like a personal radio history reminding you of the people and places you’ve talked to, the nets you participated in and contests you worked.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969840" y="1633320"/>
            <a:ext cx="10185840" cy="5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05640">
              <a:lnSpc>
                <a:spcPct val="110000"/>
              </a:lnSpc>
              <a:spcBef>
                <a:spcPts val="561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800" b="0" strike="noStrike" spc="-1">
                <a:solidFill>
                  <a:srgbClr val="E3E3E3"/>
                </a:solidFill>
                <a:latin typeface="Speak Pro"/>
              </a:rPr>
              <a:t>…from ARRL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 xmlns:p15="http://schemas.microsoft.com/office/powerpoint/2012/main">
      <p:transition spd="slow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Arial"/>
              </a:rPr>
              <a:t>WHAT’s IN A LOG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57200" y="1866600"/>
            <a:ext cx="11338560" cy="462564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400" b="1" strike="noStrike" spc="-1" dirty="0">
                <a:solidFill>
                  <a:srgbClr val="E3E3E3"/>
                </a:solidFill>
                <a:latin typeface="Arial"/>
              </a:rPr>
              <a:t>Information needed for your log. </a:t>
            </a:r>
            <a:br>
              <a:rPr dirty="0"/>
            </a:br>
            <a:br>
              <a:rPr dirty="0"/>
            </a:br>
            <a:r>
              <a:rPr lang="en-US" sz="2400" b="1" strike="noStrike" spc="-1" dirty="0">
                <a:solidFill>
                  <a:srgbClr val="E3E3E3"/>
                </a:solidFill>
                <a:latin typeface="Arial"/>
              </a:rPr>
              <a:t>DATE, TIME in UTC, CALLSIGN, Frequency/BAND, MODE, Signal report.</a:t>
            </a:r>
            <a:br>
              <a:rPr dirty="0"/>
            </a:b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en-US" sz="2400" b="1" strike="noStrike" spc="-1" dirty="0">
                <a:solidFill>
                  <a:srgbClr val="E3E3E3"/>
                </a:solidFill>
                <a:latin typeface="Arial"/>
              </a:rPr>
              <a:t>otes: Power output, name of contact, QTH and rigs, antenna etc....</a:t>
            </a:r>
            <a:br>
              <a:rPr dirty="0"/>
            </a:br>
            <a:br>
              <a:rPr dirty="0"/>
            </a:br>
            <a:r>
              <a:rPr lang="en-US" sz="2400" b="1" strike="noStrike" spc="-1" dirty="0">
                <a:solidFill>
                  <a:srgbClr val="E3E3E3"/>
                </a:solidFill>
                <a:latin typeface="Arial"/>
              </a:rPr>
              <a:t>For DX contacts; QSL route, direct, </a:t>
            </a:r>
            <a:r>
              <a:rPr lang="en-US" sz="2400" b="1" strike="noStrike" spc="-1" dirty="0" err="1">
                <a:solidFill>
                  <a:srgbClr val="E3E3E3"/>
                </a:solidFill>
                <a:latin typeface="Arial"/>
              </a:rPr>
              <a:t>Buro</a:t>
            </a:r>
            <a:r>
              <a:rPr lang="en-US" sz="2400" b="1" strike="noStrike" spc="-1" dirty="0">
                <a:solidFill>
                  <a:srgbClr val="E3E3E3"/>
                </a:solidFill>
                <a:latin typeface="Arial"/>
              </a:rPr>
              <a:t> , QSL Manager or online QSL service.</a:t>
            </a:r>
            <a:br>
              <a:rPr dirty="0"/>
            </a:br>
            <a:r>
              <a:rPr lang="en-US" sz="2400" b="1" strike="noStrike" spc="-1" dirty="0">
                <a:solidFill>
                  <a:srgbClr val="E3E3E3"/>
                </a:solidFill>
                <a:latin typeface="Arial"/>
              </a:rPr>
              <a:t>This is also good for Stateside (WAS), (VUCC) awards </a:t>
            </a:r>
            <a:br>
              <a:rPr dirty="0"/>
            </a:br>
            <a:br>
              <a:rPr dirty="0"/>
            </a:br>
            <a:r>
              <a:rPr lang="en-US" sz="2100" b="0" strike="noStrike" spc="-1" dirty="0">
                <a:solidFill>
                  <a:srgbClr val="E3E3E3"/>
                </a:solidFill>
                <a:latin typeface="Arial"/>
              </a:rPr>
              <a:t> </a:t>
            </a:r>
          </a:p>
          <a:p>
            <a:pPr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</a:pPr>
            <a:endParaRPr lang="en-US" sz="2100" b="0" strike="noStrike" spc="-1" dirty="0">
              <a:solidFill>
                <a:srgbClr val="E3E3E3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 xmlns:p15="http://schemas.microsoft.com/office/powerpoint/2012/main"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913680" y="609480"/>
            <a:ext cx="10353240" cy="100944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PAPER or COMPUTER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913680" y="1485360"/>
            <a:ext cx="10353240" cy="388728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Autofit/>
          </a:bodyPr>
          <a:lstStyle/>
          <a:p>
            <a:pPr marL="343080" indent="-305640"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The </a:t>
            </a:r>
            <a:r>
              <a:rPr lang="en-US" sz="2100" b="1" strike="noStrike" spc="-1">
                <a:solidFill>
                  <a:srgbClr val="E3E3E3"/>
                </a:solidFill>
                <a:latin typeface="Speak Pro"/>
              </a:rPr>
              <a:t>hardcopy paper logbook</a:t>
            </a:r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 is the traditional keeper of the contacts.</a:t>
            </a:r>
            <a:br/>
            <a:r>
              <a:rPr lang="en-US" sz="2100" b="0" strike="noStrike" spc="-1">
                <a:solidFill>
                  <a:srgbClr val="E3E3E3"/>
                </a:solidFill>
                <a:latin typeface="Speak Pro"/>
              </a:rPr>
              <a:t>Searching contacts thought paper logs is very time consuming especially if you have many logbooks..</a:t>
            </a:r>
          </a:p>
          <a:p>
            <a:pPr>
              <a:lnSpc>
                <a:spcPct val="110000"/>
              </a:lnSpc>
              <a:spcBef>
                <a:spcPts val="420"/>
              </a:spcBef>
              <a:spcAft>
                <a:spcPts val="601"/>
              </a:spcAft>
            </a:pPr>
            <a:endParaRPr lang="en-US" sz="2100" b="0" strike="noStrike" spc="-1">
              <a:solidFill>
                <a:srgbClr val="E3E3E3"/>
              </a:solidFill>
              <a:latin typeface="Speak Pro"/>
            </a:endParaRPr>
          </a:p>
        </p:txBody>
      </p:sp>
      <p:pic>
        <p:nvPicPr>
          <p:cNvPr id="95" name="Picture 4" descr="A close up of a piece of paper&#10;&#10;Description automatically generated"/>
          <p:cNvPicPr/>
          <p:nvPr/>
        </p:nvPicPr>
        <p:blipFill>
          <a:blip r:embed="rId2"/>
          <a:stretch/>
        </p:blipFill>
        <p:spPr>
          <a:xfrm>
            <a:off x="522360" y="2634480"/>
            <a:ext cx="2851560" cy="378072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4278240" y="3004560"/>
            <a:ext cx="7559640" cy="324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97" name="Picture 96"/>
          <p:cNvPicPr/>
          <p:nvPr/>
        </p:nvPicPr>
        <p:blipFill>
          <a:blip r:embed="rId3"/>
          <a:stretch/>
        </p:blipFill>
        <p:spPr>
          <a:xfrm>
            <a:off x="3886200" y="2629080"/>
            <a:ext cx="8128080" cy="38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 xmlns:p15="http://schemas.microsoft.com/office/powerpoint/2012/main">
      <p:transition spd="slow" advTm="1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913680" y="451080"/>
            <a:ext cx="10353240" cy="110196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Arial"/>
              </a:rPr>
              <a:t>PAPER or COMPUTER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924480" y="1553400"/>
            <a:ext cx="10353240" cy="484740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rmAutofit fontScale="77000" lnSpcReduction="20000"/>
          </a:bodyPr>
          <a:lstStyle/>
          <a:p>
            <a:pPr marL="343080" indent="-305640">
              <a:lnSpc>
                <a:spcPct val="110000"/>
              </a:lnSpc>
              <a:spcBef>
                <a:spcPts val="51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600" b="1" strike="noStrike" spc="-1" dirty="0">
                <a:solidFill>
                  <a:srgbClr val="E3E3E3"/>
                </a:solidFill>
                <a:latin typeface="Arial"/>
              </a:rPr>
              <a:t>Computer logging programs are widely available. There are many choices freeware or commercial in PC or MAC format. Also, for a tablet or </a:t>
            </a:r>
            <a:r>
              <a:rPr lang="en-US" sz="2600" b="1" strike="noStrike" spc="-1" dirty="0" err="1">
                <a:solidFill>
                  <a:srgbClr val="E3E3E3"/>
                </a:solidFill>
              </a:rPr>
              <a:t>cellfone</a:t>
            </a:r>
            <a:r>
              <a:rPr lang="en-US" sz="2600" b="1" strike="noStrike" spc="-1" dirty="0">
                <a:solidFill>
                  <a:srgbClr val="E3E3E3"/>
                </a:solidFill>
              </a:rPr>
              <a:t>..</a:t>
            </a:r>
            <a:br>
              <a:rPr dirty="0"/>
            </a:br>
            <a:br>
              <a:rPr dirty="0"/>
            </a:br>
            <a:r>
              <a:rPr lang="en-US" sz="2600" b="1" strike="noStrike" spc="-1" dirty="0">
                <a:solidFill>
                  <a:srgbClr val="E3E3E3"/>
                </a:solidFill>
              </a:rPr>
              <a:t>Computer logging programs are configurable and can keep track of a wide range of your logged information. Applications include tools to control radios, antenna rotors and other station functions and devices.</a:t>
            </a:r>
            <a:br>
              <a:rPr dirty="0"/>
            </a:br>
            <a:br>
              <a:rPr dirty="0"/>
            </a:br>
            <a:r>
              <a:rPr lang="en-US" sz="2600" b="1" strike="noStrike" spc="-1" dirty="0">
                <a:solidFill>
                  <a:srgbClr val="E3E3E3"/>
                </a:solidFill>
              </a:rPr>
              <a:t>Computer logging programs will automatically log the date, time and when used with rig control track frequency/band, mode.  No need to keep calendars and clocks..</a:t>
            </a:r>
            <a:br>
              <a:rPr dirty="0"/>
            </a:br>
            <a:br>
              <a:rPr dirty="0"/>
            </a:br>
            <a:r>
              <a:rPr lang="en-US" sz="2600" b="1" strike="noStrike" spc="-1" dirty="0">
                <a:solidFill>
                  <a:srgbClr val="E3E3E3"/>
                </a:solidFill>
              </a:rPr>
              <a:t>When linked online you can connect to the worldwide spotting networks. Your logging program will alert when a new DX is needed. It will also alert you to new band/mode.. With a click it will insert the needed call into your program.. And provide detailed information for that call, like beam heading, distance, sunrise/sunset</a:t>
            </a:r>
            <a:r>
              <a:rPr lang="en-US" sz="2100" b="0" strike="noStrike" spc="-1" dirty="0">
                <a:solidFill>
                  <a:srgbClr val="E3E3E3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00"/>
    </mc:Choice>
    <mc:Fallback xmlns="" xmlns:p15="http://schemas.microsoft.com/office/powerpoint/2012/main">
      <p:transition spd="slow" advTm="6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ADVANTAGE of COMPUTER LOGGING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913680" y="2076480"/>
            <a:ext cx="10353240" cy="417168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pPr marL="37080">
              <a:lnSpc>
                <a:spcPct val="110000"/>
              </a:lnSpc>
              <a:spcBef>
                <a:spcPts val="621"/>
              </a:spcBef>
              <a:spcAft>
                <a:spcPts val="601"/>
              </a:spcAft>
            </a:pPr>
            <a:r>
              <a:rPr lang="en-US" sz="3600" b="1" strike="noStrike" spc="-1" dirty="0">
                <a:solidFill>
                  <a:srgbClr val="E3E3E3"/>
                </a:solidFill>
              </a:rPr>
              <a:t>Computer logging programs will log the date, time and when used with rig control track frequency/band, mode.  No need to keep calendars and clocks</a:t>
            </a:r>
            <a:br>
              <a:rPr dirty="0"/>
            </a:br>
            <a:br>
              <a:rPr dirty="0"/>
            </a:br>
            <a:r>
              <a:rPr lang="en-US" sz="3600" b="1" strike="noStrike" spc="-1" dirty="0">
                <a:solidFill>
                  <a:srgbClr val="E3E3E3"/>
                </a:solidFill>
              </a:rPr>
              <a:t>Ease of tracking QSLs sent and received; easy lookup</a:t>
            </a:r>
            <a:br>
              <a:rPr dirty="0"/>
            </a:br>
            <a:br>
              <a:rPr dirty="0"/>
            </a:br>
            <a:r>
              <a:rPr lang="en-US" sz="3600" b="1" strike="noStrike" spc="-1" dirty="0">
                <a:solidFill>
                  <a:srgbClr val="E3E3E3"/>
                </a:solidFill>
              </a:rPr>
              <a:t>Callsign lookup from CD or online like QRZ, HAMCALL, HAMQTH and other available services.</a:t>
            </a:r>
            <a:br>
              <a:rPr dirty="0"/>
            </a:br>
            <a:endParaRPr lang="en-US" sz="3600" b="0" strike="noStrike" spc="-1" dirty="0">
              <a:solidFill>
                <a:srgbClr val="E3E3E3"/>
              </a:solidFill>
            </a:endParaRPr>
          </a:p>
          <a:p>
            <a:pPr marL="37080">
              <a:lnSpc>
                <a:spcPct val="110000"/>
              </a:lnSpc>
              <a:spcBef>
                <a:spcPts val="621"/>
              </a:spcBef>
              <a:spcAft>
                <a:spcPts val="601"/>
              </a:spcAft>
            </a:pPr>
            <a:r>
              <a:rPr lang="en-US" sz="3600" b="1" strike="noStrike" spc="-1" dirty="0">
                <a:solidFill>
                  <a:srgbClr val="E3E3E3"/>
                </a:solidFill>
              </a:rPr>
              <a:t>Easy Tracking of awards; WAS, VUCC, DXCC, WAZ, IOTA, Parks on the Air, US Counties and host of other awards available.</a:t>
            </a:r>
            <a:br>
              <a:rPr dirty="0"/>
            </a:br>
            <a:br>
              <a:rPr dirty="0"/>
            </a:br>
            <a:r>
              <a:rPr lang="en-US" sz="3600" b="1" strike="noStrike" spc="-1" dirty="0">
                <a:solidFill>
                  <a:srgbClr val="E3E3E3"/>
                </a:solidFill>
              </a:rPr>
              <a:t>Export/Import to </a:t>
            </a:r>
            <a:r>
              <a:rPr lang="en-US" sz="3600" b="1" strike="noStrike" spc="-1" dirty="0" err="1">
                <a:solidFill>
                  <a:srgbClr val="E3E3E3"/>
                </a:solidFill>
              </a:rPr>
              <a:t>LoTW</a:t>
            </a:r>
            <a:r>
              <a:rPr lang="en-US" sz="3600" b="1" strike="noStrike" spc="-1" dirty="0">
                <a:solidFill>
                  <a:srgbClr val="E3E3E3"/>
                </a:solidFill>
              </a:rPr>
              <a:t>, </a:t>
            </a:r>
            <a:r>
              <a:rPr lang="en-US" sz="3600" b="1" strike="noStrike" spc="-1" dirty="0" err="1">
                <a:solidFill>
                  <a:srgbClr val="E3E3E3"/>
                </a:solidFill>
              </a:rPr>
              <a:t>Clublog</a:t>
            </a:r>
            <a:r>
              <a:rPr lang="en-US" sz="3600" b="1" strike="noStrike" spc="-1" dirty="0">
                <a:solidFill>
                  <a:srgbClr val="E3E3E3"/>
                </a:solidFill>
              </a:rPr>
              <a:t>, </a:t>
            </a:r>
            <a:r>
              <a:rPr lang="en-US" sz="3600" b="1" strike="noStrike" spc="-1" dirty="0" err="1">
                <a:solidFill>
                  <a:srgbClr val="E3E3E3"/>
                </a:solidFill>
              </a:rPr>
              <a:t>eQSL</a:t>
            </a:r>
            <a:r>
              <a:rPr lang="en-US" sz="3600" b="1" strike="noStrike" spc="-1" dirty="0">
                <a:solidFill>
                  <a:srgbClr val="E3E3E3"/>
                </a:solidFill>
              </a:rPr>
              <a:t>. and QRZ</a:t>
            </a:r>
            <a:br>
              <a:rPr dirty="0"/>
            </a:br>
            <a:br>
              <a:rPr dirty="0"/>
            </a:br>
            <a:br>
              <a:rPr dirty="0"/>
            </a:br>
            <a:endParaRPr lang="en-US" sz="3600" b="0" strike="noStrike" spc="-1" dirty="0">
              <a:solidFill>
                <a:srgbClr val="E3E3E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 xmlns:p15="http://schemas.microsoft.com/office/powerpoint/2012/main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913680" y="609480"/>
            <a:ext cx="10353240" cy="980169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LOGGER SETUP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924480" y="1738080"/>
            <a:ext cx="10353240" cy="478728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>
            <a:normAutofit fontScale="98000"/>
          </a:bodyPr>
          <a:lstStyle/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000" b="0" strike="noStrike" spc="-1" dirty="0">
                <a:solidFill>
                  <a:srgbClr val="E3E3E3"/>
                </a:solidFill>
              </a:rPr>
              <a:t>Every Logger Program needs to be setup with your personal information.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000" b="0" strike="noStrike" spc="-1" dirty="0">
                <a:solidFill>
                  <a:srgbClr val="E3E3E3"/>
                </a:solidFill>
              </a:rPr>
              <a:t>NAME along with City and State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000" b="0" strike="noStrike" spc="-1" dirty="0">
                <a:solidFill>
                  <a:srgbClr val="E3E3E3"/>
                </a:solidFill>
              </a:rPr>
              <a:t>CALLSIGN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000" b="0" strike="noStrike" spc="-1" dirty="0">
                <a:solidFill>
                  <a:srgbClr val="E3E3E3"/>
                </a:solidFill>
              </a:rPr>
              <a:t>LOCATORS: *TIME ZONE, LAT/LONG, GRID SQUARE, CQ AND ITU ZONE.</a:t>
            </a:r>
            <a:br>
              <a:rPr sz="2000" dirty="0"/>
            </a:br>
            <a:r>
              <a:rPr lang="en-US" sz="2000" b="0" strike="noStrike" spc="-1" dirty="0">
                <a:solidFill>
                  <a:srgbClr val="E3E3E3"/>
                </a:solidFill>
              </a:rPr>
              <a:t>This info can be found on sites like QRZ or HAMCALL…</a:t>
            </a:r>
            <a:br>
              <a:rPr sz="2000" dirty="0"/>
            </a:br>
            <a:r>
              <a:rPr lang="en-US" sz="2000" b="0" strike="noStrike" spc="-1" dirty="0">
                <a:solidFill>
                  <a:srgbClr val="E3E3E3"/>
                </a:solidFill>
              </a:rPr>
              <a:t>* FOR RIG CONTROL: RADIO ID, RADIO BAUD RATE, COMPUTER COMPORT. </a:t>
            </a:r>
            <a:br>
              <a:rPr sz="2000" dirty="0"/>
            </a:br>
            <a:r>
              <a:rPr lang="en-US" sz="2000" b="0" strike="noStrike" spc="-1" dirty="0">
                <a:solidFill>
                  <a:srgbClr val="E3E3E3"/>
                </a:solidFill>
              </a:rPr>
              <a:t>*Radio info will be in the manual. </a:t>
            </a:r>
            <a:br>
              <a:rPr lang="en-US" sz="2000" b="0" strike="noStrike" spc="-1" dirty="0">
                <a:solidFill>
                  <a:srgbClr val="E3E3E3"/>
                </a:solidFill>
              </a:rPr>
            </a:br>
            <a:r>
              <a:rPr lang="en-US" sz="2000" b="0" strike="noStrike" spc="-1" dirty="0">
                <a:solidFill>
                  <a:srgbClr val="E3E3E3"/>
                </a:solidFill>
              </a:rPr>
              <a:t>NOTE: Comport will be controlled via the radio’s USB connection or serial port.</a:t>
            </a:r>
            <a:br>
              <a:rPr sz="2000" dirty="0"/>
            </a:br>
            <a:r>
              <a:rPr lang="en-US" sz="2000" b="0" strike="noStrike" spc="-1" dirty="0" err="1">
                <a:solidFill>
                  <a:srgbClr val="E3E3E3"/>
                </a:solidFill>
              </a:rPr>
              <a:t>ComPort</a:t>
            </a:r>
            <a:r>
              <a:rPr lang="en-US" sz="2000" b="0" strike="noStrike" spc="-1" dirty="0">
                <a:solidFill>
                  <a:srgbClr val="E3E3E3"/>
                </a:solidFill>
              </a:rPr>
              <a:t> info will be displayed in your computer’s device manager.</a:t>
            </a:r>
          </a:p>
          <a:p>
            <a:pPr marL="343080" indent="-305640">
              <a:lnSpc>
                <a:spcPct val="110000"/>
              </a:lnSpc>
              <a:spcBef>
                <a:spcPts val="479"/>
              </a:spcBef>
              <a:spcAft>
                <a:spcPts val="601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000" b="0" strike="noStrike" spc="-1" dirty="0">
                <a:solidFill>
                  <a:srgbClr val="E3E3E3"/>
                </a:solidFill>
              </a:rPr>
              <a:t>Each program will also have a list of preferences.. </a:t>
            </a:r>
            <a:br>
              <a:rPr sz="2000" dirty="0"/>
            </a:br>
            <a:r>
              <a:rPr lang="en-US" sz="2000" b="0" strike="noStrike" spc="-1" dirty="0">
                <a:solidFill>
                  <a:srgbClr val="E3E3E3"/>
                </a:solidFill>
              </a:rPr>
              <a:t>Bands, modes to name a few..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WHAT YOU SEE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pic>
        <p:nvPicPr>
          <p:cNvPr id="105" name="Content Placeholder 7" descr="A picture containing screenshot&#10;&#10;Description automatically generated"/>
          <p:cNvPicPr/>
          <p:nvPr/>
        </p:nvPicPr>
        <p:blipFill>
          <a:blip r:embed="rId2"/>
          <a:stretch/>
        </p:blipFill>
        <p:spPr>
          <a:xfrm>
            <a:off x="2922840" y="1866960"/>
            <a:ext cx="5894280" cy="4730040"/>
          </a:xfrm>
          <a:prstGeom prst="rect">
            <a:avLst/>
          </a:prstGeom>
          <a:ln>
            <a:noFill/>
          </a:ln>
          <a:effectLst>
            <a:outerShdw blurRad="25400">
              <a:srgbClr val="000000">
                <a:alpha val="46000"/>
              </a:srgbClr>
            </a:outerShdw>
          </a:effectLst>
        </p:spPr>
      </p:pic>
      <p:sp>
        <p:nvSpPr>
          <p:cNvPr id="106" name="CustomShape 2"/>
          <p:cNvSpPr/>
          <p:nvPr/>
        </p:nvSpPr>
        <p:spPr>
          <a:xfrm>
            <a:off x="747360" y="2505600"/>
            <a:ext cx="1891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Logger Window &gt;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361160" y="5897880"/>
            <a:ext cx="1277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DX Spots &gt;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 flipH="1">
            <a:off x="8816760" y="5624280"/>
            <a:ext cx="18622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&lt; Grayline Map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9006120" y="4232160"/>
            <a:ext cx="2818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&lt; country band worked grid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955080" y="4705200"/>
            <a:ext cx="1898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Stations Needed &gt;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9093960" y="1735560"/>
            <a:ext cx="245736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All Windows are configured by user</a:t>
            </a:r>
            <a:br/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 </a:t>
            </a:r>
            <a:br/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Station Worked Before</a:t>
            </a:r>
            <a:br/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Talk Messages</a:t>
            </a:r>
            <a:br/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CW Keyer</a:t>
            </a:r>
            <a:br/>
            <a:r>
              <a:rPr lang="en-US" sz="1800" b="0" strike="noStrike" spc="-1">
                <a:solidFill>
                  <a:srgbClr val="FFFFFF"/>
                </a:solidFill>
                <a:latin typeface="Speak Pro"/>
              </a:rPr>
              <a:t>Digital Keyer – various modes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 xmlns:p15="http://schemas.microsoft.com/office/powerpoint/2012/main">
      <p:transition spd="slow" advTm="1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913680" y="609480"/>
            <a:ext cx="10353240" cy="1257120"/>
          </a:xfrm>
          <a:prstGeom prst="rect">
            <a:avLst/>
          </a:prstGeom>
          <a:noFill/>
          <a:ln>
            <a:noFill/>
          </a:ln>
          <a:effectLst>
            <a:outerShdw>
              <a:srgbClr val="000000">
                <a:alpha val="46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0" strike="noStrike" spc="-1">
                <a:solidFill>
                  <a:srgbClr val="E3E3E3"/>
                </a:solidFill>
                <a:latin typeface="Georgia Pro Cond Light"/>
              </a:rPr>
              <a:t>IMAGE of AWARDS TRACKING</a:t>
            </a:r>
            <a:endParaRPr lang="en-US" sz="4000" b="0" strike="noStrike" spc="-1">
              <a:solidFill>
                <a:srgbClr val="FFFFFF"/>
              </a:solidFill>
              <a:latin typeface="Speak Pro"/>
            </a:endParaRPr>
          </a:p>
        </p:txBody>
      </p:sp>
      <p:pic>
        <p:nvPicPr>
          <p:cNvPr id="113" name="Content Placeholder 4" descr="A screenshot of a cell phone&#10;&#10;Description automatically generated"/>
          <p:cNvPicPr/>
          <p:nvPr/>
        </p:nvPicPr>
        <p:blipFill>
          <a:blip r:embed="rId2"/>
          <a:stretch/>
        </p:blipFill>
        <p:spPr>
          <a:xfrm>
            <a:off x="1779840" y="2076480"/>
            <a:ext cx="8234640" cy="4487400"/>
          </a:xfrm>
          <a:prstGeom prst="rect">
            <a:avLst/>
          </a:prstGeom>
          <a:ln>
            <a:noFill/>
          </a:ln>
          <a:effectLst>
            <a:outerShdw blurRad="25400">
              <a:srgbClr val="000000">
                <a:alpha val="46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1085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Georgia Pro Cond Light</vt:lpstr>
      <vt:lpstr>Speak Pro</vt:lpstr>
      <vt:lpstr>Times New Roman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HRU2020</dc:title>
  <dc:subject/>
  <dc:creator>Tom Carrubba</dc:creator>
  <dc:description/>
  <cp:lastModifiedBy>Tom Carrubba</cp:lastModifiedBy>
  <cp:revision>93</cp:revision>
  <dcterms:created xsi:type="dcterms:W3CDTF">2019-12-10T16:19:35Z</dcterms:created>
  <dcterms:modified xsi:type="dcterms:W3CDTF">2024-01-04T18:20:40Z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