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1"/>
  </p:notesMasterIdLst>
  <p:sldIdLst>
    <p:sldId id="257" r:id="rId2"/>
    <p:sldId id="258" r:id="rId3"/>
    <p:sldId id="259" r:id="rId4"/>
    <p:sldId id="288" r:id="rId5"/>
    <p:sldId id="263" r:id="rId6"/>
    <p:sldId id="264" r:id="rId7"/>
    <p:sldId id="261" r:id="rId8"/>
    <p:sldId id="262" r:id="rId9"/>
    <p:sldId id="265" r:id="rId10"/>
    <p:sldId id="268" r:id="rId11"/>
    <p:sldId id="267" r:id="rId12"/>
    <p:sldId id="269" r:id="rId13"/>
    <p:sldId id="270" r:id="rId14"/>
    <p:sldId id="271" r:id="rId15"/>
    <p:sldId id="272" r:id="rId16"/>
    <p:sldId id="285" r:id="rId17"/>
    <p:sldId id="286" r:id="rId18"/>
    <p:sldId id="273" r:id="rId19"/>
    <p:sldId id="277" r:id="rId20"/>
    <p:sldId id="276" r:id="rId21"/>
    <p:sldId id="275" r:id="rId22"/>
    <p:sldId id="279" r:id="rId23"/>
    <p:sldId id="281" r:id="rId24"/>
    <p:sldId id="284" r:id="rId25"/>
    <p:sldId id="280" r:id="rId26"/>
    <p:sldId id="266" r:id="rId27"/>
    <p:sldId id="282" r:id="rId28"/>
    <p:sldId id="287" r:id="rId29"/>
    <p:sldId id="283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7482" autoAdjust="0"/>
  </p:normalViewPr>
  <p:slideViewPr>
    <p:cSldViewPr snapToGrid="0">
      <p:cViewPr varScale="1">
        <p:scale>
          <a:sx n="82" d="100"/>
          <a:sy n="82" d="100"/>
        </p:scale>
        <p:origin x="1632" y="84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384"/>
    </p:cViewPr>
  </p:sorterViewPr>
  <p:notesViewPr>
    <p:cSldViewPr snapToGrid="0">
      <p:cViewPr varScale="1">
        <p:scale>
          <a:sx n="87" d="100"/>
          <a:sy n="87" d="100"/>
        </p:scale>
        <p:origin x="384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3CE4EB-5CD2-4A5A-8A9B-3C094D0408B7}" type="datetimeFigureOut">
              <a:rPr lang="en-US" smtClean="0"/>
              <a:t>1/1/2025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842F69-0B3D-45C8-9CC3-0D50B0F44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666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42F69-0B3D-45C8-9CC3-0D50B0F4439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2271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42F69-0B3D-45C8-9CC3-0D50B0F4439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2752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42F69-0B3D-45C8-9CC3-0D50B0F4439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8049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42F69-0B3D-45C8-9CC3-0D50B0F4439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5867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42F69-0B3D-45C8-9CC3-0D50B0F4439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647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42F69-0B3D-45C8-9CC3-0D50B0F4439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598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42F69-0B3D-45C8-9CC3-0D50B0F4439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4555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42F69-0B3D-45C8-9CC3-0D50B0F4439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2418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42F69-0B3D-45C8-9CC3-0D50B0F4439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5810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42F69-0B3D-45C8-9CC3-0D50B0F4439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0665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42F69-0B3D-45C8-9CC3-0D50B0F4439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064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42F69-0B3D-45C8-9CC3-0D50B0F4439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994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42F69-0B3D-45C8-9CC3-0D50B0F4439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9668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42F69-0B3D-45C8-9CC3-0D50B0F4439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5920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42F69-0B3D-45C8-9CC3-0D50B0F4439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2400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42F69-0B3D-45C8-9CC3-0D50B0F4439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9976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42F69-0B3D-45C8-9CC3-0D50B0F4439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4609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42F69-0B3D-45C8-9CC3-0D50B0F4439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6012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42F69-0B3D-45C8-9CC3-0D50B0F4439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2676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42F69-0B3D-45C8-9CC3-0D50B0F4439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86301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42F69-0B3D-45C8-9CC3-0D50B0F4439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59931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42F69-0B3D-45C8-9CC3-0D50B0F4439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145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42F69-0B3D-45C8-9CC3-0D50B0F4439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6264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9AB02C-48B9-AA67-0EC9-972AE0656E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FBD747F-F3F6-4F64-490B-8C97B5C7BF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600A812-880E-EA1D-DBD9-1A174B830E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E75EA5-8D00-DF56-59A1-2189EE91B9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42F69-0B3D-45C8-9CC3-0D50B0F4439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3584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42F69-0B3D-45C8-9CC3-0D50B0F4439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8991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42F69-0B3D-45C8-9CC3-0D50B0F4439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6964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42F69-0B3D-45C8-9CC3-0D50B0F4439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4174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42F69-0B3D-45C8-9CC3-0D50B0F4439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8672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42F69-0B3D-45C8-9CC3-0D50B0F4439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688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85C51-3B28-E4FD-FAB2-98C144D5A1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AEBABC-797F-BF9B-B924-6EBD2E73A9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2B0B2B-801C-F836-D8FD-BC419A8FF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8F453-FFE1-41CF-8F6F-4A7607EFFBFF}" type="datetime1">
              <a:rPr lang="en-US" smtClean="0"/>
              <a:t>1/1/2025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887CB5-0919-CBC1-72ED-7FE202D1B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E35C1B-A4C2-95B4-7ECE-95244CED5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34549" y="6364663"/>
            <a:ext cx="2743200" cy="365125"/>
          </a:xfrm>
          <a:prstGeom prst="rect">
            <a:avLst/>
          </a:prstGeom>
        </p:spPr>
        <p:txBody>
          <a:bodyPr/>
          <a:lstStyle/>
          <a:p>
            <a:fld id="{225BE4DD-B6C0-4431-9D20-CEBC440161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872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BA612-4082-0E6C-5600-AAAAEFA97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0C1E2F-35A1-5EF4-00ED-C1723B6B38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5FE881-9CB9-193E-2FC9-6CBDA5120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E2FB6-7008-4353-99D3-D9532A228FB8}" type="datetime1">
              <a:rPr lang="en-US" smtClean="0"/>
              <a:t>1/1/2025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95D347-4D1D-C1B5-FBE2-86C83B993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8C5298-8CE7-CCA4-F3E9-40303DBF5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34549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5BE4DD-B6C0-4431-9D20-CEBC44016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301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0FB7CA-9317-1E69-45C2-AEA3BD51C8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F8FC64-E4EA-96F8-41EB-68CD19D730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7BB920-D32A-0E63-0DB6-7583D2E8A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89AAE-26F9-4D8D-8E20-959B3CC2D7F3}" type="datetime1">
              <a:rPr lang="en-US" smtClean="0"/>
              <a:t>1/1/2025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517288-7D56-D7A9-A333-7E0580B00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8FF0CC-E81A-0DB7-5103-541FF460F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34549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5BE4DD-B6C0-4431-9D20-CEBC44016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26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451B8-0BBF-543B-F1C9-81DDC6F2D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26"/>
            <a:ext cx="10896600" cy="745218"/>
          </a:xfrm>
        </p:spPr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8378D7-7A9D-07A6-AA7C-03787E384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88016"/>
            <a:ext cx="10515600" cy="4351338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138A68-3645-090A-C4AE-B47870EB1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BCBAA-31D3-4B88-BB8B-59FCF9395BC3}" type="datetime1">
              <a:rPr lang="en-US" smtClean="0"/>
              <a:t>1/1/2025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382BD2-52D0-F72D-C1AB-9124573DB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DC342E-81B5-5B3A-CDED-319204DB7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487" y="638671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 b="0"/>
            </a:lvl1pPr>
          </a:lstStyle>
          <a:p>
            <a:fld id="{225BE4DD-B6C0-4431-9D20-CEBC440161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515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69052-3532-AFEE-5228-A9DE7AB66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5921E9-2C3E-1B34-5393-922C73F80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B4B9A3-10EB-DB32-D537-D3DEF26F0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17BD-93CE-4676-8863-3550A0A1B59C}" type="datetime1">
              <a:rPr lang="en-US" smtClean="0"/>
              <a:t>1/1/2025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77D873-635C-20D2-FF81-3A5F4DF24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0D6146-8B53-57F6-F1C4-CF782CD4B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34549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5BE4DD-B6C0-4431-9D20-CEBC440161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849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3AD95-EAB4-46EA-3719-5B85D621F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FA738A-4214-744C-DA81-63A07545CE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ED1A2E-CA14-F844-6825-991A9994D6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3C41B7-DF2F-C182-87D8-189A5AF7A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B4D1E-C4FD-4D71-BC8E-3F90115EC680}" type="datetime1">
              <a:rPr lang="en-US" smtClean="0"/>
              <a:t>1/1/2025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AC5072-ECEB-62AC-5BA9-4FE8DA5FB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30CC2C-85CA-9709-7D40-09575182C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34549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5BE4DD-B6C0-4431-9D20-CEBC440161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476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40A39-0515-8ACB-6A07-BF8500788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632419-4580-AD2B-88E9-7468211C27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E1B132-82B0-4F9A-9320-C7B8F9933A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7D0E30-4DDD-E7F6-7018-20F18538A5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6AF9F5-AA06-6704-957C-04C7EFCB62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554C0F-0680-FB75-CC98-AA1F8B56B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8F067-0835-4444-9EBC-E221F5837B50}" type="datetime1">
              <a:rPr lang="en-US" smtClean="0"/>
              <a:t>1/1/2025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0D1D5E-EA76-CDFC-9FFA-5F821BB7E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71DAF4-2780-A7B9-4629-DED0C6DE0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34549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5BE4DD-B6C0-4431-9D20-CEBC440161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914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9D029-648C-0CDB-09B7-5EE3D73BE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E101D6-22C9-4717-84A8-25C834602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C60AD-780B-4FAC-B8C7-20E99D47ACAD}" type="datetime1">
              <a:rPr lang="en-US" smtClean="0"/>
              <a:t>1/1/2025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F4ECD6-F03D-1717-D13A-D179E0DFE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50527F-5715-6F04-A359-35149EF36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6113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5BE4DD-B6C0-4431-9D20-CEBC440161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860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98D1BD-B13C-4D98-1CC7-7040718E2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1B132-B3CC-45C6-9157-A3DAA71D7FB3}" type="datetime1">
              <a:rPr lang="en-US" smtClean="0"/>
              <a:t>1/1/2025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CCEB69-8737-D6C8-F2EE-00BE16DAE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9EA452-D36B-3BDB-D415-038CF6738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34549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5BE4DD-B6C0-4431-9D20-CEBC440161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445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A3B8E-1565-56B5-6378-D982B59E8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F4F9FF-19C9-97C1-CDC1-937E5F38F6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8F070F-A8AF-8A75-C2C3-29D83422B6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BC403E-5AF0-9DA8-E878-52D190206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DD4E-DD33-468B-AFF8-0A7BDA7BB144}" type="datetime1">
              <a:rPr lang="en-US" smtClean="0"/>
              <a:t>1/1/2025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A07F1B-B10A-485A-D0F2-36D6740FC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3D91AF-D91B-F8FE-F249-D5EDDE221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34549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5BE4DD-B6C0-4431-9D20-CEBC440161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453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61803-BBEE-B30C-6207-C68CB47A8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8CC010-B1DF-08C4-5819-20A4FD595A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58FE59-CB7E-7ED2-F592-E04D97B591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7476BF-5C1C-8DE0-7F6A-B4F84EBBB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14C88-C215-4235-85CA-A9BA2266B89B}" type="datetime1">
              <a:rPr lang="en-US" smtClean="0"/>
              <a:t>1/1/2025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59E58E-34F5-04B0-808D-8EB9D8EBF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63DDCF-E733-1996-BEEE-A836C2101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34549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5BE4DD-B6C0-4431-9D20-CEBC440161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662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7AEA50-378D-C687-2B01-5D7B73790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514" y="365126"/>
            <a:ext cx="10831286" cy="8945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E571D0-12AD-E91A-1E9E-C8AC4F646B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2514" y="148972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63D464-D6D1-0CBC-53F9-928C60206B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94CC3-7EED-44D4-AADA-8F5A1E1C7720}" type="datetime1">
              <a:rPr lang="en-US" smtClean="0"/>
              <a:t>1/1/2025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2D1049-49B5-B45A-B118-BF41DE24E4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683E2B-3A4B-5D10-AEC8-A5FEB123A9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3454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BE4DD-B6C0-4431-9D20-CEBC440161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917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ota.app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hyperlink" Target="https://pota.app/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hyperlink" Target="https://pota.app/" TargetMode="External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pota.app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pota.app/" TargetMode="External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powerwerx.com/watt-meter-analyzer-inline-dc-powerpole?gclid=EAIaIQobChMIkcnDkOih_AIViv_ICh33_ApJEAQYASABEgIpDfD_BwE" TargetMode="External"/><Relationship Id="rId13" Type="http://schemas.openxmlformats.org/officeDocument/2006/relationships/image" Target="../media/image52.jpeg"/><Relationship Id="rId18" Type="http://schemas.openxmlformats.org/officeDocument/2006/relationships/image" Target="../media/image57.jpeg"/><Relationship Id="rId3" Type="http://schemas.openxmlformats.org/officeDocument/2006/relationships/image" Target="../media/image46.png"/><Relationship Id="rId7" Type="http://schemas.openxmlformats.org/officeDocument/2006/relationships/image" Target="../media/image49.png"/><Relationship Id="rId12" Type="http://schemas.openxmlformats.org/officeDocument/2006/relationships/hyperlink" Target="https://www.amazon.com/dp/B088KCG2NG?ref=ppx_yo2ov_dt_b_product_details&amp;th=1" TargetMode="External"/><Relationship Id="rId17" Type="http://schemas.openxmlformats.org/officeDocument/2006/relationships/image" Target="../media/image56.png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55.png"/><Relationship Id="rId20" Type="http://schemas.openxmlformats.org/officeDocument/2006/relationships/image" Target="../media/image5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jpeg"/><Relationship Id="rId11" Type="http://schemas.openxmlformats.org/officeDocument/2006/relationships/image" Target="../media/image51.png"/><Relationship Id="rId5" Type="http://schemas.openxmlformats.org/officeDocument/2006/relationships/hyperlink" Target="https://www.bioennopower.com/collections/12v-series-lifepo4-batteries/products/copy-of-12v-12ah-lfp-battery-pvc-blf-1212w" TargetMode="External"/><Relationship Id="rId15" Type="http://schemas.openxmlformats.org/officeDocument/2006/relationships/image" Target="../media/image54.jpeg"/><Relationship Id="rId10" Type="http://schemas.openxmlformats.org/officeDocument/2006/relationships/hyperlink" Target="https://www.wolfrivercoils.com/products.html" TargetMode="External"/><Relationship Id="rId19" Type="http://schemas.openxmlformats.org/officeDocument/2006/relationships/hyperlink" Target="https://hamrs.app/" TargetMode="External"/><Relationship Id="rId4" Type="http://schemas.openxmlformats.org/officeDocument/2006/relationships/image" Target="../media/image47.jpeg"/><Relationship Id="rId9" Type="http://schemas.openxmlformats.org/officeDocument/2006/relationships/image" Target="../media/image50.png"/><Relationship Id="rId14" Type="http://schemas.openxmlformats.org/officeDocument/2006/relationships/image" Target="../media/image5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bay.com/itm/175684031776?chn=ps&amp;_trkparms=ispr%3D1&amp;amdata=enc%3A1KmdeMWYBQc6pY-hWH-dW_g64&amp;norover=1&amp;mkevt=1&amp;mkrid=711-117182-37290-0&amp;mkcid=2&amp;mkscid=101&amp;itemid=175684031776&amp;targetid=1584739239494&amp;device=c&amp;mktype=pla&amp;googleloc=9004545&amp;poi=&amp;campaignid=19894961968&amp;mkgroupid=148855406073&amp;rlsatarget=pla-1584739239494&amp;abcId=9307911&amp;merchantid=5308807271&amp;gclid=EAIaIQobChMI38CyqufGgwMV3k1HAR0wUgv6EAQYAiABEgIT2PD_BwE" TargetMode="External"/><Relationship Id="rId13" Type="http://schemas.openxmlformats.org/officeDocument/2006/relationships/image" Target="../media/image64.jpeg"/><Relationship Id="rId3" Type="http://schemas.openxmlformats.org/officeDocument/2006/relationships/image" Target="../media/image57.jpeg"/><Relationship Id="rId7" Type="http://schemas.openxmlformats.org/officeDocument/2006/relationships/image" Target="../media/image61.png"/><Relationship Id="rId12" Type="http://schemas.openxmlformats.org/officeDocument/2006/relationships/image" Target="../media/image63.jpeg"/><Relationship Id="rId17" Type="http://schemas.openxmlformats.org/officeDocument/2006/relationships/hyperlink" Target="https://hamapps.com/" TargetMode="External"/><Relationship Id="rId2" Type="http://schemas.openxmlformats.org/officeDocument/2006/relationships/notesSlide" Target="../notesSlides/notesSlide24.xml"/><Relationship Id="rId16" Type="http://schemas.openxmlformats.org/officeDocument/2006/relationships/hyperlink" Target="http://pulsar.princeton.edu/wsjtx.html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jpeg"/><Relationship Id="rId11" Type="http://schemas.openxmlformats.org/officeDocument/2006/relationships/hyperlink" Target="https://www.ebay.com/itm/175782229169?hash=item28ed6ff4b1:g:K2cAAOSw6XViTrNz&amp;amdata=enc%3AAQAIAAAA4Mmk7DBI75p5pxoNmAPSQ8bYetKd1s5Oz3TMvxOV0xWol2RVgWWVQWM%2BPZKt18h8wAEV6Wr6h8%2BZLx8qd%2FERgQb2WJF4BFag%2BI%2FkD%2FsOVZVI4rXu0oTBdbN6CjDcXjQ7DNETQHnZJBgQCN3Kw3I%2BejjNJSEvas7JANypR%2FBK6JF58faesXCQPVqmFBmKxElEu0MAYtrbFWJws481s6ep53BbosIL96bIYui57rGyWG8M%2FQWfC%2FdkjzPKg106nkPcPbVpRmTHNru73S%2FNb6ilMpU9kKPtwLpZVVka5v4HZPL%2F%7Ctkp%3ABFBM8svzq5tj" TargetMode="External"/><Relationship Id="rId5" Type="http://schemas.openxmlformats.org/officeDocument/2006/relationships/image" Target="../media/image58.jpeg"/><Relationship Id="rId15" Type="http://schemas.openxmlformats.org/officeDocument/2006/relationships/hyperlink" Target="https://www.n3fjp.com/" TargetMode="External"/><Relationship Id="rId10" Type="http://schemas.openxmlformats.org/officeDocument/2006/relationships/hyperlink" Target="https://www.amazon.com/gp/product/B00IRVQ0F8/ref=ppx_yo_dt_b_search_asin_image?ie=UTF8&amp;th=1" TargetMode="External"/><Relationship Id="rId4" Type="http://schemas.openxmlformats.org/officeDocument/2006/relationships/hyperlink" Target="https://hamrs.app/" TargetMode="External"/><Relationship Id="rId9" Type="http://schemas.openxmlformats.org/officeDocument/2006/relationships/image" Target="../media/image62.png"/><Relationship Id="rId14" Type="http://schemas.openxmlformats.org/officeDocument/2006/relationships/image" Target="../media/image6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6.jpe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Relationship Id="rId9" Type="http://schemas.openxmlformats.org/officeDocument/2006/relationships/image" Target="../media/image7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pota.app/facebook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astodon.radio/@parksontheair" TargetMode="External"/><Relationship Id="rId4" Type="http://schemas.openxmlformats.org/officeDocument/2006/relationships/hyperlink" Target="https://mobile.twitter.com/potaspots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pota.app/" TargetMode="External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hyperlink" Target="https://www.arrl.org/news/a-pota-book-for-park-activators-and-hunters" TargetMode="External"/><Relationship Id="rId4" Type="http://schemas.openxmlformats.org/officeDocument/2006/relationships/hyperlink" Target="https://www.sparc-club.org/wp-content/uploads/2019/05/POTA-Presentation-SPARC-20190503.pdf" TargetMode="Externa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jpeg"/><Relationship Id="rId3" Type="http://schemas.openxmlformats.org/officeDocument/2006/relationships/image" Target="../media/image14.jpeg"/><Relationship Id="rId7" Type="http://schemas.openxmlformats.org/officeDocument/2006/relationships/image" Target="../media/image7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jpeg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5" Type="http://schemas.openxmlformats.org/officeDocument/2006/relationships/hyperlink" Target="mailto:AH2O@OPTONLINE.NET" TargetMode="External"/><Relationship Id="rId4" Type="http://schemas.openxmlformats.org/officeDocument/2006/relationships/hyperlink" Target="mailto:AH2O@ARRL.NET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arksontheair.com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795ADFE-3A4F-4CDD-7CCD-5B0E3F5E0F8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57765"/>
            <a:ext cx="5542469" cy="5542469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89000B9-202A-B4C7-9031-171B911E06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1649" y="657765"/>
            <a:ext cx="9144000" cy="2387600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/>
              <a:t>Getting Started with </a:t>
            </a:r>
            <a:br>
              <a:rPr lang="en-US" sz="4000" b="1" dirty="0"/>
            </a:br>
            <a:r>
              <a:rPr lang="en-US" sz="4000" b="1" dirty="0"/>
              <a:t>Parks On The </a:t>
            </a:r>
            <a:r>
              <a:rPr lang="en-US" sz="4000" dirty="0"/>
              <a:t>Air</a:t>
            </a:r>
            <a:r>
              <a:rPr lang="en-US" sz="4000" b="0" dirty="0"/>
              <a:t>®</a:t>
            </a:r>
            <a:r>
              <a:rPr lang="en-US" sz="4000" dirty="0"/>
              <a:t> (P</a:t>
            </a:r>
            <a:r>
              <a:rPr lang="en-US" sz="4000" b="1" dirty="0"/>
              <a:t>OTA)</a:t>
            </a:r>
            <a:br>
              <a:rPr lang="en-US" sz="4000" b="1" dirty="0"/>
            </a:br>
            <a:br>
              <a:rPr lang="en-US" sz="4000" b="1" dirty="0"/>
            </a:br>
            <a:r>
              <a:rPr lang="en-US" sz="4400" b="1" i="1" dirty="0"/>
              <a:t>“</a:t>
            </a:r>
            <a:r>
              <a:rPr lang="en-US" sz="4400" i="1" dirty="0"/>
              <a:t>Keeping it Simple”</a:t>
            </a:r>
            <a:endParaRPr lang="en-US" sz="4000" b="1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16C7B6-8432-BE73-70F3-B4357CE6A0FE}"/>
              </a:ext>
            </a:extLst>
          </p:cNvPr>
          <p:cNvSpPr txBox="1"/>
          <p:nvPr/>
        </p:nvSpPr>
        <p:spPr>
          <a:xfrm>
            <a:off x="441649" y="4022635"/>
            <a:ext cx="5117903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Dennis Boyé  -  AH2O</a:t>
            </a:r>
            <a:br>
              <a:rPr lang="en-US" sz="3200" dirty="0"/>
            </a:br>
            <a:endParaRPr lang="en-US" sz="3200" dirty="0"/>
          </a:p>
          <a:p>
            <a:endParaRPr lang="en-US" sz="3200" dirty="0"/>
          </a:p>
          <a:p>
            <a:r>
              <a:rPr lang="en-US" sz="2000" dirty="0"/>
              <a:t>Ham Radio University</a:t>
            </a:r>
            <a:br>
              <a:rPr lang="en-US" sz="2000" dirty="0"/>
            </a:br>
            <a:r>
              <a:rPr lang="en-US" sz="2000" dirty="0"/>
              <a:t>04 January 2025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D212DA0-250E-C686-D0B7-2033AE684E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276" y="5240209"/>
            <a:ext cx="19050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8500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AD845-1713-1533-3AA2-1FF960086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Hunter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3FDC13-0032-24DF-EC48-9FB29CB1D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188016"/>
            <a:ext cx="11075437" cy="4351338"/>
          </a:xfrm>
        </p:spPr>
        <p:txBody>
          <a:bodyPr/>
          <a:lstStyle/>
          <a:p>
            <a:r>
              <a:rPr lang="en-US" dirty="0"/>
              <a:t>The first place to start as a </a:t>
            </a:r>
            <a:r>
              <a:rPr lang="en-US" i="1" dirty="0"/>
              <a:t>Hunter</a:t>
            </a:r>
            <a:r>
              <a:rPr lang="en-US" dirty="0"/>
              <a:t> is to go to </a:t>
            </a:r>
            <a:r>
              <a:rPr lang="en-US" dirty="0">
                <a:hlinkClick r:id="rId3"/>
              </a:rPr>
              <a:t>https://pota.app</a:t>
            </a:r>
            <a:endParaRPr lang="en-US" dirty="0"/>
          </a:p>
          <a:p>
            <a:r>
              <a:rPr lang="en-US" dirty="0"/>
              <a:t>The landing page will be the </a:t>
            </a:r>
            <a:r>
              <a:rPr lang="en-US" u="sng" dirty="0"/>
              <a:t>Spots</a:t>
            </a:r>
            <a:r>
              <a:rPr lang="en-US" dirty="0"/>
              <a:t> page, which shows </a:t>
            </a:r>
            <a:r>
              <a:rPr lang="en-US" i="1" dirty="0"/>
              <a:t>Activators</a:t>
            </a:r>
            <a:r>
              <a:rPr lang="en-US" dirty="0"/>
              <a:t> on the air, what parks they are in, and what frequencies and modes they are operating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BF5F08-12F9-120E-9C25-18EE5A32CCC2}"/>
              </a:ext>
            </a:extLst>
          </p:cNvPr>
          <p:cNvSpPr txBox="1"/>
          <p:nvPr/>
        </p:nvSpPr>
        <p:spPr>
          <a:xfrm>
            <a:off x="457200" y="5893764"/>
            <a:ext cx="10896600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Call them, if you make a contact, you’ve officially started in POTA!</a:t>
            </a:r>
            <a:br>
              <a:rPr lang="en-US" sz="2400" dirty="0"/>
            </a:br>
            <a:r>
              <a:rPr lang="en-US" sz="2400" dirty="0"/>
              <a:t>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47B975-48FE-BFE0-27D8-2B501C177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E4DD-B6C0-4431-9D20-CEBC4401618E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1FE675-78F0-B622-F7F7-413888066A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2555572"/>
            <a:ext cx="11277602" cy="298378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B8F2A3D-9326-96A2-9D43-0B6D11EA88A6}"/>
              </a:ext>
            </a:extLst>
          </p:cNvPr>
          <p:cNvSpPr/>
          <p:nvPr/>
        </p:nvSpPr>
        <p:spPr>
          <a:xfrm>
            <a:off x="457199" y="2555572"/>
            <a:ext cx="2848709" cy="298378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690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AD845-1713-1533-3AA2-1FF960086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Hunter - Spotting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3FDC13-0032-24DF-EC48-9FB29CB1D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88016"/>
            <a:ext cx="10515600" cy="4351338"/>
          </a:xfrm>
        </p:spPr>
        <p:txBody>
          <a:bodyPr/>
          <a:lstStyle/>
          <a:p>
            <a:r>
              <a:rPr lang="en-US" dirty="0"/>
              <a:t>If so inclined, after you work a park </a:t>
            </a:r>
            <a:r>
              <a:rPr lang="en-US" i="1" dirty="0"/>
              <a:t>Activator</a:t>
            </a:r>
            <a:r>
              <a:rPr lang="en-US" dirty="0"/>
              <a:t>, you can “</a:t>
            </a:r>
            <a:r>
              <a:rPr lang="en-US" u="sng" dirty="0"/>
              <a:t>Re-Spot</a:t>
            </a:r>
            <a:r>
              <a:rPr lang="en-US" dirty="0"/>
              <a:t>” them so other </a:t>
            </a:r>
            <a:r>
              <a:rPr lang="en-US" i="1" dirty="0"/>
              <a:t>Hunters</a:t>
            </a:r>
            <a:r>
              <a:rPr lang="en-US" dirty="0"/>
              <a:t> know they are still currently active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D31062-D647-3E15-2B0F-9937A7CA6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E4DD-B6C0-4431-9D20-CEBC4401618E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1EBA4FE-8CA7-340E-D40D-D0079EB73B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2555572"/>
            <a:ext cx="11277602" cy="298378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986A92CA-F31D-CA06-FFC0-0C75236D2588}"/>
              </a:ext>
            </a:extLst>
          </p:cNvPr>
          <p:cNvSpPr/>
          <p:nvPr/>
        </p:nvSpPr>
        <p:spPr>
          <a:xfrm>
            <a:off x="457198" y="2555573"/>
            <a:ext cx="11277602" cy="2983782"/>
          </a:xfrm>
          <a:prstGeom prst="rect">
            <a:avLst/>
          </a:prstGeom>
          <a:solidFill>
            <a:schemeClr val="bg2">
              <a:lumMod val="90000"/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AAE2F8-5E93-14FA-2172-4F4EEB969D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760" y="2023833"/>
            <a:ext cx="4334480" cy="4258269"/>
          </a:xfrm>
          <a:prstGeom prst="rect">
            <a:avLst/>
          </a:prstGeom>
          <a:ln w="19050">
            <a:solidFill>
              <a:schemeClr val="accent1">
                <a:shade val="50000"/>
              </a:schemeClr>
            </a:solidFill>
          </a:ln>
        </p:spPr>
      </p:pic>
      <p:sp>
        <p:nvSpPr>
          <p:cNvPr id="16" name="Arrow: Down 15">
            <a:extLst>
              <a:ext uri="{FF2B5EF4-FFF2-40B4-BE49-F238E27FC236}">
                <a16:creationId xmlns:a16="http://schemas.microsoft.com/office/drawing/2014/main" id="{E26518AB-F3F0-32C5-0CBB-24838B85ACCC}"/>
              </a:ext>
            </a:extLst>
          </p:cNvPr>
          <p:cNvSpPr/>
          <p:nvPr/>
        </p:nvSpPr>
        <p:spPr>
          <a:xfrm rot="7062128">
            <a:off x="1142507" y="5247742"/>
            <a:ext cx="447869" cy="634482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41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93162901-8BBE-3A84-0E96-633AB10695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63" y="1720980"/>
            <a:ext cx="11640065" cy="34160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5AD845-1713-1533-3AA2-1FF960086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Hunter – Active Spots Page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3FDC13-0032-24DF-EC48-9FB29CB1D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53331"/>
            <a:ext cx="10515600" cy="4351338"/>
          </a:xfrm>
        </p:spPr>
        <p:txBody>
          <a:bodyPr/>
          <a:lstStyle/>
          <a:p>
            <a:r>
              <a:rPr lang="en-US" dirty="0"/>
              <a:t>The “Active Spots” page can be filtered; Band, Mode, etc.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7A58F65-88CC-29E1-898C-0B57EE4FF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E4DD-B6C0-4431-9D20-CEBC4401618E}" type="slidenum">
              <a:rPr lang="en-US" smtClean="0"/>
              <a:t>12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A5F50A8-8A82-74A0-307B-1E8941C414B0}"/>
              </a:ext>
            </a:extLst>
          </p:cNvPr>
          <p:cNvSpPr/>
          <p:nvPr/>
        </p:nvSpPr>
        <p:spPr>
          <a:xfrm>
            <a:off x="147880" y="1720980"/>
            <a:ext cx="11640065" cy="3488280"/>
          </a:xfrm>
          <a:prstGeom prst="rect">
            <a:avLst/>
          </a:prstGeom>
          <a:solidFill>
            <a:schemeClr val="bg2">
              <a:lumMod val="90000"/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566F2D6-181D-AD2A-9702-78453215F3E7}"/>
              </a:ext>
            </a:extLst>
          </p:cNvPr>
          <p:cNvGrpSpPr/>
          <p:nvPr/>
        </p:nvGrpSpPr>
        <p:grpSpPr>
          <a:xfrm>
            <a:off x="3380119" y="2143757"/>
            <a:ext cx="3539791" cy="4152900"/>
            <a:chOff x="3380119" y="2143757"/>
            <a:chExt cx="3539791" cy="41529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7C9945A-21B0-5BB3-EEEA-38C8CA6537C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0119" y="2143757"/>
              <a:ext cx="1657350" cy="4152900"/>
            </a:xfrm>
            <a:prstGeom prst="rect">
              <a:avLst/>
            </a:prstGeom>
            <a:ln w="25400">
              <a:solidFill>
                <a:schemeClr val="accent1">
                  <a:lumMod val="75000"/>
                </a:schemeClr>
              </a:solidFill>
            </a:ln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0C0A569-917A-2655-9994-AD7DCAF12D0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2085" y="2143757"/>
              <a:ext cx="1647825" cy="2962275"/>
            </a:xfrm>
            <a:prstGeom prst="rect">
              <a:avLst/>
            </a:prstGeom>
            <a:ln w="25400">
              <a:solidFill>
                <a:schemeClr val="accent1">
                  <a:lumMod val="75000"/>
                </a:schemeClr>
              </a:solidFill>
            </a:ln>
          </p:spPr>
        </p:pic>
      </p:grpSp>
      <p:sp>
        <p:nvSpPr>
          <p:cNvPr id="8" name="Arrow: Down 7">
            <a:extLst>
              <a:ext uri="{FF2B5EF4-FFF2-40B4-BE49-F238E27FC236}">
                <a16:creationId xmlns:a16="http://schemas.microsoft.com/office/drawing/2014/main" id="{6B1F0746-46DE-4322-ED7B-A0217972A5D1}"/>
              </a:ext>
            </a:extLst>
          </p:cNvPr>
          <p:cNvSpPr/>
          <p:nvPr/>
        </p:nvSpPr>
        <p:spPr>
          <a:xfrm rot="7062128">
            <a:off x="2005668" y="2690883"/>
            <a:ext cx="309849" cy="634482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46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AD845-1713-1533-3AA2-1FF960086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Activators – Simple 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3FDC13-0032-24DF-EC48-9FB29CB1D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188016"/>
            <a:ext cx="11075437" cy="5198700"/>
          </a:xfrm>
        </p:spPr>
        <p:txBody>
          <a:bodyPr>
            <a:normAutofit/>
          </a:bodyPr>
          <a:lstStyle/>
          <a:p>
            <a:pPr algn="l"/>
            <a:r>
              <a:rPr lang="en-US" b="0" i="0" dirty="0">
                <a:solidFill>
                  <a:srgbClr val="302D36"/>
                </a:solidFill>
                <a:effectLst/>
                <a:latin typeface="system-ui"/>
              </a:rPr>
              <a:t>After you’ve done some hunting, you might want to try activating</a:t>
            </a:r>
          </a:p>
          <a:p>
            <a:r>
              <a:rPr lang="en-US" i="1" dirty="0">
                <a:solidFill>
                  <a:srgbClr val="302D36"/>
                </a:solidFill>
                <a:latin typeface="system-ui"/>
              </a:rPr>
              <a:t>A</a:t>
            </a:r>
            <a:r>
              <a:rPr lang="en-US" b="0" i="1" dirty="0">
                <a:solidFill>
                  <a:srgbClr val="302D36"/>
                </a:solidFill>
                <a:effectLst/>
                <a:latin typeface="system-ui"/>
              </a:rPr>
              <a:t>ctivator</a:t>
            </a:r>
            <a:r>
              <a:rPr lang="en-US" b="0" i="0" dirty="0">
                <a:solidFill>
                  <a:srgbClr val="302D36"/>
                </a:solidFill>
                <a:effectLst/>
                <a:latin typeface="system-ui"/>
              </a:rPr>
              <a:t> rules are simple:</a:t>
            </a:r>
          </a:p>
          <a:p>
            <a:pPr lvl="1"/>
            <a:r>
              <a:rPr lang="en-US" b="0" i="0" dirty="0">
                <a:solidFill>
                  <a:srgbClr val="302D36"/>
                </a:solidFill>
                <a:effectLst/>
                <a:latin typeface="system-ui"/>
              </a:rPr>
              <a:t>You must have an account registered at </a:t>
            </a:r>
            <a:r>
              <a:rPr lang="en-US" b="0" i="0" u="none" strike="noStrike" dirty="0">
                <a:solidFill>
                  <a:srgbClr val="026E57"/>
                </a:solidFill>
                <a:effectLst/>
                <a:latin typeface="system-ui"/>
                <a:hlinkClick r:id="rId4"/>
              </a:rPr>
              <a:t>https://pota.app</a:t>
            </a:r>
            <a:endParaRPr lang="en-US" b="0" i="0" u="none" strike="noStrike" dirty="0">
              <a:solidFill>
                <a:srgbClr val="026E57"/>
              </a:solidFill>
              <a:effectLst/>
              <a:latin typeface="system-ui"/>
            </a:endParaRPr>
          </a:p>
          <a:p>
            <a:pPr lvl="1"/>
            <a:r>
              <a:rPr lang="en-US" dirty="0">
                <a:solidFill>
                  <a:srgbClr val="026E57"/>
                </a:solidFill>
                <a:latin typeface="system-ui"/>
              </a:rPr>
              <a:t>Pick a park near you</a:t>
            </a:r>
            <a:endParaRPr lang="en-US" b="0" i="0" dirty="0">
              <a:solidFill>
                <a:srgbClr val="302D36"/>
              </a:solidFill>
              <a:effectLst/>
              <a:latin typeface="system-ui"/>
            </a:endParaRPr>
          </a:p>
          <a:p>
            <a:pPr lvl="1"/>
            <a:r>
              <a:rPr lang="en-US" b="0" i="0" dirty="0">
                <a:solidFill>
                  <a:srgbClr val="302D36"/>
                </a:solidFill>
                <a:effectLst/>
                <a:latin typeface="system-ui"/>
              </a:rPr>
              <a:t>You and all your equipment must be within the boundaries of the park</a:t>
            </a:r>
          </a:p>
          <a:p>
            <a:pPr lvl="1"/>
            <a:r>
              <a:rPr lang="en-US" b="0" i="0" dirty="0">
                <a:solidFill>
                  <a:srgbClr val="302D36"/>
                </a:solidFill>
                <a:effectLst/>
                <a:latin typeface="system-ui"/>
              </a:rPr>
              <a:t>Follow any instructions from park rangers you encounter</a:t>
            </a:r>
          </a:p>
          <a:p>
            <a:pPr lvl="1"/>
            <a:r>
              <a:rPr lang="en-US" b="0" i="0" dirty="0">
                <a:solidFill>
                  <a:srgbClr val="302D36"/>
                </a:solidFill>
                <a:effectLst/>
                <a:latin typeface="system-ui"/>
              </a:rPr>
              <a:t>Be courteous of others using the park – </a:t>
            </a:r>
            <a:r>
              <a:rPr lang="en-US" b="0" i="1" dirty="0">
                <a:solidFill>
                  <a:srgbClr val="302D36"/>
                </a:solidFill>
                <a:effectLst/>
                <a:latin typeface="system-ui"/>
              </a:rPr>
              <a:t>you’re an ambassador of our hobby</a:t>
            </a:r>
          </a:p>
          <a:p>
            <a:pPr lvl="2"/>
            <a:r>
              <a:rPr lang="en-US" i="1" dirty="0">
                <a:solidFill>
                  <a:srgbClr val="302D36"/>
                </a:solidFill>
                <a:latin typeface="system-ui"/>
              </a:rPr>
              <a:t>Others have a right to be in the park too</a:t>
            </a:r>
            <a:endParaRPr lang="en-US" b="0" i="1" dirty="0">
              <a:solidFill>
                <a:srgbClr val="302D36"/>
              </a:solidFill>
              <a:effectLst/>
              <a:latin typeface="system-ui"/>
            </a:endParaRPr>
          </a:p>
          <a:p>
            <a:pPr lvl="1"/>
            <a:r>
              <a:rPr lang="en-US" b="0" i="0" dirty="0">
                <a:solidFill>
                  <a:srgbClr val="302D36"/>
                </a:solidFill>
                <a:effectLst/>
                <a:latin typeface="system-ui"/>
              </a:rPr>
              <a:t>Leave no trace behind</a:t>
            </a:r>
          </a:p>
          <a:p>
            <a:pPr lvl="1"/>
            <a:r>
              <a:rPr lang="en-US" b="0" i="0" dirty="0">
                <a:solidFill>
                  <a:srgbClr val="302D36"/>
                </a:solidFill>
                <a:effectLst/>
                <a:latin typeface="system-ui"/>
              </a:rPr>
              <a:t>You must upload your ADIF log to the POTA site after your activation is complete</a:t>
            </a:r>
          </a:p>
          <a:p>
            <a:pPr lvl="2"/>
            <a:r>
              <a:rPr lang="en-US" dirty="0">
                <a:solidFill>
                  <a:srgbClr val="302D36"/>
                </a:solidFill>
                <a:latin typeface="system-ui"/>
              </a:rPr>
              <a:t>Minimum of 10 contacts required to be a valid activation</a:t>
            </a:r>
          </a:p>
          <a:p>
            <a:pPr lvl="2"/>
            <a:endParaRPr lang="en-US" b="0" i="0" dirty="0">
              <a:solidFill>
                <a:srgbClr val="302D36"/>
              </a:solidFill>
              <a:effectLst/>
              <a:latin typeface="system-ui"/>
            </a:endParaRPr>
          </a:p>
          <a:p>
            <a:pPr lvl="2"/>
            <a:endParaRPr lang="en-US" b="0" i="0" dirty="0">
              <a:solidFill>
                <a:srgbClr val="302D36"/>
              </a:solidFill>
              <a:effectLst/>
              <a:latin typeface="system-u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A1601E-B104-FF6E-BBFF-989129329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E4DD-B6C0-4431-9D20-CEBC4401618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2846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AD845-1713-1533-3AA2-1FF960086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349" y="363765"/>
            <a:ext cx="10896600" cy="745218"/>
          </a:xfrm>
        </p:spPr>
        <p:txBody>
          <a:bodyPr/>
          <a:lstStyle/>
          <a:p>
            <a:r>
              <a:rPr lang="en-US" dirty="0"/>
              <a:t>Activators – Park Selection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3FDC13-0032-24DF-EC48-9FB29CB1D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6025" y="1035616"/>
            <a:ext cx="9670676" cy="373640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302D36"/>
                </a:solidFill>
                <a:latin typeface="system-ui"/>
              </a:rPr>
              <a:t>Go to POTA site </a:t>
            </a:r>
            <a:r>
              <a:rPr lang="en-US" b="0" i="0" u="none" strike="noStrike" dirty="0">
                <a:solidFill>
                  <a:srgbClr val="026E57"/>
                </a:solidFill>
                <a:effectLst/>
                <a:latin typeface="system-ui"/>
                <a:hlinkClick r:id="rId3"/>
              </a:rPr>
              <a:t>https://pota.app</a:t>
            </a:r>
            <a:endParaRPr lang="en-US" b="0" i="0" dirty="0">
              <a:solidFill>
                <a:srgbClr val="302D36"/>
              </a:solidFill>
              <a:effectLst/>
              <a:latin typeface="system-ui"/>
            </a:endParaRPr>
          </a:p>
          <a:p>
            <a:pPr algn="l"/>
            <a:r>
              <a:rPr lang="en-US" dirty="0">
                <a:solidFill>
                  <a:srgbClr val="026E57"/>
                </a:solidFill>
                <a:latin typeface="system-ui"/>
              </a:rPr>
              <a:t>Pick a park!</a:t>
            </a:r>
          </a:p>
          <a:p>
            <a:r>
              <a:rPr lang="en-US" dirty="0">
                <a:solidFill>
                  <a:srgbClr val="302D36"/>
                </a:solidFill>
                <a:latin typeface="system-ui"/>
              </a:rPr>
              <a:t>The yellow dots are park locations in your area</a:t>
            </a:r>
          </a:p>
          <a:p>
            <a:pPr algn="l"/>
            <a:endParaRPr lang="en-US" b="0" i="0" dirty="0">
              <a:solidFill>
                <a:srgbClr val="302D36"/>
              </a:solidFill>
              <a:effectLst/>
              <a:latin typeface="system-ui"/>
            </a:endParaRPr>
          </a:p>
          <a:p>
            <a:pPr algn="l"/>
            <a:endParaRPr lang="en-US" b="0" i="0" dirty="0">
              <a:solidFill>
                <a:srgbClr val="302D36"/>
              </a:solidFill>
              <a:effectLst/>
              <a:latin typeface="system-ui"/>
            </a:endParaRPr>
          </a:p>
          <a:p>
            <a:pPr algn="l"/>
            <a:endParaRPr lang="en-US" b="0" i="0" dirty="0">
              <a:solidFill>
                <a:srgbClr val="302D36"/>
              </a:solidFill>
              <a:effectLst/>
              <a:latin typeface="system-ui"/>
            </a:endParaRPr>
          </a:p>
          <a:p>
            <a:pPr algn="l"/>
            <a:endParaRPr lang="en-US" b="0" i="0" dirty="0">
              <a:solidFill>
                <a:srgbClr val="302D36"/>
              </a:solidFill>
              <a:effectLst/>
              <a:latin typeface="system-u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90DD54-F776-62EA-A534-FEF609CD2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E4DD-B6C0-4431-9D20-CEBC4401618E}" type="slidenum">
              <a:rPr lang="en-US" smtClean="0"/>
              <a:t>14</a:t>
            </a:fld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31E6F13-6ED2-9F67-DC31-CECEDF51D07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6531" y="2535580"/>
            <a:ext cx="9733903" cy="390374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F46AD5A-F46A-B040-E548-A2E3C8547E19}"/>
              </a:ext>
            </a:extLst>
          </p:cNvPr>
          <p:cNvGrpSpPr/>
          <p:nvPr/>
        </p:nvGrpSpPr>
        <p:grpSpPr>
          <a:xfrm>
            <a:off x="7451123" y="418679"/>
            <a:ext cx="4540391" cy="1309555"/>
            <a:chOff x="4957556" y="3227397"/>
            <a:chExt cx="5130152" cy="153265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8D5A8CA-831C-DC9F-9CC4-AAE2ACDC107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7057" y="3305070"/>
              <a:ext cx="3541667" cy="1377315"/>
            </a:xfrm>
            <a:prstGeom prst="rect">
              <a:avLst/>
            </a:prstGeom>
            <a:ln w="22225">
              <a:solidFill>
                <a:schemeClr val="accent1">
                  <a:lumMod val="75000"/>
                </a:schemeClr>
              </a:solidFill>
            </a:ln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53636D8-B77A-2796-AA63-C8AB077E832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7556" y="3227397"/>
              <a:ext cx="5130152" cy="1532659"/>
            </a:xfrm>
            <a:prstGeom prst="rect">
              <a:avLst/>
            </a:prstGeom>
            <a:ln>
              <a:solidFill>
                <a:schemeClr val="accent1">
                  <a:shade val="50000"/>
                </a:schemeClr>
              </a:solidFill>
            </a:ln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B3A211A-94C2-6507-23FD-24F39CDFE3F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7556" y="3907226"/>
              <a:ext cx="5125165" cy="405279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ED0A07C-D904-643C-24A6-7DFEFE51772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5572" y="4304861"/>
              <a:ext cx="4420217" cy="405279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4DDC8C19-7ED5-C575-49F4-76512021D7B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74962" cy="6858000"/>
          </a:xfrm>
          <a:prstGeom prst="rect">
            <a:avLst/>
          </a:prstGeom>
        </p:spPr>
      </p:pic>
      <p:sp>
        <p:nvSpPr>
          <p:cNvPr id="8" name="Arrow: Down 7">
            <a:extLst>
              <a:ext uri="{FF2B5EF4-FFF2-40B4-BE49-F238E27FC236}">
                <a16:creationId xmlns:a16="http://schemas.microsoft.com/office/drawing/2014/main" id="{E42A8176-AA59-CD6B-A4E2-9A423EF075AF}"/>
              </a:ext>
            </a:extLst>
          </p:cNvPr>
          <p:cNvSpPr/>
          <p:nvPr/>
        </p:nvSpPr>
        <p:spPr>
          <a:xfrm rot="7316634">
            <a:off x="1469256" y="2212944"/>
            <a:ext cx="309849" cy="634482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469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AD845-1713-1533-3AA2-1FF960086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Activators – Pick A Park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3FDC13-0032-24DF-EC48-9FB29CB1D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188016"/>
            <a:ext cx="11075437" cy="4351338"/>
          </a:xfrm>
        </p:spPr>
        <p:txBody>
          <a:bodyPr>
            <a:normAutofit/>
          </a:bodyPr>
          <a:lstStyle/>
          <a:p>
            <a:pPr algn="l"/>
            <a:endParaRPr lang="en-US" b="0" i="0" dirty="0">
              <a:solidFill>
                <a:srgbClr val="302D36"/>
              </a:solidFill>
              <a:effectLst/>
              <a:latin typeface="system-ui"/>
            </a:endParaRPr>
          </a:p>
          <a:p>
            <a:pPr algn="l"/>
            <a:endParaRPr lang="en-US" b="0" i="0" dirty="0">
              <a:solidFill>
                <a:srgbClr val="302D36"/>
              </a:solidFill>
              <a:effectLst/>
              <a:latin typeface="system-ui"/>
            </a:endParaRPr>
          </a:p>
          <a:p>
            <a:pPr algn="l"/>
            <a:endParaRPr lang="en-US" b="0" i="0" dirty="0">
              <a:solidFill>
                <a:srgbClr val="302D36"/>
              </a:solidFill>
              <a:effectLst/>
              <a:latin typeface="system-u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42D508-7B07-0299-C374-B642056B39DB}"/>
              </a:ext>
            </a:extLst>
          </p:cNvPr>
          <p:cNvSpPr txBox="1"/>
          <p:nvPr/>
        </p:nvSpPr>
        <p:spPr>
          <a:xfrm>
            <a:off x="457198" y="1523859"/>
            <a:ext cx="6244815" cy="3853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02D36"/>
                </a:solidFill>
                <a:latin typeface="system-ui"/>
              </a:rPr>
              <a:t>You can search / move around the map for other locations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02D36"/>
                </a:solidFill>
                <a:latin typeface="system-ui"/>
              </a:rPr>
              <a:t>Click on yellow dots for park information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02D36"/>
                </a:solidFill>
                <a:latin typeface="system-ui"/>
              </a:rPr>
              <a:t>Once you chose a park, consider surveying park in advance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02D36"/>
                </a:solidFill>
                <a:latin typeface="system-ui"/>
              </a:rPr>
              <a:t>Quiet spot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02D36"/>
                </a:solidFill>
                <a:latin typeface="system-ui"/>
              </a:rPr>
              <a:t>Close parking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02D36"/>
                </a:solidFill>
                <a:latin typeface="system-ui"/>
              </a:rPr>
              <a:t>Park bench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02D36"/>
                </a:solidFill>
                <a:latin typeface="system-ui"/>
              </a:rPr>
              <a:t>Restrooms, etc.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A1C749-8791-0A06-A848-A6D325690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E4DD-B6C0-4431-9D20-CEBC4401618E}" type="slidenum">
              <a:rPr lang="en-US" smtClean="0"/>
              <a:t>15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78F4453-68FF-60EB-3076-58D756D9F245}"/>
              </a:ext>
            </a:extLst>
          </p:cNvPr>
          <p:cNvGrpSpPr/>
          <p:nvPr/>
        </p:nvGrpSpPr>
        <p:grpSpPr>
          <a:xfrm>
            <a:off x="6710934" y="1523859"/>
            <a:ext cx="5023867" cy="3571875"/>
            <a:chOff x="7013021" y="1523859"/>
            <a:chExt cx="5023867" cy="357187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D705E18-E961-8FB9-90B1-BED2499915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013021" y="1523859"/>
              <a:ext cx="5023867" cy="3571875"/>
            </a:xfrm>
            <a:prstGeom prst="rect">
              <a:avLst/>
            </a:prstGeom>
            <a:ln w="25400">
              <a:solidFill>
                <a:schemeClr val="accent1">
                  <a:lumMod val="75000"/>
                </a:schemeClr>
              </a:solidFill>
            </a:ln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2869067-CB5D-813D-6C2D-C1C227EBE7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18594" y="2117849"/>
              <a:ext cx="1238423" cy="3143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536708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AD845-1713-1533-3AA2-1FF960086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Few of My POTA Activations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3FDC13-0032-24DF-EC48-9FB29CB1D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001406"/>
            <a:ext cx="11075437" cy="4351338"/>
          </a:xfrm>
        </p:spPr>
        <p:txBody>
          <a:bodyPr>
            <a:normAutofit/>
          </a:bodyPr>
          <a:lstStyle/>
          <a:p>
            <a:pPr algn="l"/>
            <a:endParaRPr lang="en-US" b="0" i="0" dirty="0">
              <a:solidFill>
                <a:srgbClr val="302D36"/>
              </a:solidFill>
              <a:effectLst/>
              <a:latin typeface="system-ui"/>
            </a:endParaRPr>
          </a:p>
          <a:p>
            <a:pPr algn="l"/>
            <a:endParaRPr lang="en-US" b="0" i="0" dirty="0">
              <a:solidFill>
                <a:srgbClr val="302D36"/>
              </a:solidFill>
              <a:effectLst/>
              <a:latin typeface="system-ui"/>
            </a:endParaRPr>
          </a:p>
          <a:p>
            <a:pPr algn="l"/>
            <a:endParaRPr lang="en-US" sz="18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A1C749-8791-0A06-A848-A6D325690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487" y="6200106"/>
            <a:ext cx="2743200" cy="365125"/>
          </a:xfrm>
        </p:spPr>
        <p:txBody>
          <a:bodyPr/>
          <a:lstStyle/>
          <a:p>
            <a:fld id="{225BE4DD-B6C0-4431-9D20-CEBC4401618E}" type="slidenum">
              <a:rPr lang="en-US" smtClean="0"/>
              <a:t>16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E5886A-7880-3F16-F2B5-BD1DAC3A1F8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68" y="1119699"/>
            <a:ext cx="2217855" cy="29571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FE76746-34AE-9F33-E778-B936F217E93D}"/>
              </a:ext>
            </a:extLst>
          </p:cNvPr>
          <p:cNvSpPr txBox="1"/>
          <p:nvPr/>
        </p:nvSpPr>
        <p:spPr>
          <a:xfrm>
            <a:off x="434889" y="4110868"/>
            <a:ext cx="29412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b="0" i="0">
                <a:solidFill>
                  <a:srgbClr val="0000CD"/>
                </a:solidFill>
                <a:effectLst/>
                <a:latin typeface="arial" panose="020B0604020202020204" pitchFamily="34" charset="0"/>
              </a:defRPr>
            </a:lvl1pPr>
          </a:lstStyle>
          <a:p>
            <a:r>
              <a:rPr lang="en-US" dirty="0"/>
              <a:t>Lodi Point State Park, NY</a:t>
            </a:r>
            <a:br>
              <a:rPr lang="en-US" dirty="0"/>
            </a:br>
            <a:r>
              <a:rPr lang="en-US" dirty="0"/>
              <a:t>(Finger Lakes)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A0F2E3-C5C3-033A-5FC0-868EBC0935C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263" y="1119699"/>
            <a:ext cx="3462221" cy="23093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184270E-6B98-7174-9D8E-CF90C8EF1B9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300" y="3819243"/>
            <a:ext cx="4250558" cy="258221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97A8B69-0C63-7CB2-CD44-F779E861F334}"/>
              </a:ext>
            </a:extLst>
          </p:cNvPr>
          <p:cNvSpPr txBox="1"/>
          <p:nvPr/>
        </p:nvSpPr>
        <p:spPr>
          <a:xfrm>
            <a:off x="3644716" y="6414704"/>
            <a:ext cx="45937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 i="0" dirty="0">
                <a:solidFill>
                  <a:srgbClr val="0000CD"/>
                </a:solidFill>
                <a:effectLst/>
                <a:latin typeface="arial" panose="020B0604020202020204" pitchFamily="34" charset="0"/>
              </a:rPr>
              <a:t>Target Rock National Wildlife Refuge, NY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2CBA86F-9D1E-3C96-2E5D-01BDB8E70C5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11225" y="1075024"/>
            <a:ext cx="3408453" cy="295713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0FD54DF-AA0A-AF5D-37E2-A5DAEE3D0DB5}"/>
              </a:ext>
            </a:extLst>
          </p:cNvPr>
          <p:cNvSpPr txBox="1"/>
          <p:nvPr/>
        </p:nvSpPr>
        <p:spPr>
          <a:xfrm>
            <a:off x="8149025" y="4158933"/>
            <a:ext cx="39328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solidFill>
                  <a:srgbClr val="0000CD"/>
                </a:solidFill>
                <a:latin typeface="arial" panose="020B0604020202020204" pitchFamily="34" charset="0"/>
              </a:rPr>
              <a:t>Caumsett</a:t>
            </a:r>
            <a:r>
              <a:rPr lang="en-US" dirty="0">
                <a:solidFill>
                  <a:srgbClr val="0000CD"/>
                </a:solidFill>
                <a:latin typeface="arial" panose="020B0604020202020204" pitchFamily="34" charset="0"/>
              </a:rPr>
              <a:t> State Historical Park, NY</a:t>
            </a:r>
          </a:p>
        </p:txBody>
      </p:sp>
    </p:spTree>
    <p:extLst>
      <p:ext uri="{BB962C8B-B14F-4D97-AF65-F5344CB8AC3E}">
        <p14:creationId xmlns:p14="http://schemas.microsoft.com/office/powerpoint/2010/main" val="26237680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AD845-1713-1533-3AA2-1FF960086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Few of My POTA Activations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3FDC13-0032-24DF-EC48-9FB29CB1D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188016"/>
            <a:ext cx="11075437" cy="4351338"/>
          </a:xfrm>
        </p:spPr>
        <p:txBody>
          <a:bodyPr>
            <a:normAutofit/>
          </a:bodyPr>
          <a:lstStyle/>
          <a:p>
            <a:pPr algn="l"/>
            <a:endParaRPr lang="en-US" b="0" i="0" dirty="0">
              <a:solidFill>
                <a:srgbClr val="302D36"/>
              </a:solidFill>
              <a:effectLst/>
              <a:latin typeface="system-ui"/>
            </a:endParaRPr>
          </a:p>
          <a:p>
            <a:pPr algn="l"/>
            <a:endParaRPr lang="en-US" b="0" i="0" dirty="0">
              <a:solidFill>
                <a:srgbClr val="302D36"/>
              </a:solidFill>
              <a:effectLst/>
              <a:latin typeface="system-ui"/>
            </a:endParaRPr>
          </a:p>
          <a:p>
            <a:pPr algn="l"/>
            <a:endParaRPr lang="en-US" sz="18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A1C749-8791-0A06-A848-A6D325690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E4DD-B6C0-4431-9D20-CEBC4401618E}" type="slidenum">
              <a:rPr lang="en-US" smtClean="0"/>
              <a:t>17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E76746-34AE-9F33-E778-B936F217E93D}"/>
              </a:ext>
            </a:extLst>
          </p:cNvPr>
          <p:cNvSpPr txBox="1"/>
          <p:nvPr/>
        </p:nvSpPr>
        <p:spPr>
          <a:xfrm>
            <a:off x="1208869" y="4064566"/>
            <a:ext cx="25352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b="0" i="0">
                <a:solidFill>
                  <a:srgbClr val="0000CD"/>
                </a:solidFill>
                <a:effectLst/>
                <a:latin typeface="arial" panose="020B0604020202020204" pitchFamily="34" charset="0"/>
              </a:defRPr>
            </a:lvl1pPr>
          </a:lstStyle>
          <a:p>
            <a:r>
              <a:rPr lang="en-US" b="0" i="0" dirty="0">
                <a:solidFill>
                  <a:srgbClr val="0000CD"/>
                </a:solidFill>
                <a:effectLst/>
                <a:latin typeface="arial" panose="020B0604020202020204" pitchFamily="34" charset="0"/>
              </a:rPr>
              <a:t>Taughannock Falls, NY</a:t>
            </a:r>
            <a:br>
              <a:rPr lang="en-US" dirty="0"/>
            </a:br>
            <a:r>
              <a:rPr lang="en-US" dirty="0"/>
              <a:t>(Finger Lakes)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959D19-9A36-BD40-DC78-16A5BB8833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188016"/>
            <a:ext cx="4038600" cy="28765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55D206A-244D-AB85-A255-CDD6BF13F37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642" y="1182620"/>
            <a:ext cx="6979045" cy="224638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93DC9D8-12C8-0D66-A079-E0104B971E13}"/>
              </a:ext>
            </a:extLst>
          </p:cNvPr>
          <p:cNvSpPr txBox="1"/>
          <p:nvPr/>
        </p:nvSpPr>
        <p:spPr>
          <a:xfrm>
            <a:off x="5266719" y="3446027"/>
            <a:ext cx="60928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 i="0" dirty="0">
                <a:solidFill>
                  <a:srgbClr val="0000CD"/>
                </a:solidFill>
                <a:effectLst/>
                <a:latin typeface="arial" panose="020B0604020202020204" pitchFamily="34" charset="0"/>
              </a:rPr>
              <a:t>Valley Forge National Historic Park, PA</a:t>
            </a: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5B08FE2-0A92-6939-34D7-1B71D426A7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4222323"/>
            <a:ext cx="6096000" cy="200025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CEAF199-A5E1-D9E1-58FA-D27A43AC9A9A}"/>
              </a:ext>
            </a:extLst>
          </p:cNvPr>
          <p:cNvSpPr txBox="1"/>
          <p:nvPr/>
        </p:nvSpPr>
        <p:spPr>
          <a:xfrm>
            <a:off x="6858777" y="6229549"/>
            <a:ext cx="28940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 i="0" dirty="0">
                <a:solidFill>
                  <a:srgbClr val="0000CD"/>
                </a:solidFill>
                <a:effectLst/>
                <a:latin typeface="arial" panose="020B0604020202020204" pitchFamily="34" charset="0"/>
              </a:rPr>
              <a:t>Trail View State Park, NY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3251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AD845-1713-1533-3AA2-1FF960086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Activators – Getting Started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3FDC13-0032-24DF-EC48-9FB29CB1D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188016"/>
            <a:ext cx="5751303" cy="4351338"/>
          </a:xfrm>
        </p:spPr>
        <p:txBody>
          <a:bodyPr>
            <a:normAutofit/>
          </a:bodyPr>
          <a:lstStyle/>
          <a:p>
            <a:pPr algn="l"/>
            <a:endParaRPr lang="en-US" b="0" i="0" dirty="0">
              <a:solidFill>
                <a:srgbClr val="302D36"/>
              </a:solidFill>
              <a:effectLst/>
              <a:latin typeface="system-ui"/>
            </a:endParaRPr>
          </a:p>
          <a:p>
            <a:pPr algn="l"/>
            <a:endParaRPr lang="en-US" b="0" i="0" dirty="0">
              <a:solidFill>
                <a:srgbClr val="302D36"/>
              </a:solidFill>
              <a:effectLst/>
              <a:latin typeface="system-ui"/>
            </a:endParaRPr>
          </a:p>
          <a:p>
            <a:pPr algn="l"/>
            <a:endParaRPr lang="en-US" b="0" i="0" dirty="0">
              <a:solidFill>
                <a:srgbClr val="302D36"/>
              </a:solidFill>
              <a:effectLst/>
              <a:latin typeface="system-u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42D508-7B07-0299-C374-B642056B39DB}"/>
              </a:ext>
            </a:extLst>
          </p:cNvPr>
          <p:cNvSpPr txBox="1"/>
          <p:nvPr/>
        </p:nvSpPr>
        <p:spPr>
          <a:xfrm>
            <a:off x="457199" y="1523859"/>
            <a:ext cx="5968768" cy="4121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02D36"/>
                </a:solidFill>
                <a:latin typeface="system-ui"/>
              </a:rPr>
              <a:t>Once you’ve chosen a location in the park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02D36"/>
                </a:solidFill>
                <a:latin typeface="system-ui"/>
              </a:rPr>
              <a:t>Set up your gear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02D36"/>
                </a:solidFill>
                <a:latin typeface="system-ui"/>
              </a:rPr>
              <a:t>Set your logging program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02D36"/>
                </a:solidFill>
                <a:latin typeface="system-ui"/>
              </a:rPr>
              <a:t>Find a quiet frequency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02D36"/>
                </a:solidFill>
                <a:latin typeface="system-ui"/>
              </a:rPr>
              <a:t>Start calling CQ POTA!</a:t>
            </a:r>
            <a:br>
              <a:rPr lang="en-US" sz="2400" dirty="0">
                <a:solidFill>
                  <a:srgbClr val="302D36"/>
                </a:solidFill>
                <a:latin typeface="system-ui"/>
              </a:rPr>
            </a:br>
            <a:endParaRPr lang="en-US" sz="2400" dirty="0">
              <a:solidFill>
                <a:srgbClr val="302D36"/>
              </a:solidFill>
              <a:latin typeface="system-ui"/>
            </a:endParaRPr>
          </a:p>
          <a:p>
            <a:pPr marL="228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302D36"/>
                </a:solidFill>
                <a:latin typeface="system-ui"/>
              </a:rPr>
              <a:t>While doing your initial CQ calls, consider going to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26E57"/>
                </a:solidFill>
                <a:effectLst/>
                <a:uLnTx/>
                <a:uFillTx/>
                <a:latin typeface="system-ui"/>
                <a:ea typeface="+mn-ea"/>
                <a:cs typeface="+mn-cs"/>
                <a:hlinkClick r:id="rId3"/>
              </a:rPr>
              <a:t>https://pota.app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26E57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 </a:t>
            </a:r>
            <a:r>
              <a:rPr lang="en-US" sz="2400" dirty="0">
                <a:solidFill>
                  <a:srgbClr val="302D36"/>
                </a:solidFill>
                <a:latin typeface="system-ui"/>
              </a:rPr>
              <a:t>to </a:t>
            </a:r>
            <a:r>
              <a:rPr lang="en-US" sz="2400" u="sng" dirty="0">
                <a:solidFill>
                  <a:srgbClr val="302D36"/>
                </a:solidFill>
                <a:latin typeface="system-ui"/>
              </a:rPr>
              <a:t>Spot</a:t>
            </a:r>
            <a:r>
              <a:rPr lang="en-US" sz="2400" dirty="0">
                <a:solidFill>
                  <a:srgbClr val="302D36"/>
                </a:solidFill>
                <a:latin typeface="system-ui"/>
              </a:rPr>
              <a:t> yourself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02D36"/>
                </a:solidFill>
                <a:latin typeface="system-ui"/>
              </a:rPr>
              <a:t>Once spotted the </a:t>
            </a:r>
            <a:r>
              <a:rPr lang="en-US" sz="2400" i="1" dirty="0">
                <a:solidFill>
                  <a:srgbClr val="302D36"/>
                </a:solidFill>
                <a:latin typeface="system-ui"/>
              </a:rPr>
              <a:t>Hunters</a:t>
            </a:r>
            <a:r>
              <a:rPr lang="en-US" sz="2400" dirty="0">
                <a:solidFill>
                  <a:srgbClr val="302D36"/>
                </a:solidFill>
                <a:latin typeface="system-ui"/>
              </a:rPr>
              <a:t> will pounce, so be prepared to start logging your QSOs!</a:t>
            </a:r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CFFE06A4-F944-D7A6-8541-9D8A65CB6F91}"/>
              </a:ext>
            </a:extLst>
          </p:cNvPr>
          <p:cNvSpPr/>
          <p:nvPr/>
        </p:nvSpPr>
        <p:spPr>
          <a:xfrm rot="7066643">
            <a:off x="8173077" y="979178"/>
            <a:ext cx="309849" cy="634482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1F3288E-3E15-01B3-4BBD-9EC74677A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E4DD-B6C0-4431-9D20-CEBC4401618E}" type="slidenum">
              <a:rPr lang="en-US" smtClean="0"/>
              <a:t>18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39D4A0-33B6-7453-F294-1E069BFBAE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001" y="1605369"/>
            <a:ext cx="3621244" cy="3516631"/>
          </a:xfrm>
          <a:prstGeom prst="rect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8E5A345-B78C-CF21-F718-B7089C87FD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353" y="193192"/>
            <a:ext cx="1526763" cy="6376086"/>
          </a:xfrm>
          <a:prstGeom prst="rect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9070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AD845-1713-1533-3AA2-1FF960086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Activators – Submitting Your Log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3FDC13-0032-24DF-EC48-9FB29CB1D6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42D508-7B07-0299-C374-B642056B39DB}"/>
              </a:ext>
            </a:extLst>
          </p:cNvPr>
          <p:cNvSpPr txBox="1"/>
          <p:nvPr/>
        </p:nvSpPr>
        <p:spPr>
          <a:xfrm>
            <a:off x="457198" y="1110344"/>
            <a:ext cx="11406695" cy="48505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02D36"/>
                </a:solidFill>
                <a:latin typeface="system-ui"/>
              </a:rPr>
              <a:t>POTA requires </a:t>
            </a:r>
            <a:r>
              <a:rPr lang="en-US" sz="2400" i="1" dirty="0">
                <a:solidFill>
                  <a:srgbClr val="302D36"/>
                </a:solidFill>
                <a:latin typeface="system-ui"/>
              </a:rPr>
              <a:t>Activators</a:t>
            </a:r>
            <a:r>
              <a:rPr lang="en-US" sz="2400" dirty="0">
                <a:solidFill>
                  <a:srgbClr val="302D36"/>
                </a:solidFill>
                <a:latin typeface="system-ui"/>
              </a:rPr>
              <a:t> to submit log files in ADIF format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02D36"/>
                </a:solidFill>
                <a:latin typeface="system-ui"/>
              </a:rPr>
              <a:t>Use any logging program of your choosing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02D36"/>
                </a:solidFill>
                <a:latin typeface="system-ui"/>
              </a:rPr>
              <a:t>Required ADIF fields</a:t>
            </a:r>
          </a:p>
          <a:p>
            <a:pPr marL="685800"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02D36"/>
                </a:solidFill>
                <a:latin typeface="system-ui"/>
              </a:rPr>
              <a:t>STATION_CALLSIGN	(</a:t>
            </a:r>
            <a:r>
              <a:rPr lang="en-US" i="1" dirty="0">
                <a:solidFill>
                  <a:srgbClr val="302D36"/>
                </a:solidFill>
                <a:latin typeface="system-ui"/>
              </a:rPr>
              <a:t>Activator</a:t>
            </a:r>
            <a:r>
              <a:rPr lang="en-US" dirty="0">
                <a:solidFill>
                  <a:srgbClr val="302D36"/>
                </a:solidFill>
                <a:latin typeface="system-ui"/>
              </a:rPr>
              <a:t> Callsign)</a:t>
            </a:r>
          </a:p>
          <a:p>
            <a:pPr marL="685800"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02D36"/>
                </a:solidFill>
                <a:latin typeface="system-ui"/>
              </a:rPr>
              <a:t>CALL		(</a:t>
            </a:r>
            <a:r>
              <a:rPr lang="en-US" i="1" dirty="0">
                <a:solidFill>
                  <a:srgbClr val="302D36"/>
                </a:solidFill>
                <a:latin typeface="system-ui"/>
              </a:rPr>
              <a:t>Hunter</a:t>
            </a:r>
            <a:r>
              <a:rPr lang="en-US" dirty="0">
                <a:solidFill>
                  <a:srgbClr val="302D36"/>
                </a:solidFill>
                <a:latin typeface="system-ui"/>
              </a:rPr>
              <a:t> Callsign)</a:t>
            </a:r>
          </a:p>
          <a:p>
            <a:pPr marL="685800"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02D36"/>
                </a:solidFill>
                <a:latin typeface="system-ui"/>
              </a:rPr>
              <a:t>QSO_DATE</a:t>
            </a:r>
          </a:p>
          <a:p>
            <a:pPr marL="685800"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02D36"/>
                </a:solidFill>
                <a:latin typeface="system-ui"/>
              </a:rPr>
              <a:t>TIME_ON</a:t>
            </a:r>
          </a:p>
          <a:p>
            <a:pPr marL="685800"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02D36"/>
                </a:solidFill>
                <a:latin typeface="system-ui"/>
              </a:rPr>
              <a:t>BAND</a:t>
            </a:r>
          </a:p>
          <a:p>
            <a:pPr marL="685800"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02D36"/>
                </a:solidFill>
                <a:latin typeface="system-ui"/>
              </a:rPr>
              <a:t>MODE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02D36"/>
                </a:solidFill>
                <a:latin typeface="system-ui"/>
              </a:rPr>
              <a:t>File naming convention requirements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B0F0"/>
                </a:solidFill>
                <a:latin typeface="system-ui"/>
              </a:rPr>
              <a:t>CALLSIGN</a:t>
            </a:r>
            <a:r>
              <a:rPr lang="en-US" sz="2400" dirty="0">
                <a:solidFill>
                  <a:srgbClr val="302D36"/>
                </a:solidFill>
                <a:latin typeface="system-ui"/>
              </a:rPr>
              <a:t>@PARK#-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system-ui"/>
              </a:rPr>
              <a:t>yyyymmdd</a:t>
            </a:r>
            <a:r>
              <a:rPr lang="en-US" sz="2400" dirty="0">
                <a:latin typeface="system-ui"/>
              </a:rPr>
              <a:t>.adi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02D36"/>
                </a:solidFill>
                <a:latin typeface="system-ui"/>
              </a:rPr>
              <a:t>An example using one of my activations:</a:t>
            </a:r>
          </a:p>
          <a:p>
            <a:pPr marL="1143000" lvl="2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B0F0"/>
                </a:solidFill>
                <a:latin typeface="system-ui"/>
              </a:rPr>
              <a:t>AH2O</a:t>
            </a:r>
            <a:r>
              <a:rPr lang="en-US" sz="2400" dirty="0">
                <a:solidFill>
                  <a:srgbClr val="302D36"/>
                </a:solidFill>
                <a:latin typeface="system-ui"/>
              </a:rPr>
              <a:t>@US</a:t>
            </a:r>
            <a:r>
              <a:rPr lang="en-US" sz="2400" dirty="0">
                <a:latin typeface="system-ui"/>
              </a:rPr>
              <a:t>-8056-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system-ui"/>
              </a:rPr>
              <a:t>20241214</a:t>
            </a:r>
            <a:r>
              <a:rPr lang="en-US" sz="2400" dirty="0">
                <a:solidFill>
                  <a:srgbClr val="302D36"/>
                </a:solidFill>
                <a:latin typeface="system-ui"/>
              </a:rPr>
              <a:t>.adi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AAADC6-B1AD-0876-8A16-6CC53A4F1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E4DD-B6C0-4431-9D20-CEBC4401618E}" type="slidenum">
              <a:rPr lang="en-US" smtClean="0"/>
              <a:t>19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713F4FA-4558-AF42-7995-57FB46697210}"/>
              </a:ext>
            </a:extLst>
          </p:cNvPr>
          <p:cNvGrpSpPr/>
          <p:nvPr/>
        </p:nvGrpSpPr>
        <p:grpSpPr>
          <a:xfrm>
            <a:off x="6710933" y="1967479"/>
            <a:ext cx="5023867" cy="3571875"/>
            <a:chOff x="7013021" y="1523859"/>
            <a:chExt cx="5023867" cy="357187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89B59EB-4D4D-C006-CECF-5F811E0253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013021" y="1523859"/>
              <a:ext cx="5023867" cy="3571875"/>
            </a:xfrm>
            <a:prstGeom prst="rect">
              <a:avLst/>
            </a:prstGeom>
            <a:ln w="25400">
              <a:solidFill>
                <a:schemeClr val="accent1">
                  <a:lumMod val="75000"/>
                </a:schemeClr>
              </a:solidFill>
            </a:ln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E964D12-2EB4-9BF6-0DAA-52BEA95321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18594" y="2117849"/>
              <a:ext cx="1238423" cy="3143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38169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F0D2F-D218-F0AB-27E6-6904A5928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POTA – Keeping it Simple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C370F0-5E55-B463-548F-0C09B9D462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Introduction</a:t>
            </a:r>
          </a:p>
          <a:p>
            <a:r>
              <a:rPr lang="en-US" dirty="0"/>
              <a:t>Creating a POTA Account</a:t>
            </a:r>
          </a:p>
          <a:p>
            <a:r>
              <a:rPr lang="en-US" dirty="0"/>
              <a:t>Getting Started</a:t>
            </a:r>
          </a:p>
          <a:p>
            <a:r>
              <a:rPr lang="en-US" dirty="0"/>
              <a:t>Operations</a:t>
            </a:r>
          </a:p>
          <a:p>
            <a:pPr lvl="1"/>
            <a:r>
              <a:rPr lang="en-US" dirty="0"/>
              <a:t>Hunter</a:t>
            </a:r>
          </a:p>
          <a:p>
            <a:pPr lvl="1"/>
            <a:r>
              <a:rPr lang="en-US" dirty="0"/>
              <a:t>Activator</a:t>
            </a:r>
          </a:p>
          <a:p>
            <a:r>
              <a:rPr lang="en-US" dirty="0"/>
              <a:t>Log Submittal </a:t>
            </a:r>
          </a:p>
          <a:p>
            <a:pPr lvl="1"/>
            <a:r>
              <a:rPr lang="en-US" dirty="0"/>
              <a:t>Activators Only</a:t>
            </a:r>
          </a:p>
          <a:p>
            <a:r>
              <a:rPr lang="en-US" dirty="0"/>
              <a:t>My POTA Gear</a:t>
            </a:r>
          </a:p>
          <a:p>
            <a:r>
              <a:rPr lang="en-US" dirty="0"/>
              <a:t>Awards</a:t>
            </a:r>
          </a:p>
          <a:p>
            <a:r>
              <a:rPr lang="en-US" dirty="0"/>
              <a:t>References</a:t>
            </a:r>
          </a:p>
          <a:p>
            <a:r>
              <a:rPr lang="en-US" dirty="0"/>
              <a:t>Q&amp;A</a:t>
            </a:r>
          </a:p>
          <a:p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CC27E36-2C47-7192-8882-A397642BB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E4DD-B6C0-4431-9D20-CEBC4401618E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040DE97-0017-3B4C-4051-379B72F8DBB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715000" y="1259898"/>
            <a:ext cx="5610099" cy="420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0159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BC6CA-45BC-E719-0527-14DDC0E78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1993" y="187285"/>
            <a:ext cx="10896600" cy="745218"/>
          </a:xfrm>
        </p:spPr>
        <p:txBody>
          <a:bodyPr/>
          <a:lstStyle/>
          <a:p>
            <a:r>
              <a:rPr lang="en-US" dirty="0"/>
              <a:t>Activators – Submitting Your Log,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03B047-3B7B-60DC-2D01-0C69F1F47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4107" y="1037014"/>
            <a:ext cx="8603785" cy="4351338"/>
          </a:xfrm>
        </p:spPr>
        <p:txBody>
          <a:bodyPr/>
          <a:lstStyle/>
          <a:p>
            <a:r>
              <a:rPr lang="en-US" dirty="0"/>
              <a:t>Go to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26E57"/>
                </a:solidFill>
                <a:effectLst/>
                <a:uLnTx/>
                <a:uFillTx/>
                <a:latin typeface="system-ui"/>
                <a:ea typeface="+mn-ea"/>
                <a:cs typeface="+mn-cs"/>
                <a:hlinkClick r:id="rId3"/>
              </a:rPr>
              <a:t>https://pota.app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26E57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, </a:t>
            </a:r>
            <a:r>
              <a:rPr lang="en-US" dirty="0">
                <a:solidFill>
                  <a:srgbClr val="302D36"/>
                </a:solidFill>
                <a:latin typeface="system-ui"/>
              </a:rPr>
              <a:t>then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26E57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 </a:t>
            </a:r>
            <a:r>
              <a:rPr lang="en-US" dirty="0">
                <a:solidFill>
                  <a:srgbClr val="302D36"/>
                </a:solidFill>
                <a:latin typeface="system-ui"/>
              </a:rPr>
              <a:t>“</a:t>
            </a:r>
            <a:r>
              <a:rPr lang="en-US" sz="2400" u="sng" dirty="0">
                <a:solidFill>
                  <a:srgbClr val="302D36"/>
                </a:solidFill>
                <a:latin typeface="system-ui"/>
              </a:rPr>
              <a:t>My Log Uploads”</a:t>
            </a:r>
          </a:p>
          <a:p>
            <a:r>
              <a:rPr lang="en-US" dirty="0">
                <a:solidFill>
                  <a:srgbClr val="302D36"/>
                </a:solidFill>
                <a:latin typeface="system-ui"/>
              </a:rPr>
              <a:t>Drag and drop ADIF log</a:t>
            </a:r>
          </a:p>
          <a:p>
            <a:r>
              <a:rPr lang="en-US" dirty="0">
                <a:solidFill>
                  <a:srgbClr val="302D36"/>
                </a:solidFill>
                <a:latin typeface="system-ui"/>
              </a:rPr>
              <a:t>You get immediate “processed” confirmation</a:t>
            </a:r>
          </a:p>
          <a:p>
            <a:r>
              <a:rPr lang="en-US" dirty="0">
                <a:solidFill>
                  <a:srgbClr val="302D36"/>
                </a:solidFill>
                <a:latin typeface="system-ui"/>
              </a:rPr>
              <a:t>That’s it!</a:t>
            </a:r>
          </a:p>
          <a:p>
            <a:endParaRPr lang="en-US" dirty="0">
              <a:solidFill>
                <a:srgbClr val="302D36"/>
              </a:solidFill>
              <a:latin typeface="system-ui"/>
            </a:endParaRP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D6748C5-28BA-0644-41B3-9FA9298793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675" y="3017580"/>
            <a:ext cx="8972780" cy="3038681"/>
          </a:xfrm>
          <a:prstGeom prst="rect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689E33-9B3D-076D-D94F-6EB09F034D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92089">
            <a:off x="2337752" y="4524780"/>
            <a:ext cx="621846" cy="4572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A639B53-6B9D-9190-99CF-E71AA90CD26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43903" y="6203404"/>
            <a:ext cx="8972779" cy="273797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1C3116-A40D-ED3B-D8BB-65C1675AA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E4DD-B6C0-4431-9D20-CEBC4401618E}" type="slidenum">
              <a:rPr lang="en-US" smtClean="0"/>
              <a:t>20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801B6A-98EF-6210-0E45-45BB3360F6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37302" cy="6858000"/>
          </a:xfrm>
          <a:prstGeom prst="rect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3EEA4CF-4D4B-F266-CDA0-7C6BEAC53C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9618">
            <a:off x="1544517" y="5159732"/>
            <a:ext cx="621846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534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BC6CA-45BC-E719-0527-14DDC0E78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Activators – What do you need to activate a POTA site?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03B047-3B7B-60DC-2D01-0C69F1F47C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Any portable radio </a:t>
            </a:r>
          </a:p>
          <a:p>
            <a:r>
              <a:rPr lang="en-US" dirty="0"/>
              <a:t>Any portable antenna</a:t>
            </a:r>
          </a:p>
          <a:p>
            <a:pPr lvl="1"/>
            <a:r>
              <a:rPr lang="en-US" dirty="0"/>
              <a:t>Wire on a self-supporting mast, Wolf River Coils, Alpha Antennas, </a:t>
            </a:r>
            <a:r>
              <a:rPr lang="en-US" dirty="0" err="1"/>
              <a:t>SotaBeams</a:t>
            </a:r>
            <a:r>
              <a:rPr lang="en-US" dirty="0"/>
              <a:t>, </a:t>
            </a:r>
            <a:r>
              <a:rPr lang="en-US" dirty="0" err="1"/>
              <a:t>Buddipole</a:t>
            </a:r>
            <a:r>
              <a:rPr lang="en-US" dirty="0"/>
              <a:t>, etc.</a:t>
            </a:r>
          </a:p>
          <a:p>
            <a:pPr marL="914400" lvl="2" indent="0">
              <a:buNone/>
            </a:pPr>
            <a:r>
              <a:rPr lang="en-US" sz="2000" i="1" dirty="0"/>
              <a:t>Note: National Parks do not allow wires in trees or stakes in the ground</a:t>
            </a:r>
          </a:p>
          <a:p>
            <a:r>
              <a:rPr lang="en-US" dirty="0"/>
              <a:t>Portable power or access to AC power </a:t>
            </a:r>
          </a:p>
          <a:p>
            <a:r>
              <a:rPr lang="en-US" dirty="0"/>
              <a:t>Any logging program that will export ADIF format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AAB52-8243-7673-DBF3-8614ED6C2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E4DD-B6C0-4431-9D20-CEBC4401618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6871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24816CF4-36C9-2A2A-53AE-F225BE3E5445}"/>
              </a:ext>
            </a:extLst>
          </p:cNvPr>
          <p:cNvGrpSpPr/>
          <p:nvPr/>
        </p:nvGrpSpPr>
        <p:grpSpPr>
          <a:xfrm>
            <a:off x="962140" y="3616186"/>
            <a:ext cx="2050916" cy="1709873"/>
            <a:chOff x="441091" y="4366112"/>
            <a:chExt cx="2050916" cy="1709873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4FCA2D8-E47B-E624-167D-D3A73642DF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918957">
              <a:off x="712086" y="4529640"/>
              <a:ext cx="1308226" cy="98117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E5A1F11-0E2E-5256-4DFC-5FA7B4208908}"/>
                </a:ext>
              </a:extLst>
            </p:cNvPr>
            <p:cNvSpPr txBox="1"/>
            <p:nvPr/>
          </p:nvSpPr>
          <p:spPr>
            <a:xfrm>
              <a:off x="441091" y="5429654"/>
              <a:ext cx="2050916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dirty="0"/>
                <a:t>RG8X Coax - 50 ft</a:t>
              </a:r>
            </a:p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1E0AFBB-ED0B-21F9-EF82-7D3357651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POTA Gear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DD8A906-E84F-88FB-AA26-68B86A4F3653}"/>
              </a:ext>
            </a:extLst>
          </p:cNvPr>
          <p:cNvGrpSpPr/>
          <p:nvPr/>
        </p:nvGrpSpPr>
        <p:grpSpPr>
          <a:xfrm>
            <a:off x="199915" y="1127127"/>
            <a:ext cx="2725165" cy="2390468"/>
            <a:chOff x="199915" y="1127127"/>
            <a:chExt cx="2725165" cy="239046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45321AF-96A6-9132-C160-50024668EA72}"/>
                </a:ext>
              </a:extLst>
            </p:cNvPr>
            <p:cNvSpPr txBox="1"/>
            <p:nvPr/>
          </p:nvSpPr>
          <p:spPr>
            <a:xfrm>
              <a:off x="338534" y="2594265"/>
              <a:ext cx="244792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/>
                <a:t>Yaesu</a:t>
              </a:r>
              <a:r>
                <a:rPr lang="en-US" b="1" dirty="0"/>
                <a:t> FT-891 </a:t>
              </a:r>
              <a:r>
                <a:rPr lang="en-US" dirty="0"/>
                <a:t>(QRO)</a:t>
              </a:r>
              <a:br>
                <a:rPr lang="en-US" dirty="0"/>
              </a:br>
              <a:r>
                <a:rPr lang="en-US" dirty="0"/>
                <a:t>2 x 6 x 8.6”</a:t>
              </a:r>
            </a:p>
            <a:p>
              <a:pPr algn="ctr"/>
              <a:r>
                <a:rPr lang="en-US" dirty="0" err="1"/>
                <a:t>Wt</a:t>
              </a:r>
              <a:r>
                <a:rPr lang="en-US" dirty="0"/>
                <a:t>: 4 </a:t>
              </a:r>
              <a:r>
                <a:rPr lang="en-US" dirty="0" err="1"/>
                <a:t>lbs</a:t>
              </a:r>
              <a:endParaRPr lang="en-US" dirty="0"/>
            </a:p>
          </p:txBody>
        </p:sp>
        <p:pic>
          <p:nvPicPr>
            <p:cNvPr id="2050" name="Picture 2" descr="Yaesu FT-891 HF/50MHz All Mode Mobile Transceivers FT-891">
              <a:extLst>
                <a:ext uri="{FF2B5EF4-FFF2-40B4-BE49-F238E27FC236}">
                  <a16:creationId xmlns:a16="http://schemas.microsoft.com/office/drawing/2014/main" id="{8752E7B8-99BA-1899-1630-F8D8325FA5A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99915" y="1127127"/>
              <a:ext cx="2725165" cy="14773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FB6939F-829D-AF39-DAD1-B3F9A2775F03}"/>
              </a:ext>
            </a:extLst>
          </p:cNvPr>
          <p:cNvGrpSpPr/>
          <p:nvPr/>
        </p:nvGrpSpPr>
        <p:grpSpPr>
          <a:xfrm>
            <a:off x="7150166" y="771743"/>
            <a:ext cx="5041834" cy="1515051"/>
            <a:chOff x="7150166" y="771743"/>
            <a:chExt cx="5041834" cy="151505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C5FFA4F-C9DA-D266-7F95-DD6D707B8735}"/>
                </a:ext>
              </a:extLst>
            </p:cNvPr>
            <p:cNvSpPr txBox="1"/>
            <p:nvPr/>
          </p:nvSpPr>
          <p:spPr>
            <a:xfrm>
              <a:off x="9744075" y="809466"/>
              <a:ext cx="2447925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hlinkClick r:id="rId5"/>
                </a:rPr>
                <a:t>Bioenno</a:t>
              </a:r>
              <a:r>
                <a:rPr lang="en-US" dirty="0"/>
                <a:t> Power</a:t>
              </a:r>
              <a:br>
                <a:rPr lang="en-US" dirty="0"/>
              </a:br>
              <a:r>
                <a:rPr lang="en-US" dirty="0"/>
                <a:t>12V, 12Ah Battery</a:t>
              </a:r>
              <a:br>
                <a:rPr lang="en-US" dirty="0"/>
              </a:br>
              <a:r>
                <a:rPr lang="en-US" dirty="0"/>
                <a:t>8.5 x 2.2 x 3.1”</a:t>
              </a:r>
              <a:br>
                <a:rPr lang="en-US" dirty="0"/>
              </a:br>
              <a:r>
                <a:rPr lang="en-US" dirty="0" err="1"/>
                <a:t>Wt</a:t>
              </a:r>
              <a:r>
                <a:rPr lang="en-US" dirty="0"/>
                <a:t>: 3.3 </a:t>
              </a:r>
              <a:r>
                <a:rPr lang="en-US" dirty="0" err="1"/>
                <a:t>lbs</a:t>
              </a:r>
              <a:br>
                <a:rPr lang="en-US" dirty="0"/>
              </a:br>
              <a:endParaRPr lang="en-US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A56AA19-D1A2-22B9-B347-9F99AABBAA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150166" y="771743"/>
              <a:ext cx="2922740" cy="1279982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FF1BA8D-C0E4-53BE-C4D0-7FE03C8D06DB}"/>
              </a:ext>
            </a:extLst>
          </p:cNvPr>
          <p:cNvGrpSpPr/>
          <p:nvPr/>
        </p:nvGrpSpPr>
        <p:grpSpPr>
          <a:xfrm>
            <a:off x="3203955" y="980237"/>
            <a:ext cx="3946211" cy="1477328"/>
            <a:chOff x="3203955" y="980237"/>
            <a:chExt cx="3946211" cy="1477328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DEEAEC7-8883-2224-737E-30CF2696018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3955" y="1127127"/>
              <a:ext cx="1360389" cy="1193052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1F86FB9-1DAE-2A32-01FB-9C0E7FFD82CC}"/>
                </a:ext>
              </a:extLst>
            </p:cNvPr>
            <p:cNvSpPr txBox="1"/>
            <p:nvPr/>
          </p:nvSpPr>
          <p:spPr>
            <a:xfrm>
              <a:off x="4575536" y="980237"/>
              <a:ext cx="2574630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hlinkClick r:id="rId8"/>
                </a:rPr>
                <a:t>Powerwerx Watt Meter</a:t>
              </a:r>
              <a:r>
                <a:rPr lang="en-US" dirty="0"/>
                <a:t>, </a:t>
              </a:r>
              <a:br>
                <a:rPr lang="en-US" dirty="0"/>
              </a:br>
              <a:r>
                <a:rPr lang="en-US" dirty="0"/>
                <a:t>DC Inline Power Analyzer,</a:t>
              </a:r>
            </a:p>
            <a:p>
              <a:r>
                <a:rPr lang="en-US" dirty="0" err="1"/>
                <a:t>WattMeter</a:t>
              </a:r>
              <a:r>
                <a:rPr lang="en-US" dirty="0"/>
                <a:t>-PP</a:t>
              </a:r>
            </a:p>
            <a:p>
              <a:pPr algn="l"/>
              <a:r>
                <a:rPr lang="en-US" dirty="0"/>
                <a:t>3.3 x 1.7 x 1.0“</a:t>
              </a:r>
              <a:br>
                <a:rPr lang="en-US" dirty="0"/>
              </a:br>
              <a:r>
                <a:rPr lang="en-US" dirty="0" err="1"/>
                <a:t>Wt</a:t>
              </a:r>
              <a:r>
                <a:rPr lang="en-US" dirty="0"/>
                <a:t>: 0.18 </a:t>
              </a:r>
              <a:r>
                <a:rPr lang="en-US" dirty="0" err="1"/>
                <a:t>lbs</a:t>
              </a:r>
              <a:endParaRPr lang="en-US" dirty="0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5E477CA-2E55-C34C-E193-B76F5E07785C}"/>
              </a:ext>
            </a:extLst>
          </p:cNvPr>
          <p:cNvGrpSpPr/>
          <p:nvPr/>
        </p:nvGrpSpPr>
        <p:grpSpPr>
          <a:xfrm>
            <a:off x="2893546" y="2746258"/>
            <a:ext cx="4264502" cy="3953784"/>
            <a:chOff x="2893546" y="2746258"/>
            <a:chExt cx="4264502" cy="3953784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AB4C1390-310A-42A4-8616-A3221085E21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3546" y="2809875"/>
              <a:ext cx="1925399" cy="3890167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9D4CE3B-9495-3121-1E01-207CEE91D0CC}"/>
                </a:ext>
              </a:extLst>
            </p:cNvPr>
            <p:cNvSpPr txBox="1"/>
            <p:nvPr/>
          </p:nvSpPr>
          <p:spPr>
            <a:xfrm>
              <a:off x="4671220" y="2746258"/>
              <a:ext cx="2486828" cy="2031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hlinkClick r:id="rId10"/>
                </a:rPr>
                <a:t>Wolf River Coil</a:t>
              </a:r>
              <a:endParaRPr lang="en-US" dirty="0"/>
            </a:p>
            <a:p>
              <a:pPr algn="ctr"/>
              <a:r>
                <a:rPr lang="en-US" dirty="0"/>
                <a:t>Take It Along 1000</a:t>
              </a:r>
            </a:p>
            <a:p>
              <a:pPr algn="ctr"/>
              <a:r>
                <a:rPr lang="en-US" dirty="0"/>
                <a:t>80 to 10m</a:t>
              </a:r>
              <a:br>
                <a:rPr lang="en-US" dirty="0"/>
              </a:br>
              <a:r>
                <a:rPr lang="en-US" dirty="0"/>
                <a:t>Collapsible 102" Whip</a:t>
              </a:r>
              <a:br>
                <a:rPr lang="en-US" dirty="0"/>
              </a:br>
              <a:r>
                <a:rPr lang="en-US" dirty="0"/>
                <a:t>Three 33' radials</a:t>
              </a:r>
            </a:p>
            <a:p>
              <a:pPr algn="ctr"/>
              <a:r>
                <a:rPr lang="en-US" dirty="0"/>
                <a:t>Footprint: 19" x 17”</a:t>
              </a:r>
            </a:p>
            <a:p>
              <a:pPr algn="ctr"/>
              <a:r>
                <a:rPr lang="en-US" dirty="0" err="1"/>
                <a:t>Wt</a:t>
              </a:r>
              <a:r>
                <a:rPr lang="en-US" dirty="0"/>
                <a:t>: 3 </a:t>
              </a:r>
              <a:r>
                <a:rPr lang="en-US" dirty="0" err="1"/>
                <a:t>lb</a:t>
              </a:r>
              <a:r>
                <a:rPr lang="en-US" dirty="0"/>
                <a:t> 5 oz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29DADD7-6258-A55F-50CF-8CE668782BF1}"/>
              </a:ext>
            </a:extLst>
          </p:cNvPr>
          <p:cNvGrpSpPr/>
          <p:nvPr/>
        </p:nvGrpSpPr>
        <p:grpSpPr>
          <a:xfrm>
            <a:off x="9400260" y="2324517"/>
            <a:ext cx="2372639" cy="4306314"/>
            <a:chOff x="9400260" y="2324517"/>
            <a:chExt cx="2372639" cy="430631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838BBC9-B7BB-3DD4-0600-03C70EADC0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400260" y="2324517"/>
              <a:ext cx="2372639" cy="3412662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C7AB24B-4E43-53AC-DEF2-FB4E956F6EAB}"/>
                </a:ext>
              </a:extLst>
            </p:cNvPr>
            <p:cNvSpPr txBox="1"/>
            <p:nvPr/>
          </p:nvSpPr>
          <p:spPr>
            <a:xfrm>
              <a:off x="9599722" y="5707501"/>
              <a:ext cx="200461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hlinkClick r:id="rId12"/>
                </a:rPr>
                <a:t>Backpack</a:t>
              </a:r>
              <a:br>
                <a:rPr lang="en-US" dirty="0"/>
              </a:br>
              <a:r>
                <a:rPr lang="en-US" dirty="0"/>
                <a:t>17.1 x 12.6 x 2.2”</a:t>
              </a:r>
              <a:br>
                <a:rPr lang="en-US" dirty="0"/>
              </a:br>
              <a:r>
                <a:rPr lang="en-US" dirty="0" err="1"/>
                <a:t>Wt</a:t>
              </a:r>
              <a:r>
                <a:rPr lang="en-US" dirty="0"/>
                <a:t>: 3 </a:t>
              </a:r>
              <a:r>
                <a:rPr lang="en-US" dirty="0" err="1"/>
                <a:t>lbs</a:t>
              </a:r>
              <a:endParaRPr lang="en-US" dirty="0"/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03152276-D96C-8BCE-98C2-9583C7468F0B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870641" y="4714961"/>
            <a:ext cx="1225359" cy="1985081"/>
          </a:xfrm>
          <a:prstGeom prst="rect">
            <a:avLst/>
          </a:prstGeom>
        </p:spPr>
      </p:pic>
      <p:grpSp>
        <p:nvGrpSpPr>
          <p:cNvPr id="2059" name="Group 2058">
            <a:extLst>
              <a:ext uri="{FF2B5EF4-FFF2-40B4-BE49-F238E27FC236}">
                <a16:creationId xmlns:a16="http://schemas.microsoft.com/office/drawing/2014/main" id="{480DE73B-F2DC-0127-AF78-EC142FD34428}"/>
              </a:ext>
            </a:extLst>
          </p:cNvPr>
          <p:cNvGrpSpPr/>
          <p:nvPr/>
        </p:nvGrpSpPr>
        <p:grpSpPr>
          <a:xfrm>
            <a:off x="288022" y="5103443"/>
            <a:ext cx="2254352" cy="1456994"/>
            <a:chOff x="288022" y="5038126"/>
            <a:chExt cx="2254352" cy="1456994"/>
          </a:xfrm>
        </p:grpSpPr>
        <p:sp>
          <p:nvSpPr>
            <p:cNvPr id="2055" name="TextBox 2054">
              <a:extLst>
                <a:ext uri="{FF2B5EF4-FFF2-40B4-BE49-F238E27FC236}">
                  <a16:creationId xmlns:a16="http://schemas.microsoft.com/office/drawing/2014/main" id="{68898644-21EF-19CF-1899-6806B0676919}"/>
                </a:ext>
              </a:extLst>
            </p:cNvPr>
            <p:cNvSpPr txBox="1"/>
            <p:nvPr/>
          </p:nvSpPr>
          <p:spPr>
            <a:xfrm>
              <a:off x="491458" y="5571790"/>
              <a:ext cx="2050916" cy="92333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Antenna</a:t>
              </a:r>
              <a:br>
                <a:rPr lang="en-US" dirty="0"/>
              </a:br>
              <a:r>
                <a:rPr lang="en-US" dirty="0"/>
                <a:t>Analyzer</a:t>
              </a:r>
            </a:p>
            <a:p>
              <a:pPr algn="ctr"/>
              <a:endParaRPr lang="en-US" dirty="0"/>
            </a:p>
          </p:txBody>
        </p:sp>
        <p:pic>
          <p:nvPicPr>
            <p:cNvPr id="3076" name="Picture 4" descr="AA-30 | RigExpert™">
              <a:extLst>
                <a:ext uri="{FF2B5EF4-FFF2-40B4-BE49-F238E27FC236}">
                  <a16:creationId xmlns:a16="http://schemas.microsoft.com/office/drawing/2014/main" id="{C7321500-743F-D0C9-9CC1-2B443443CF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22" y="5038126"/>
              <a:ext cx="820117" cy="14367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7" name="Picture 2056">
              <a:extLst>
                <a:ext uri="{FF2B5EF4-FFF2-40B4-BE49-F238E27FC236}">
                  <a16:creationId xmlns:a16="http://schemas.microsoft.com/office/drawing/2014/main" id="{72EA311C-1D57-BDB8-691F-3FDEE8F05E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36596" y="6206707"/>
              <a:ext cx="465671" cy="288413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F6ACEF38-5CE5-42DF-8EFA-8C8B934532B5}"/>
              </a:ext>
            </a:extLst>
          </p:cNvPr>
          <p:cNvGrpSpPr/>
          <p:nvPr/>
        </p:nvGrpSpPr>
        <p:grpSpPr>
          <a:xfrm>
            <a:off x="6737769" y="5076111"/>
            <a:ext cx="2640107" cy="1728096"/>
            <a:chOff x="6737769" y="5076111"/>
            <a:chExt cx="2640107" cy="1728096"/>
          </a:xfrm>
        </p:grpSpPr>
        <p:sp>
          <p:nvSpPr>
            <p:cNvPr id="2051" name="TextBox 2050">
              <a:extLst>
                <a:ext uri="{FF2B5EF4-FFF2-40B4-BE49-F238E27FC236}">
                  <a16:creationId xmlns:a16="http://schemas.microsoft.com/office/drawing/2014/main" id="{F02382E6-E235-CC20-55F6-F25F91664EE1}"/>
                </a:ext>
              </a:extLst>
            </p:cNvPr>
            <p:cNvSpPr txBox="1"/>
            <p:nvPr/>
          </p:nvSpPr>
          <p:spPr>
            <a:xfrm>
              <a:off x="7749101" y="5589002"/>
              <a:ext cx="16287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Paper Log</a:t>
              </a:r>
              <a:br>
                <a:rPr lang="en-US" dirty="0"/>
              </a:br>
              <a:r>
                <a:rPr lang="en-US" dirty="0"/>
                <a:t>”Just in Case”</a:t>
              </a:r>
            </a:p>
          </p:txBody>
        </p:sp>
        <p:pic>
          <p:nvPicPr>
            <p:cNvPr id="2053" name="Picture 2052">
              <a:extLst>
                <a:ext uri="{FF2B5EF4-FFF2-40B4-BE49-F238E27FC236}">
                  <a16:creationId xmlns:a16="http://schemas.microsoft.com/office/drawing/2014/main" id="{C215F14C-2AD8-99CC-488A-F38E243DD0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4917" y="6181540"/>
              <a:ext cx="627099" cy="622667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3290FDB-9552-8D98-127D-433B34C5C8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7769" y="5076111"/>
              <a:ext cx="1170293" cy="1515625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BE92A148-A23C-7F07-040E-FBF62DE4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E4DD-B6C0-4431-9D20-CEBC4401618E}" type="slidenum">
              <a:rPr lang="en-US" smtClean="0"/>
              <a:t>22</a:t>
            </a:fld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FABE4AA-DB92-A3BF-3981-BD7932DD8044}"/>
              </a:ext>
            </a:extLst>
          </p:cNvPr>
          <p:cNvGrpSpPr/>
          <p:nvPr/>
        </p:nvGrpSpPr>
        <p:grpSpPr>
          <a:xfrm>
            <a:off x="7108759" y="2238187"/>
            <a:ext cx="2202109" cy="2645504"/>
            <a:chOff x="7108759" y="2238187"/>
            <a:chExt cx="2202109" cy="2645504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D6BBAEF-6027-0000-1B61-0BE3CB7DBD85}"/>
                </a:ext>
              </a:extLst>
            </p:cNvPr>
            <p:cNvGrpSpPr/>
            <p:nvPr/>
          </p:nvGrpSpPr>
          <p:grpSpPr>
            <a:xfrm>
              <a:off x="7108759" y="2238187"/>
              <a:ext cx="2202109" cy="2645504"/>
              <a:chOff x="7108759" y="2238187"/>
              <a:chExt cx="2202109" cy="2645504"/>
            </a:xfrm>
          </p:grpSpPr>
          <p:pic>
            <p:nvPicPr>
              <p:cNvPr id="3074" name="Picture 2" descr="Logitech Rugged Keyboard Folio for iPad (9th generation) - Apple (IE)">
                <a:extLst>
                  <a:ext uri="{FF2B5EF4-FFF2-40B4-BE49-F238E27FC236}">
                    <a16:creationId xmlns:a16="http://schemas.microsoft.com/office/drawing/2014/main" id="{8161A341-6ED3-CF7D-DE85-44318C9E806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8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1402995">
                <a:off x="7175925" y="2238187"/>
                <a:ext cx="1985082" cy="19850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DDAED0E-0AC5-A07C-2942-135E9D947E64}"/>
                  </a:ext>
                </a:extLst>
              </p:cNvPr>
              <p:cNvSpPr txBox="1"/>
              <p:nvPr/>
            </p:nvSpPr>
            <p:spPr>
              <a:xfrm>
                <a:off x="7108759" y="3960361"/>
                <a:ext cx="220210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iPad </a:t>
                </a:r>
                <a:br>
                  <a:rPr lang="en-US" dirty="0"/>
                </a:br>
                <a:r>
                  <a:rPr lang="en-US" dirty="0"/>
                  <a:t>w/ Keyboard</a:t>
                </a:r>
                <a:br>
                  <a:rPr lang="en-US" dirty="0"/>
                </a:br>
                <a:r>
                  <a:rPr lang="en-US" dirty="0"/>
                  <a:t>(</a:t>
                </a:r>
                <a:r>
                  <a:rPr lang="en-US" dirty="0">
                    <a:hlinkClick r:id="rId19"/>
                  </a:rPr>
                  <a:t>HAMRS</a:t>
                </a:r>
                <a:r>
                  <a:rPr lang="en-US" dirty="0"/>
                  <a:t> Logging SW)</a:t>
                </a:r>
              </a:p>
            </p:txBody>
          </p:sp>
        </p:grp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6CF9831-109A-8060-EF20-08AB4B09913C}"/>
                </a:ext>
              </a:extLst>
            </p:cNvPr>
            <p:cNvPicPr>
              <a:picLocks/>
            </p:cNvPicPr>
            <p:nvPr/>
          </p:nvPicPr>
          <p:blipFill>
            <a:blip r:embed="rId20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60000">
              <a:off x="7889910" y="2546699"/>
              <a:ext cx="1005963" cy="795528"/>
            </a:xfrm>
            <a:prstGeom prst="rect">
              <a:avLst/>
            </a:prstGeom>
            <a:ln w="25400">
              <a:noFill/>
            </a:ln>
            <a:scene3d>
              <a:camera prst="orthographicFront">
                <a:rot lat="0" lon="21599984" rev="0"/>
              </a:camera>
              <a:lightRig rig="threePt" dir="t"/>
            </a:scene3d>
            <a:sp3d prstMaterial="matte">
              <a:bevelT w="0"/>
            </a:sp3d>
          </p:spPr>
        </p:pic>
      </p:grpSp>
    </p:spTree>
    <p:extLst>
      <p:ext uri="{BB962C8B-B14F-4D97-AF65-F5344CB8AC3E}">
        <p14:creationId xmlns:p14="http://schemas.microsoft.com/office/powerpoint/2010/main" val="3464613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0AFBB-ED0B-21F9-EF82-7D3357651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POTA Logging Software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F3E8A6A-293B-A0CE-32E5-909159644C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88016"/>
            <a:ext cx="4760628" cy="4351338"/>
          </a:xfrm>
        </p:spPr>
        <p:txBody>
          <a:bodyPr/>
          <a:lstStyle/>
          <a:p>
            <a:r>
              <a:rPr lang="en-US" dirty="0"/>
              <a:t>HAMRS</a:t>
            </a:r>
          </a:p>
          <a:p>
            <a:r>
              <a:rPr lang="en-US" dirty="0"/>
              <a:t>A simple logger designed specifically for portable activities, like Parks on the Air (POTA), Summits on the Air (SOTA) Field Days, etc.</a:t>
            </a:r>
          </a:p>
          <a:p>
            <a:r>
              <a:rPr lang="en-US" dirty="0"/>
              <a:t>Auto populates park Grid location</a:t>
            </a:r>
          </a:p>
          <a:p>
            <a:r>
              <a:rPr lang="en-US" dirty="0"/>
              <a:t>Available in App Store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2C274AB-240A-4E1B-E15D-72BC0117B57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9565" y="4356339"/>
            <a:ext cx="2392147" cy="1384641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B75A31CA-8B26-D194-567E-63ED13A498A8}"/>
              </a:ext>
            </a:extLst>
          </p:cNvPr>
          <p:cNvGrpSpPr/>
          <p:nvPr/>
        </p:nvGrpSpPr>
        <p:grpSpPr>
          <a:xfrm>
            <a:off x="457200" y="5752687"/>
            <a:ext cx="6094602" cy="757130"/>
            <a:chOff x="457200" y="5752687"/>
            <a:chExt cx="6094602" cy="75713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0100749-7C6F-35A7-E11F-3D8D3AF6CA05}"/>
                </a:ext>
              </a:extLst>
            </p:cNvPr>
            <p:cNvSpPr txBox="1"/>
            <p:nvPr/>
          </p:nvSpPr>
          <p:spPr>
            <a:xfrm>
              <a:off x="457200" y="5752687"/>
              <a:ext cx="6094602" cy="7571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28600" indent="-2286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</a:pPr>
              <a:r>
                <a:rPr lang="en-US" sz="2400" dirty="0">
                  <a:solidFill>
                    <a:srgbClr val="1D1D1F"/>
                  </a:solidFill>
                  <a:latin typeface="SF Pro Text"/>
                </a:rPr>
                <a:t>Can log other Activations</a:t>
              </a:r>
              <a:br>
                <a:rPr lang="en-US" sz="2400" dirty="0">
                  <a:solidFill>
                    <a:srgbClr val="1D1D1F"/>
                  </a:solidFill>
                  <a:latin typeface="SF Pro Text"/>
                </a:rPr>
              </a:br>
              <a:r>
                <a:rPr lang="en-US" sz="2400" dirty="0">
                  <a:solidFill>
                    <a:srgbClr val="1D1D1F"/>
                  </a:solidFill>
                  <a:latin typeface="SF Pro Text"/>
                </a:rPr>
                <a:t>“Park-to-Park”</a:t>
              </a:r>
            </a:p>
          </p:txBody>
        </p:sp>
        <p:sp>
          <p:nvSpPr>
            <p:cNvPr id="22" name="Arrow: Down 21">
              <a:extLst>
                <a:ext uri="{FF2B5EF4-FFF2-40B4-BE49-F238E27FC236}">
                  <a16:creationId xmlns:a16="http://schemas.microsoft.com/office/drawing/2014/main" id="{525AC785-4832-8F70-45AA-649C09436772}"/>
                </a:ext>
              </a:extLst>
            </p:cNvPr>
            <p:cNvSpPr/>
            <p:nvPr/>
          </p:nvSpPr>
          <p:spPr>
            <a:xfrm rot="16200000">
              <a:off x="4655940" y="5852717"/>
              <a:ext cx="309849" cy="634482"/>
            </a:xfrm>
            <a:prstGeom prst="downArrow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EF226F-4B6F-A442-1C96-C1C62E695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E4DD-B6C0-4431-9D20-CEBC4401618E}" type="slidenum">
              <a:rPr lang="en-US" smtClean="0"/>
              <a:t>23</a:t>
            </a:fld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2545073-7CE5-98AE-A457-5408D5B12F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827" y="468922"/>
            <a:ext cx="6833495" cy="5917794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83267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D17C722-D872-C445-D1CD-280C72841DC4}"/>
              </a:ext>
            </a:extLst>
          </p:cNvPr>
          <p:cNvGrpSpPr/>
          <p:nvPr/>
        </p:nvGrpSpPr>
        <p:grpSpPr>
          <a:xfrm>
            <a:off x="7187981" y="2200029"/>
            <a:ext cx="2202109" cy="2645504"/>
            <a:chOff x="7108759" y="2238187"/>
            <a:chExt cx="2202109" cy="264550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6DC90B4-8038-54AF-1734-EA88E98ADD04}"/>
                </a:ext>
              </a:extLst>
            </p:cNvPr>
            <p:cNvGrpSpPr/>
            <p:nvPr/>
          </p:nvGrpSpPr>
          <p:grpSpPr>
            <a:xfrm>
              <a:off x="7108759" y="2238187"/>
              <a:ext cx="2202109" cy="2645504"/>
              <a:chOff x="7108759" y="2238187"/>
              <a:chExt cx="2202109" cy="2645504"/>
            </a:xfrm>
          </p:grpSpPr>
          <p:pic>
            <p:nvPicPr>
              <p:cNvPr id="8" name="Picture 2" descr="Logitech Rugged Keyboard Folio for iPad (9th generation) - Apple (IE)">
                <a:extLst>
                  <a:ext uri="{FF2B5EF4-FFF2-40B4-BE49-F238E27FC236}">
                    <a16:creationId xmlns:a16="http://schemas.microsoft.com/office/drawing/2014/main" id="{93778208-9573-1703-0FA8-ADE95BDA7BC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1402995">
                <a:off x="7175925" y="2238187"/>
                <a:ext cx="1985082" cy="19850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F80DFBA-6478-EEA2-14B7-4DD19C0EC811}"/>
                  </a:ext>
                </a:extLst>
              </p:cNvPr>
              <p:cNvSpPr txBox="1"/>
              <p:nvPr/>
            </p:nvSpPr>
            <p:spPr>
              <a:xfrm>
                <a:off x="7108759" y="3960361"/>
                <a:ext cx="220210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iPad </a:t>
                </a:r>
                <a:br>
                  <a:rPr lang="en-US" dirty="0"/>
                </a:br>
                <a:r>
                  <a:rPr lang="en-US" dirty="0"/>
                  <a:t>w/ Keyboard</a:t>
                </a:r>
                <a:br>
                  <a:rPr lang="en-US" dirty="0"/>
                </a:br>
                <a:r>
                  <a:rPr lang="en-US" dirty="0"/>
                  <a:t>(</a:t>
                </a:r>
                <a:r>
                  <a:rPr lang="en-US" dirty="0">
                    <a:hlinkClick r:id="rId4"/>
                  </a:rPr>
                  <a:t>HAMRS</a:t>
                </a:r>
                <a:r>
                  <a:rPr lang="en-US" dirty="0"/>
                  <a:t> Logging SW)</a:t>
                </a:r>
              </a:p>
            </p:txBody>
          </p:sp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7F2B46C-A38A-00D6-6608-3678FBAB7AE1}"/>
                </a:ext>
              </a:extLst>
            </p:cNvPr>
            <p:cNvPicPr>
              <a:picLocks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60000">
              <a:off x="7889910" y="2546699"/>
              <a:ext cx="1005963" cy="795528"/>
            </a:xfrm>
            <a:prstGeom prst="rect">
              <a:avLst/>
            </a:prstGeom>
            <a:ln w="25400">
              <a:noFill/>
            </a:ln>
            <a:scene3d>
              <a:camera prst="orthographicFront">
                <a:rot lat="0" lon="21599984" rev="0"/>
              </a:camera>
              <a:lightRig rig="threePt" dir="t"/>
            </a:scene3d>
            <a:sp3d prstMaterial="matte">
              <a:bevelT w="0"/>
            </a:sp3d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1E0AFBB-ED0B-21F9-EF82-7D3357651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POTA Gear – CW, FT8, FT4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DD8A906-E84F-88FB-AA26-68B86A4F3653}"/>
              </a:ext>
            </a:extLst>
          </p:cNvPr>
          <p:cNvGrpSpPr/>
          <p:nvPr/>
        </p:nvGrpSpPr>
        <p:grpSpPr>
          <a:xfrm>
            <a:off x="199915" y="1127127"/>
            <a:ext cx="2725165" cy="2390468"/>
            <a:chOff x="199915" y="1127127"/>
            <a:chExt cx="2725165" cy="239046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45321AF-96A6-9132-C160-50024668EA72}"/>
                </a:ext>
              </a:extLst>
            </p:cNvPr>
            <p:cNvSpPr txBox="1"/>
            <p:nvPr/>
          </p:nvSpPr>
          <p:spPr>
            <a:xfrm>
              <a:off x="338534" y="2594265"/>
              <a:ext cx="244792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/>
                <a:t>Yaesu</a:t>
              </a:r>
              <a:r>
                <a:rPr lang="en-US" b="1" dirty="0"/>
                <a:t> FT-891 </a:t>
              </a:r>
              <a:r>
                <a:rPr lang="en-US" dirty="0"/>
                <a:t>(QRO)</a:t>
              </a:r>
              <a:br>
                <a:rPr lang="en-US" dirty="0"/>
              </a:br>
              <a:r>
                <a:rPr lang="en-US" dirty="0"/>
                <a:t>2 x 6 x 8.6”</a:t>
              </a:r>
            </a:p>
            <a:p>
              <a:pPr algn="ctr"/>
              <a:r>
                <a:rPr lang="en-US" dirty="0" err="1"/>
                <a:t>Wt</a:t>
              </a:r>
              <a:r>
                <a:rPr lang="en-US" dirty="0"/>
                <a:t>: 4 </a:t>
              </a:r>
              <a:r>
                <a:rPr lang="en-US" dirty="0" err="1"/>
                <a:t>lbs</a:t>
              </a:r>
              <a:endParaRPr lang="en-US" dirty="0"/>
            </a:p>
          </p:txBody>
        </p:sp>
        <p:pic>
          <p:nvPicPr>
            <p:cNvPr id="2050" name="Picture 2" descr="Yaesu FT-891 HF/50MHz All Mode Mobile Transceivers FT-891">
              <a:extLst>
                <a:ext uri="{FF2B5EF4-FFF2-40B4-BE49-F238E27FC236}">
                  <a16:creationId xmlns:a16="http://schemas.microsoft.com/office/drawing/2014/main" id="{8752E7B8-99BA-1899-1630-F8D8325FA5A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99915" y="1127127"/>
              <a:ext cx="2725165" cy="14773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BE92A148-A23C-7F07-040E-FBF62DE4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E4DD-B6C0-4431-9D20-CEBC4401618E}" type="slidenum">
              <a:rPr lang="en-US" smtClean="0"/>
              <a:t>24</a:t>
            </a:fld>
            <a:endParaRPr lang="en-US"/>
          </a:p>
        </p:txBody>
      </p:sp>
      <p:grpSp>
        <p:nvGrpSpPr>
          <p:cNvPr id="2073" name="Group 2072">
            <a:extLst>
              <a:ext uri="{FF2B5EF4-FFF2-40B4-BE49-F238E27FC236}">
                <a16:creationId xmlns:a16="http://schemas.microsoft.com/office/drawing/2014/main" id="{9D7F2B14-CC8E-7D84-0655-3ED20C70F497}"/>
              </a:ext>
            </a:extLst>
          </p:cNvPr>
          <p:cNvGrpSpPr/>
          <p:nvPr/>
        </p:nvGrpSpPr>
        <p:grpSpPr>
          <a:xfrm>
            <a:off x="3887656" y="1419129"/>
            <a:ext cx="2212551" cy="1931133"/>
            <a:chOff x="3887656" y="1419129"/>
            <a:chExt cx="2212551" cy="1931133"/>
          </a:xfrm>
        </p:grpSpPr>
        <p:pic>
          <p:nvPicPr>
            <p:cNvPr id="2061" name="Picture 2060">
              <a:extLst>
                <a:ext uri="{FF2B5EF4-FFF2-40B4-BE49-F238E27FC236}">
                  <a16:creationId xmlns:a16="http://schemas.microsoft.com/office/drawing/2014/main" id="{E04F6D9B-AC68-61A3-38D7-D3E19882DD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87656" y="1419129"/>
              <a:ext cx="2212551" cy="1561801"/>
            </a:xfrm>
            <a:prstGeom prst="rect">
              <a:avLst/>
            </a:prstGeom>
          </p:spPr>
        </p:pic>
        <p:sp>
          <p:nvSpPr>
            <p:cNvPr id="2064" name="TextBox 2063">
              <a:extLst>
                <a:ext uri="{FF2B5EF4-FFF2-40B4-BE49-F238E27FC236}">
                  <a16:creationId xmlns:a16="http://schemas.microsoft.com/office/drawing/2014/main" id="{9A91017B-9C44-E3D2-A14C-4D6534DF7354}"/>
                </a:ext>
              </a:extLst>
            </p:cNvPr>
            <p:cNvSpPr txBox="1"/>
            <p:nvPr/>
          </p:nvSpPr>
          <p:spPr>
            <a:xfrm>
              <a:off x="4069035" y="2980930"/>
              <a:ext cx="184979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hlinkClick r:id="rId8"/>
                </a:rPr>
                <a:t>CAT Cable</a:t>
              </a:r>
              <a:endParaRPr lang="en-US" dirty="0"/>
            </a:p>
          </p:txBody>
        </p:sp>
      </p:grpSp>
      <p:grpSp>
        <p:nvGrpSpPr>
          <p:cNvPr id="2070" name="Group 2069">
            <a:extLst>
              <a:ext uri="{FF2B5EF4-FFF2-40B4-BE49-F238E27FC236}">
                <a16:creationId xmlns:a16="http://schemas.microsoft.com/office/drawing/2014/main" id="{E7013AB8-B4A4-BA21-A2F2-0361BAA5CD45}"/>
              </a:ext>
            </a:extLst>
          </p:cNvPr>
          <p:cNvGrpSpPr/>
          <p:nvPr/>
        </p:nvGrpSpPr>
        <p:grpSpPr>
          <a:xfrm>
            <a:off x="3908575" y="4030116"/>
            <a:ext cx="1849793" cy="1655229"/>
            <a:chOff x="4265605" y="4210297"/>
            <a:chExt cx="1849793" cy="1655229"/>
          </a:xfrm>
        </p:grpSpPr>
        <p:pic>
          <p:nvPicPr>
            <p:cNvPr id="2062" name="Picture 2061">
              <a:extLst>
                <a:ext uri="{FF2B5EF4-FFF2-40B4-BE49-F238E27FC236}">
                  <a16:creationId xmlns:a16="http://schemas.microsoft.com/office/drawing/2014/main" id="{1AE34FDC-F450-8251-3B56-BADB0E23CD7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14623">
              <a:off x="4778670" y="4210297"/>
              <a:ext cx="936775" cy="772527"/>
            </a:xfrm>
            <a:prstGeom prst="rect">
              <a:avLst/>
            </a:prstGeom>
          </p:spPr>
        </p:pic>
        <p:sp>
          <p:nvSpPr>
            <p:cNvPr id="2066" name="TextBox 2065">
              <a:extLst>
                <a:ext uri="{FF2B5EF4-FFF2-40B4-BE49-F238E27FC236}">
                  <a16:creationId xmlns:a16="http://schemas.microsoft.com/office/drawing/2014/main" id="{293E8100-829B-E787-07E1-45F88F4DCE37}"/>
                </a:ext>
              </a:extLst>
            </p:cNvPr>
            <p:cNvSpPr txBox="1"/>
            <p:nvPr/>
          </p:nvSpPr>
          <p:spPr>
            <a:xfrm>
              <a:off x="4265605" y="4942196"/>
              <a:ext cx="1849793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hlinkClick r:id="rId10"/>
                </a:rPr>
                <a:t>USB External Stereo Sound Adapter</a:t>
              </a:r>
              <a:endParaRPr lang="en-US" dirty="0"/>
            </a:p>
          </p:txBody>
        </p:sp>
      </p:grpSp>
      <p:grpSp>
        <p:nvGrpSpPr>
          <p:cNvPr id="2074" name="Group 2073">
            <a:extLst>
              <a:ext uri="{FF2B5EF4-FFF2-40B4-BE49-F238E27FC236}">
                <a16:creationId xmlns:a16="http://schemas.microsoft.com/office/drawing/2014/main" id="{BAC29D28-EAA1-CDF4-6578-6F1958C06AAB}"/>
              </a:ext>
            </a:extLst>
          </p:cNvPr>
          <p:cNvGrpSpPr/>
          <p:nvPr/>
        </p:nvGrpSpPr>
        <p:grpSpPr>
          <a:xfrm>
            <a:off x="1910987" y="3964049"/>
            <a:ext cx="2267241" cy="2343928"/>
            <a:chOff x="1910987" y="3964049"/>
            <a:chExt cx="2267241" cy="2343928"/>
          </a:xfrm>
        </p:grpSpPr>
        <p:sp>
          <p:nvSpPr>
            <p:cNvPr id="2065" name="TextBox 2064">
              <a:extLst>
                <a:ext uri="{FF2B5EF4-FFF2-40B4-BE49-F238E27FC236}">
                  <a16:creationId xmlns:a16="http://schemas.microsoft.com/office/drawing/2014/main" id="{125F64D2-54D0-2C73-D12A-F6879BA6678E}"/>
                </a:ext>
              </a:extLst>
            </p:cNvPr>
            <p:cNvSpPr txBox="1"/>
            <p:nvPr/>
          </p:nvSpPr>
          <p:spPr>
            <a:xfrm>
              <a:off x="2119711" y="5661646"/>
              <a:ext cx="1849793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hlinkClick r:id="rId11"/>
                </a:rPr>
                <a:t>Audio Interface Cable</a:t>
              </a:r>
              <a:endParaRPr lang="en-US" dirty="0"/>
            </a:p>
          </p:txBody>
        </p:sp>
        <p:pic>
          <p:nvPicPr>
            <p:cNvPr id="1028" name="Picture 4" descr="Picture 1 of 2">
              <a:extLst>
                <a:ext uri="{FF2B5EF4-FFF2-40B4-BE49-F238E27FC236}">
                  <a16:creationId xmlns:a16="http://schemas.microsoft.com/office/drawing/2014/main" id="{DF97F440-21C1-1E5B-E813-4BCB03484B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0987" y="3964049"/>
              <a:ext cx="2267241" cy="16975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72" name="Group 2071">
            <a:extLst>
              <a:ext uri="{FF2B5EF4-FFF2-40B4-BE49-F238E27FC236}">
                <a16:creationId xmlns:a16="http://schemas.microsoft.com/office/drawing/2014/main" id="{B4151DD0-179C-65EA-1532-07FDD89FCC67}"/>
              </a:ext>
            </a:extLst>
          </p:cNvPr>
          <p:cNvGrpSpPr/>
          <p:nvPr/>
        </p:nvGrpSpPr>
        <p:grpSpPr>
          <a:xfrm>
            <a:off x="6475726" y="2015652"/>
            <a:ext cx="3473066" cy="4557109"/>
            <a:chOff x="6475726" y="2015652"/>
            <a:chExt cx="3473066" cy="4557109"/>
          </a:xfrm>
        </p:grpSpPr>
        <p:grpSp>
          <p:nvGrpSpPr>
            <p:cNvPr id="2049" name="Group 2048">
              <a:extLst>
                <a:ext uri="{FF2B5EF4-FFF2-40B4-BE49-F238E27FC236}">
                  <a16:creationId xmlns:a16="http://schemas.microsoft.com/office/drawing/2014/main" id="{F7481A57-1E53-F401-EB8E-6F49041A837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475726" y="2015652"/>
              <a:ext cx="3473066" cy="3137336"/>
              <a:chOff x="6096000" y="1325460"/>
              <a:chExt cx="4991605" cy="4509083"/>
            </a:xfrm>
          </p:grpSpPr>
          <p:pic>
            <p:nvPicPr>
              <p:cNvPr id="2048" name="Picture 2047">
                <a:extLst>
                  <a:ext uri="{FF2B5EF4-FFF2-40B4-BE49-F238E27FC236}">
                    <a16:creationId xmlns:a16="http://schemas.microsoft.com/office/drawing/2014/main" id="{7F0FFCE4-05F1-C31E-0A5D-CAB177198B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96000" y="1325460"/>
                <a:ext cx="4991605" cy="4509083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3679A13D-F767-7A86-084F-2862F26DB164}"/>
                  </a:ext>
                </a:extLst>
              </p:cNvPr>
              <p:cNvPicPr>
                <a:picLocks/>
              </p:cNvPicPr>
              <p:nvPr/>
            </p:nvPicPr>
            <p:blipFill>
              <a:blip r:embed="rId14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17125" y="1497675"/>
                <a:ext cx="3751821" cy="2439843"/>
              </a:xfrm>
              <a:prstGeom prst="rect">
                <a:avLst/>
              </a:prstGeom>
            </p:spPr>
          </p:pic>
        </p:grpSp>
        <p:sp>
          <p:nvSpPr>
            <p:cNvPr id="2071" name="TextBox 2070">
              <a:extLst>
                <a:ext uri="{FF2B5EF4-FFF2-40B4-BE49-F238E27FC236}">
                  <a16:creationId xmlns:a16="http://schemas.microsoft.com/office/drawing/2014/main" id="{ECF16C40-F17C-B7F9-82A2-8C9C2B16885A}"/>
                </a:ext>
              </a:extLst>
            </p:cNvPr>
            <p:cNvSpPr txBox="1"/>
            <p:nvPr/>
          </p:nvSpPr>
          <p:spPr>
            <a:xfrm>
              <a:off x="7229985" y="5095433"/>
              <a:ext cx="2163013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Laptop</a:t>
              </a:r>
            </a:p>
            <a:p>
              <a:pPr algn="ctr"/>
              <a:r>
                <a:rPr lang="en-US" dirty="0">
                  <a:hlinkClick r:id="rId15"/>
                </a:rPr>
                <a:t>N3FJP</a:t>
              </a:r>
              <a:r>
                <a:rPr lang="en-US" dirty="0"/>
                <a:t> Logging SW</a:t>
              </a:r>
            </a:p>
            <a:p>
              <a:pPr algn="ctr"/>
              <a:r>
                <a:rPr lang="en-US" dirty="0">
                  <a:hlinkClick r:id="rId16"/>
                </a:rPr>
                <a:t>WSJT-X</a:t>
              </a:r>
              <a:br>
                <a:rPr lang="en-US" dirty="0"/>
              </a:br>
              <a:r>
                <a:rPr lang="en-US" dirty="0">
                  <a:hlinkClick r:id="rId17"/>
                </a:rPr>
                <a:t>JTAlert</a:t>
              </a:r>
              <a:endParaRPr lang="en-US" dirty="0"/>
            </a:p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598745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57B42-D05B-C912-5F01-8972BD5C1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486" y="216733"/>
            <a:ext cx="10896600" cy="745218"/>
          </a:xfrm>
        </p:spPr>
        <p:txBody>
          <a:bodyPr/>
          <a:lstStyle/>
          <a:p>
            <a:r>
              <a:rPr lang="en-US" dirty="0"/>
              <a:t>Awards</a:t>
            </a:r>
            <a:endParaRPr lang="en-US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856D3E-FD67-C8D1-CDB1-1473FF6A9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3486" y="1039623"/>
            <a:ext cx="10515600" cy="4351338"/>
          </a:xfrm>
        </p:spPr>
        <p:txBody>
          <a:bodyPr/>
          <a:lstStyle/>
          <a:p>
            <a:r>
              <a:rPr lang="en-US" dirty="0"/>
              <a:t>Shows your progress towards certificates and awards based on the logs that </a:t>
            </a:r>
            <a:r>
              <a:rPr lang="en-US" i="1" dirty="0"/>
              <a:t>Activators</a:t>
            </a:r>
            <a:r>
              <a:rPr lang="en-US" dirty="0"/>
              <a:t> you contacted submit 	</a:t>
            </a:r>
          </a:p>
          <a:p>
            <a:pPr lvl="1"/>
            <a:r>
              <a:rPr lang="en-US" dirty="0"/>
              <a:t>As a </a:t>
            </a:r>
            <a:r>
              <a:rPr lang="en-US" i="1" dirty="0"/>
              <a:t>Hunter</a:t>
            </a:r>
            <a:r>
              <a:rPr lang="en-US" dirty="0"/>
              <a:t> no logs submittals required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B4B5501-4D53-D441-58EB-5694F48AF64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229" y="4571784"/>
            <a:ext cx="2758895" cy="2134029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75E7D43-D567-6483-121D-EC7961D7F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E4DD-B6C0-4431-9D20-CEBC4401618E}" type="slidenum">
              <a:rPr lang="en-US" smtClean="0"/>
              <a:t>25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2061BE-09CB-43E4-8B25-6798BC71A16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231" y="2280187"/>
            <a:ext cx="2757218" cy="2134029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C9300AF-86F9-CDA1-407F-E1A2FD6B553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914" y="4563783"/>
            <a:ext cx="2758895" cy="2134029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54600E-0F59-E8E6-6B75-5F7E9F48F0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61" y="0"/>
            <a:ext cx="1639019" cy="6858000"/>
          </a:xfrm>
          <a:prstGeom prst="rect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2147066-E26A-98F7-E55A-7A8672D7549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9618">
            <a:off x="1481154" y="3912073"/>
            <a:ext cx="621846" cy="45724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1A67D95-00AA-5C6E-859C-F5A6046EA96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202" y="2289929"/>
            <a:ext cx="3574027" cy="4351338"/>
          </a:xfrm>
          <a:prstGeom prst="rect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E45EEFD-C4BB-3FEA-29F2-9CC2F5EFF49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777" y="2280187"/>
            <a:ext cx="2765171" cy="2134029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416187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8BBD9-F12F-F51A-3C09-5EE3DC170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than “Keep it Simple”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09C63-B5B8-CD8D-A468-7615DCBA81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302D36"/>
                </a:solidFill>
                <a:effectLst/>
                <a:latin typeface="system-ui"/>
              </a:rPr>
              <a:t>To interact with the POTA community online:</a:t>
            </a:r>
          </a:p>
          <a:p>
            <a:pPr lvl="1"/>
            <a:r>
              <a:rPr lang="en-US" b="0" i="0" u="none" strike="noStrike" dirty="0">
                <a:solidFill>
                  <a:srgbClr val="026E57"/>
                </a:solidFill>
                <a:effectLst/>
                <a:latin typeface="system-ui"/>
                <a:hlinkClick r:id="rId3"/>
              </a:rPr>
              <a:t>POTA Facebook group</a:t>
            </a:r>
            <a:endParaRPr lang="en-US" u="none" strike="noStrike" dirty="0">
              <a:solidFill>
                <a:srgbClr val="302D36"/>
              </a:solidFill>
              <a:latin typeface="system-ui"/>
            </a:endParaRPr>
          </a:p>
          <a:p>
            <a:pPr lvl="1"/>
            <a:r>
              <a:rPr lang="en-US" b="0" i="0" u="none" strike="noStrike" dirty="0">
                <a:solidFill>
                  <a:srgbClr val="026E57"/>
                </a:solidFill>
                <a:effectLst/>
                <a:latin typeface="system-ui"/>
                <a:hlinkClick r:id="rId4"/>
              </a:rPr>
              <a:t>Twitter</a:t>
            </a:r>
            <a:endParaRPr lang="en-US" b="0" i="0" u="none" strike="noStrike" dirty="0">
              <a:solidFill>
                <a:srgbClr val="026E57"/>
              </a:solidFill>
              <a:effectLst/>
              <a:latin typeface="system-ui"/>
            </a:endParaRPr>
          </a:p>
          <a:p>
            <a:pPr lvl="1"/>
            <a:r>
              <a:rPr lang="en-US" b="0" i="0" u="none" strike="noStrike" dirty="0">
                <a:solidFill>
                  <a:srgbClr val="026E57"/>
                </a:solidFill>
                <a:effectLst/>
                <a:latin typeface="system-ui"/>
                <a:hlinkClick r:id="rId5"/>
              </a:rPr>
              <a:t>Mastodon</a:t>
            </a:r>
            <a:r>
              <a:rPr lang="en-US" b="0" i="0" dirty="0">
                <a:solidFill>
                  <a:srgbClr val="302D36"/>
                </a:solidFill>
                <a:effectLst/>
                <a:latin typeface="system-ui"/>
              </a:rPr>
              <a:t> 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6031AD-7807-F983-1C49-9D27D3249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E4DD-B6C0-4431-9D20-CEBC4401618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4748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8BBD9-F12F-F51A-3C09-5EE3DC170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09C63-B5B8-CD8D-A468-7615DCBA81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Parks on the Air Documentation (</a:t>
            </a:r>
            <a:r>
              <a:rPr lang="en-US" dirty="0" err="1">
                <a:hlinkClick r:id="rId3"/>
              </a:rPr>
              <a:t>pota.app</a:t>
            </a:r>
            <a:r>
              <a:rPr lang="en-US" dirty="0">
                <a:hlinkClick r:id="rId3"/>
              </a:rPr>
              <a:t>)</a:t>
            </a:r>
            <a:endParaRPr lang="en-US" dirty="0"/>
          </a:p>
          <a:p>
            <a:r>
              <a:rPr lang="en-US" dirty="0">
                <a:hlinkClick r:id="rId4"/>
              </a:rPr>
              <a:t>Parks On The Air (sparc-club.org)</a:t>
            </a:r>
            <a:endParaRPr lang="en-US" dirty="0"/>
          </a:p>
          <a:p>
            <a:r>
              <a:rPr lang="en-US" dirty="0">
                <a:hlinkClick r:id="rId5"/>
              </a:rPr>
              <a:t>ARRL POTA Book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B618EA-AE2E-60C4-99CD-4A593F58501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826" y="1048984"/>
            <a:ext cx="4701322" cy="4914051"/>
          </a:xfrm>
          <a:prstGeom prst="rect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9F6311-EC3C-00B1-022A-D3522A905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E4DD-B6C0-4431-9D20-CEBC4401618E}" type="slidenum">
              <a:rPr lang="en-US" smtClean="0"/>
              <a:t>27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2DACCCD-1B8F-CC03-5BC8-CFBFC759C93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061" y="2391584"/>
            <a:ext cx="3528751" cy="327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4491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57B42-D05B-C912-5F01-8972BD5C1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163"/>
            <a:ext cx="10896600" cy="745218"/>
          </a:xfrm>
        </p:spPr>
        <p:txBody>
          <a:bodyPr/>
          <a:lstStyle/>
          <a:p>
            <a:r>
              <a:rPr lang="en-US" dirty="0"/>
              <a:t>Now Go Out and Enjoy POTA!</a:t>
            </a:r>
            <a:endParaRPr lang="en-US" i="1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75E7D43-D567-6483-121D-EC7961D7F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E4DD-B6C0-4431-9D20-CEBC4401618E}" type="slidenum">
              <a:rPr lang="en-US" smtClean="0"/>
              <a:t>28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A13D05B-01F4-5FB8-5635-D1E74689C34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76414" y="1715208"/>
            <a:ext cx="2860710" cy="2145533"/>
          </a:xfrm>
          <a:prstGeom prst="rect">
            <a:avLst/>
          </a:prstGeom>
        </p:spPr>
      </p:pic>
      <p:pic>
        <p:nvPicPr>
          <p:cNvPr id="1028" name="Picture 4" descr="Picture">
            <a:extLst>
              <a:ext uri="{FF2B5EF4-FFF2-40B4-BE49-F238E27FC236}">
                <a16:creationId xmlns:a16="http://schemas.microsoft.com/office/drawing/2014/main" id="{B5F3256B-C779-AE85-1161-F9EA18583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830" y="3594470"/>
            <a:ext cx="2194322" cy="2926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unny Questions I get while doing a POTA activation">
            <a:extLst>
              <a:ext uri="{FF2B5EF4-FFF2-40B4-BE49-F238E27FC236}">
                <a16:creationId xmlns:a16="http://schemas.microsoft.com/office/drawing/2014/main" id="{C3659364-13F2-D24C-5BA9-D82726D83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621" y="4210735"/>
            <a:ext cx="2987603" cy="2349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999F7E49-6922-488D-D737-4EDE1A7F4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9487" y="485617"/>
            <a:ext cx="2194323" cy="292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A4204D6-7C68-D9EA-6390-E2AC25FE015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070025"/>
            <a:ext cx="3250323" cy="2437742"/>
          </a:xfrm>
          <a:prstGeom prst="rect">
            <a:avLst/>
          </a:prstGeom>
        </p:spPr>
      </p:pic>
      <p:pic>
        <p:nvPicPr>
          <p:cNvPr id="1034" name="Picture 10" descr="N4KGL - RaDAR: St. Joseph Peninsula State Park Florida POTA Activation">
            <a:extLst>
              <a:ext uri="{FF2B5EF4-FFF2-40B4-BE49-F238E27FC236}">
                <a16:creationId xmlns:a16="http://schemas.microsoft.com/office/drawing/2014/main" id="{051FEA4A-2915-BF07-0AA0-CF5094A3A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284" y="1715208"/>
            <a:ext cx="3710156" cy="229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BCEFF43-09D4-4FEA-72D0-3E3AFF636924}"/>
              </a:ext>
            </a:extLst>
          </p:cNvPr>
          <p:cNvSpPr txBox="1"/>
          <p:nvPr/>
        </p:nvSpPr>
        <p:spPr>
          <a:xfrm>
            <a:off x="671512" y="891277"/>
            <a:ext cx="766781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Park Bench or Vehicle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As long as you’re “within the boundaries of the park”</a:t>
            </a:r>
          </a:p>
        </p:txBody>
      </p:sp>
    </p:spTree>
    <p:extLst>
      <p:ext uri="{BB962C8B-B14F-4D97-AF65-F5344CB8AC3E}">
        <p14:creationId xmlns:p14="http://schemas.microsoft.com/office/powerpoint/2010/main" val="15016839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795ADFE-3A4F-4CDD-7CCD-5B0E3F5E0F8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57765"/>
            <a:ext cx="5542469" cy="5542469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89000B9-202A-B4C7-9031-171B911E0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196" y="792964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Questions?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16C7B6-8432-BE73-70F3-B4357CE6A0FE}"/>
              </a:ext>
            </a:extLst>
          </p:cNvPr>
          <p:cNvSpPr txBox="1"/>
          <p:nvPr/>
        </p:nvSpPr>
        <p:spPr>
          <a:xfrm>
            <a:off x="536196" y="3591045"/>
            <a:ext cx="390926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Dennis Boyé – AH2O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AH2O@ARRL.NET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>
              <a:defRPr/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  <a:hlinkClick r:id="rId5"/>
              </a:rPr>
              <a:t>AH2O@OPTONLINE.NET</a:t>
            </a: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E022D7-91A9-82A5-65A8-B61E8332C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E4DD-B6C0-4431-9D20-CEBC4401618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686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37FDE-8BA2-53E4-C812-E353CF4E6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269355-708E-11E8-C1A6-5756897293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188016"/>
            <a:ext cx="10991461" cy="4351338"/>
          </a:xfrm>
        </p:spPr>
        <p:txBody>
          <a:bodyPr>
            <a:normAutofit/>
          </a:bodyPr>
          <a:lstStyle/>
          <a:p>
            <a:r>
              <a:rPr lang="en-US" dirty="0"/>
              <a:t>Parks on the Air® (POTA) is a </a:t>
            </a:r>
            <a:r>
              <a:rPr lang="en-US" dirty="0" err="1"/>
              <a:t>Radiosport</a:t>
            </a:r>
            <a:r>
              <a:rPr lang="en-US" dirty="0"/>
              <a:t> program that encourages communications to, and portable operations from, designated parks</a:t>
            </a:r>
          </a:p>
          <a:p>
            <a:pPr lvl="1"/>
            <a:r>
              <a:rPr lang="en-US" b="0" i="0" dirty="0">
                <a:solidFill>
                  <a:srgbClr val="302D36"/>
                </a:solidFill>
                <a:effectLst/>
                <a:latin typeface="system-ui"/>
              </a:rPr>
              <a:t>All Bands and Modes</a:t>
            </a:r>
            <a:endParaRPr lang="en-US" dirty="0"/>
          </a:p>
          <a:p>
            <a:r>
              <a:rPr lang="en-US" dirty="0"/>
              <a:t>POTA started in 2017 when the ARRL’s National Parks on the Air special event ended </a:t>
            </a:r>
          </a:p>
          <a:p>
            <a:r>
              <a:rPr lang="en-US" dirty="0"/>
              <a:t>A group of volunteers wanted to continue the fun beyond the one-year event, and thus, POTA was born</a:t>
            </a:r>
          </a:p>
          <a:p>
            <a:pPr lvl="1"/>
            <a:r>
              <a:rPr lang="en-US" i="1" dirty="0"/>
              <a:t>Field Day all year long</a:t>
            </a:r>
          </a:p>
          <a:p>
            <a:pPr lvl="1"/>
            <a:endParaRPr lang="en-US" i="1" dirty="0"/>
          </a:p>
          <a:p>
            <a:pPr lvl="1"/>
            <a:endParaRPr lang="en-US" i="1" dirty="0"/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98EB93E-FE98-AC3B-A51E-ED456391305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284" y="3078020"/>
            <a:ext cx="2539006" cy="253900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A4257B-5678-0B81-81AF-A1C1F5588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E4DD-B6C0-4431-9D20-CEBC4401618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886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1DF73E-6EED-0E12-E2F3-B4D49ADF09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Association of German Nature Parks — Naturpark Soonwald-Nahe">
            <a:extLst>
              <a:ext uri="{FF2B5EF4-FFF2-40B4-BE49-F238E27FC236}">
                <a16:creationId xmlns:a16="http://schemas.microsoft.com/office/drawing/2014/main" id="{7A9F102A-3DC1-2223-3359-58CDB45114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208" y="4995430"/>
            <a:ext cx="1243192" cy="1243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999C43B-1C21-A0F9-1467-F137A6B42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F7C93-C623-52D4-9C8F-F042D7205F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188016"/>
            <a:ext cx="11215397" cy="3645987"/>
          </a:xfrm>
        </p:spPr>
        <p:txBody>
          <a:bodyPr>
            <a:normAutofit/>
          </a:bodyPr>
          <a:lstStyle/>
          <a:p>
            <a:pPr marL="228600" lvl="1">
              <a:lnSpc>
                <a:spcPct val="100000"/>
              </a:lnSpc>
              <a:spcBef>
                <a:spcPts val="1000"/>
              </a:spcBef>
            </a:pPr>
            <a:r>
              <a:rPr lang="en-US" dirty="0"/>
              <a:t>Originally US National Parks, it has expanded to include National Forests, National Trails, State Parks, etc.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POTA has also expanded to almost every country worldwide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2FF717-C309-498E-74F8-DB1967790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41178" y="6386716"/>
            <a:ext cx="2743200" cy="365125"/>
          </a:xfrm>
        </p:spPr>
        <p:txBody>
          <a:bodyPr/>
          <a:lstStyle/>
          <a:p>
            <a:fld id="{225BE4DD-B6C0-4431-9D20-CEBC4401618E}" type="slidenum">
              <a:rPr lang="en-US" smtClean="0"/>
              <a:t>4</a:t>
            </a:fld>
            <a:endParaRPr lang="en-US" dirty="0"/>
          </a:p>
        </p:txBody>
      </p:sp>
      <p:pic>
        <p:nvPicPr>
          <p:cNvPr id="1026" name="Picture 2" descr="National Park Service Logo, symbol, meaning, history, PNG, brand">
            <a:extLst>
              <a:ext uri="{FF2B5EF4-FFF2-40B4-BE49-F238E27FC236}">
                <a16:creationId xmlns:a16="http://schemas.microsoft.com/office/drawing/2014/main" id="{D9713514-9658-2A27-CF7D-42C39DF3A0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4" r="28984"/>
          <a:stretch/>
        </p:blipFill>
        <p:spPr bwMode="auto">
          <a:xfrm>
            <a:off x="1892382" y="2113365"/>
            <a:ext cx="1336410" cy="1772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merica's National Trails System - Pacific Crest Trail Association">
            <a:extLst>
              <a:ext uri="{FF2B5EF4-FFF2-40B4-BE49-F238E27FC236}">
                <a16:creationId xmlns:a16="http://schemas.microsoft.com/office/drawing/2014/main" id="{40F3E21C-C48F-9413-FE8E-D3C2744BCF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98216" y="2243072"/>
            <a:ext cx="1704975" cy="1535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National Parks England">
            <a:extLst>
              <a:ext uri="{FF2B5EF4-FFF2-40B4-BE49-F238E27FC236}">
                <a16:creationId xmlns:a16="http://schemas.microsoft.com/office/drawing/2014/main" id="{0C59D930-C94C-EC65-9A24-A3A73BDC27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62378" y="5193345"/>
            <a:ext cx="1926513" cy="847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Japan's 34 Parks | National Parks of Japan">
            <a:extLst>
              <a:ext uri="{FF2B5EF4-FFF2-40B4-BE49-F238E27FC236}">
                <a16:creationId xmlns:a16="http://schemas.microsoft.com/office/drawing/2014/main" id="{EA91117E-3805-753E-78A4-8CFF34BA2A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532" y="4981162"/>
            <a:ext cx="899326" cy="1485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us forest service">
            <a:extLst>
              <a:ext uri="{FF2B5EF4-FFF2-40B4-BE49-F238E27FC236}">
                <a16:creationId xmlns:a16="http://schemas.microsoft.com/office/drawing/2014/main" id="{436FFC2A-5FDF-76D4-6644-5DC5C342C1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757" y="2389594"/>
            <a:ext cx="1413676" cy="1421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3CC35C6F-1E22-21C7-CC08-30B7B62F17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750975" y="2204520"/>
            <a:ext cx="1526435" cy="1589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MEET MEP's LATEST PARTNER: TANAPA - Mara Elephant Project">
            <a:extLst>
              <a:ext uri="{FF2B5EF4-FFF2-40B4-BE49-F238E27FC236}">
                <a16:creationId xmlns:a16="http://schemas.microsoft.com/office/drawing/2014/main" id="{0BDE533E-8693-B6FE-546F-636332FA3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1381" y="4981162"/>
            <a:ext cx="1257600" cy="1377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National Parks of Colombia | Travelombia">
            <a:extLst>
              <a:ext uri="{FF2B5EF4-FFF2-40B4-BE49-F238E27FC236}">
                <a16:creationId xmlns:a16="http://schemas.microsoft.com/office/drawing/2014/main" id="{66783687-4393-984E-1F93-535A86BFCD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1819" y="4834003"/>
            <a:ext cx="1393688" cy="1671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5866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D59D3-DC60-55A8-DD9E-659B5938E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7D094C-7982-3479-A6E9-51C6C9FBBA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188016"/>
            <a:ext cx="7352853" cy="4351338"/>
          </a:xfrm>
        </p:spPr>
        <p:txBody>
          <a:bodyPr/>
          <a:lstStyle/>
          <a:p>
            <a:r>
              <a:rPr lang="en-US" b="1" i="1" dirty="0"/>
              <a:t>Activators</a:t>
            </a:r>
          </a:p>
          <a:p>
            <a:pPr lvl="1"/>
            <a:r>
              <a:rPr lang="en-US" dirty="0"/>
              <a:t>Individuals that pack up their portable gear and head out to a park, and set up a station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b="1" i="1" dirty="0"/>
              <a:t>Hunters</a:t>
            </a:r>
          </a:p>
          <a:p>
            <a:pPr lvl="1"/>
            <a:r>
              <a:rPr lang="en-US" dirty="0"/>
              <a:t>Individuals located anywhere, who contact the </a:t>
            </a:r>
            <a:r>
              <a:rPr lang="en-US" i="1" dirty="0"/>
              <a:t>Activators</a:t>
            </a:r>
            <a:r>
              <a:rPr lang="en-US" dirty="0"/>
              <a:t> in a park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7EF86D-53C9-EB3E-8BF3-B3BABF49034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024327" y="1146307"/>
            <a:ext cx="3167605" cy="23757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82DBB04-CD83-4596-EAD5-DE576F25F4E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325" y="3689323"/>
            <a:ext cx="3167607" cy="2375705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DB457B0-4073-4C5B-9034-AA22A80B9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E4DD-B6C0-4431-9D20-CEBC4401618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536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57B42-D05B-C912-5F01-8972BD5C1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6425" y="269876"/>
            <a:ext cx="10215563" cy="745218"/>
          </a:xfrm>
        </p:spPr>
        <p:txBody>
          <a:bodyPr/>
          <a:lstStyle/>
          <a:p>
            <a:r>
              <a:rPr lang="en-US" dirty="0"/>
              <a:t>First – You need a POTA Account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856D3E-FD67-C8D1-CDB1-1473FF6A9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6425" y="956396"/>
            <a:ext cx="9858375" cy="5696073"/>
          </a:xfrm>
        </p:spPr>
        <p:txBody>
          <a:bodyPr>
            <a:normAutofit/>
          </a:bodyPr>
          <a:lstStyle/>
          <a:p>
            <a:r>
              <a:rPr lang="en-US" dirty="0"/>
              <a:t>One stop shop for all things POTA</a:t>
            </a:r>
            <a:br>
              <a:rPr lang="en-US" dirty="0"/>
            </a:br>
            <a:endParaRPr lang="en-US" dirty="0"/>
          </a:p>
          <a:p>
            <a:r>
              <a:rPr lang="en-US" dirty="0"/>
              <a:t>Account menu highlights: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“Spots” – Shows </a:t>
            </a:r>
            <a:r>
              <a:rPr lang="en-US" i="1" dirty="0"/>
              <a:t>Activators </a:t>
            </a:r>
            <a:r>
              <a:rPr lang="en-US" dirty="0"/>
              <a:t>currently operating in parks 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“Map” of all POTA parks, including park details 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“My Awards” – Shows progress towards certificates and awards</a:t>
            </a:r>
          </a:p>
          <a:p>
            <a:pPr lvl="2">
              <a:lnSpc>
                <a:spcPct val="100000"/>
              </a:lnSpc>
            </a:pPr>
            <a:r>
              <a:rPr lang="en-US" dirty="0"/>
              <a:t>Based on the logs </a:t>
            </a:r>
            <a:r>
              <a:rPr lang="en-US" i="1" dirty="0"/>
              <a:t>Activators</a:t>
            </a:r>
            <a:r>
              <a:rPr lang="en-US" dirty="0"/>
              <a:t> you contacted submit 	</a:t>
            </a:r>
          </a:p>
          <a:p>
            <a:pPr lvl="2">
              <a:lnSpc>
                <a:spcPct val="100000"/>
              </a:lnSpc>
            </a:pPr>
            <a:r>
              <a:rPr lang="en-US" dirty="0"/>
              <a:t>As a </a:t>
            </a:r>
            <a:r>
              <a:rPr lang="en-US" i="1" dirty="0"/>
              <a:t>Hunter</a:t>
            </a:r>
            <a:r>
              <a:rPr lang="en-US" dirty="0"/>
              <a:t> no logs submittals or QSO confirmation is required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“Rules &amp; Documentation” – POTA details, documentation, video</a:t>
            </a:r>
          </a:p>
          <a:p>
            <a:endParaRPr lang="en-US" dirty="0"/>
          </a:p>
          <a:p>
            <a:r>
              <a:rPr lang="en-US" dirty="0"/>
              <a:t>Creating an account is simple</a:t>
            </a:r>
          </a:p>
          <a:p>
            <a:pPr lvl="1"/>
            <a:r>
              <a:rPr lang="en-US" dirty="0">
                <a:hlinkClick r:id="rId3"/>
              </a:rPr>
              <a:t>https://parksontheair.com/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C59789-7C99-97A8-3433-1CB245974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E4DD-B6C0-4431-9D20-CEBC4401618E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92CE50-E4B0-A569-2B2F-5325436C27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55131" cy="6858000"/>
          </a:xfrm>
          <a:prstGeom prst="rect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163512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57B42-D05B-C912-5F01-8972BD5C1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POTA Account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2AC2E3-5958-D425-E899-56B5EB81BE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4" y="1500093"/>
            <a:ext cx="11210925" cy="35147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4E69895-6D99-0991-1A3E-AB94776A5C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925" y="3128220"/>
            <a:ext cx="1781175" cy="1409700"/>
          </a:xfrm>
          <a:prstGeom prst="rect">
            <a:avLst/>
          </a:prstGeom>
          <a:ln w="50800">
            <a:solidFill>
              <a:srgbClr val="FF0000"/>
            </a:solidFill>
          </a:ln>
        </p:spPr>
      </p:pic>
      <p:sp>
        <p:nvSpPr>
          <p:cNvPr id="10" name="Arrow: Down 9">
            <a:extLst>
              <a:ext uri="{FF2B5EF4-FFF2-40B4-BE49-F238E27FC236}">
                <a16:creationId xmlns:a16="http://schemas.microsoft.com/office/drawing/2014/main" id="{2DBC1687-8672-BCB8-8736-0D96C9331BE3}"/>
              </a:ext>
            </a:extLst>
          </p:cNvPr>
          <p:cNvSpPr/>
          <p:nvPr/>
        </p:nvSpPr>
        <p:spPr>
          <a:xfrm rot="7062128">
            <a:off x="3904570" y="3170086"/>
            <a:ext cx="447869" cy="634482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0C41682-BBD7-33B6-860D-0A49899EAD3A}"/>
              </a:ext>
            </a:extLst>
          </p:cNvPr>
          <p:cNvSpPr txBox="1"/>
          <p:nvPr/>
        </p:nvSpPr>
        <p:spPr>
          <a:xfrm>
            <a:off x="522513" y="5534075"/>
            <a:ext cx="85963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" indent="-228600">
              <a:buFont typeface="Arial" panose="020B0604020202020204" pitchFamily="34" charset="0"/>
              <a:buChar char="•"/>
            </a:pPr>
            <a:r>
              <a:rPr lang="en-US" sz="2400" dirty="0"/>
              <a:t>Follow the easy “Sign Up for POTA” instructions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B472B6-4A08-6D98-A0CE-7ADC93F30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E4DD-B6C0-4431-9D20-CEBC4401618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313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57B42-D05B-C912-5F01-8972BD5C1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POTA Account,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856D3E-FD67-C8D1-CDB1-1473FF6A9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5615" y="1451653"/>
            <a:ext cx="6929306" cy="4351338"/>
          </a:xfrm>
        </p:spPr>
        <p:txBody>
          <a:bodyPr/>
          <a:lstStyle/>
          <a:p>
            <a:r>
              <a:rPr lang="en-US" dirty="0"/>
              <a:t>POTA Account Passwords</a:t>
            </a:r>
          </a:p>
          <a:p>
            <a:pPr lvl="1"/>
            <a:r>
              <a:rPr lang="en-US" dirty="0"/>
              <a:t>Authenticated against accounts you already have</a:t>
            </a:r>
          </a:p>
          <a:p>
            <a:pPr lvl="2"/>
            <a:r>
              <a:rPr lang="en-US" dirty="0"/>
              <a:t>Amazon, Google, or Facebook</a:t>
            </a:r>
          </a:p>
          <a:p>
            <a:pPr lvl="1"/>
            <a:r>
              <a:rPr lang="en-US" dirty="0"/>
              <a:t>Or create a unique username and password just for POTA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622D06-926C-2B7F-3ACD-C25D56EE0CC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95" y="1301615"/>
            <a:ext cx="4001710" cy="4651414"/>
          </a:xfrm>
          <a:prstGeom prst="rect">
            <a:avLst/>
          </a:prstGeom>
          <a:noFill/>
          <a:ln w="22225">
            <a:solidFill>
              <a:schemeClr val="accent1">
                <a:lumMod val="75000"/>
              </a:schemeClr>
            </a:solidFill>
          </a:ln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433DBB-972A-E149-3F33-CB139E603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E4DD-B6C0-4431-9D20-CEBC4401618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84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D59D3-DC60-55A8-DD9E-659B5938E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Started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7D094C-7982-3479-A6E9-51C6C9FBBA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Getting started with POTA can happen via one of two paths</a:t>
            </a:r>
          </a:p>
          <a:p>
            <a:pPr lvl="1"/>
            <a:r>
              <a:rPr lang="en-US" i="1" dirty="0"/>
              <a:t>Activator</a:t>
            </a:r>
          </a:p>
          <a:p>
            <a:pPr lvl="1"/>
            <a:r>
              <a:rPr lang="en-US" i="1" dirty="0"/>
              <a:t>Hunter</a:t>
            </a:r>
          </a:p>
          <a:p>
            <a:pPr lvl="1"/>
            <a:endParaRPr lang="en-US" dirty="0"/>
          </a:p>
          <a:p>
            <a:r>
              <a:rPr lang="en-US" dirty="0"/>
              <a:t>The easiest way to participate in POTA is as a </a:t>
            </a:r>
            <a:r>
              <a:rPr lang="en-US" i="1" dirty="0"/>
              <a:t>Hunter</a:t>
            </a:r>
            <a:r>
              <a:rPr lang="en-US" dirty="0"/>
              <a:t>, so let’s start there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286BB5-8D32-658C-C45F-60C8655F4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E4DD-B6C0-4431-9D20-CEBC4401618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5448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14093</TotalTime>
  <Words>1357</Words>
  <Application>Microsoft Office PowerPoint</Application>
  <PresentationFormat>Widescreen</PresentationFormat>
  <Paragraphs>256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Arial</vt:lpstr>
      <vt:lpstr>Calibri</vt:lpstr>
      <vt:lpstr>Calibri Light</vt:lpstr>
      <vt:lpstr>SF Pro Text</vt:lpstr>
      <vt:lpstr>system-ui</vt:lpstr>
      <vt:lpstr>Office Theme</vt:lpstr>
      <vt:lpstr>Getting Started with  Parks On The Air® (POTA)  “Keeping it Simple”</vt:lpstr>
      <vt:lpstr>POTA – Keeping it Simple</vt:lpstr>
      <vt:lpstr>Introduction</vt:lpstr>
      <vt:lpstr>Introduction</vt:lpstr>
      <vt:lpstr>Definitions</vt:lpstr>
      <vt:lpstr>First – You need a POTA Account</vt:lpstr>
      <vt:lpstr>Creating a POTA Account</vt:lpstr>
      <vt:lpstr>Creating a POTA Account, Continued</vt:lpstr>
      <vt:lpstr>Getting Started</vt:lpstr>
      <vt:lpstr>Hunter</vt:lpstr>
      <vt:lpstr>Hunter - Spotting</vt:lpstr>
      <vt:lpstr>Hunter – Active Spots Page</vt:lpstr>
      <vt:lpstr>Activators – Simple Rules</vt:lpstr>
      <vt:lpstr>Activators – Park Selection</vt:lpstr>
      <vt:lpstr>Activators – Pick A Park</vt:lpstr>
      <vt:lpstr>A Few of My POTA Activations</vt:lpstr>
      <vt:lpstr>A Few of My POTA Activations</vt:lpstr>
      <vt:lpstr>Activators – Getting Started</vt:lpstr>
      <vt:lpstr>Activators – Submitting Your Log</vt:lpstr>
      <vt:lpstr>Activators – Submitting Your Log, Continued</vt:lpstr>
      <vt:lpstr>Activators – What do you need to activate a POTA site? </vt:lpstr>
      <vt:lpstr>My POTA Gear</vt:lpstr>
      <vt:lpstr>My POTA Logging Software</vt:lpstr>
      <vt:lpstr>My POTA Gear – CW, FT8, FT4</vt:lpstr>
      <vt:lpstr>Awards</vt:lpstr>
      <vt:lpstr>More than “Keep it Simple”</vt:lpstr>
      <vt:lpstr>References</vt:lpstr>
      <vt:lpstr>Now Go Out and Enjoy POTA!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Getting Started with  Parks On The Air (POTA)</dc:title>
  <dc:creator>Dennis Boye</dc:creator>
  <cp:lastModifiedBy>Dennis Boye</cp:lastModifiedBy>
  <cp:revision>109</cp:revision>
  <dcterms:created xsi:type="dcterms:W3CDTF">2022-12-29T18:56:39Z</dcterms:created>
  <dcterms:modified xsi:type="dcterms:W3CDTF">2025-01-01T20:25:37Z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02bc7c3-f152-4da1-98bd-f7a1bebdf752_Enabled">
    <vt:lpwstr>true</vt:lpwstr>
  </property>
  <property fmtid="{D5CDD505-2E9C-101B-9397-08002B2CF9AE}" pid="3" name="MSIP_Label_502bc7c3-f152-4da1-98bd-f7a1bebdf752_SetDate">
    <vt:lpwstr>2024-01-03T16:01:56Z</vt:lpwstr>
  </property>
  <property fmtid="{D5CDD505-2E9C-101B-9397-08002B2CF9AE}" pid="4" name="MSIP_Label_502bc7c3-f152-4da1-98bd-f7a1bebdf752_Method">
    <vt:lpwstr>Privileged</vt:lpwstr>
  </property>
  <property fmtid="{D5CDD505-2E9C-101B-9397-08002B2CF9AE}" pid="5" name="MSIP_Label_502bc7c3-f152-4da1-98bd-f7a1bebdf752_Name">
    <vt:lpwstr>Unrestricted</vt:lpwstr>
  </property>
  <property fmtid="{D5CDD505-2E9C-101B-9397-08002B2CF9AE}" pid="6" name="MSIP_Label_502bc7c3-f152-4da1-98bd-f7a1bebdf752_SiteId">
    <vt:lpwstr>b18f006c-b0fc-467d-b23a-a35b5695b5dc</vt:lpwstr>
  </property>
  <property fmtid="{D5CDD505-2E9C-101B-9397-08002B2CF9AE}" pid="7" name="MSIP_Label_502bc7c3-f152-4da1-98bd-f7a1bebdf752_ActionId">
    <vt:lpwstr>c0370bdc-74f1-4c53-a6c9-e80bef878592</vt:lpwstr>
  </property>
  <property fmtid="{D5CDD505-2E9C-101B-9397-08002B2CF9AE}" pid="8" name="MSIP_Label_502bc7c3-f152-4da1-98bd-f7a1bebdf752_ContentBits">
    <vt:lpwstr>0</vt:lpwstr>
  </property>
</Properties>
</file>