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2"/>
  </p:notesMasterIdLst>
  <p:sldIdLst>
    <p:sldId id="256" r:id="rId2"/>
    <p:sldId id="258" r:id="rId3"/>
    <p:sldId id="259" r:id="rId4"/>
    <p:sldId id="260" r:id="rId5"/>
    <p:sldId id="261" r:id="rId6"/>
    <p:sldId id="262" r:id="rId7"/>
    <p:sldId id="264" r:id="rId8"/>
    <p:sldId id="263" r:id="rId9"/>
    <p:sldId id="265" r:id="rId10"/>
    <p:sldId id="266" r:id="rId11"/>
    <p:sldId id="267" r:id="rId12"/>
    <p:sldId id="268" r:id="rId13"/>
    <p:sldId id="269" r:id="rId14"/>
    <p:sldId id="270" r:id="rId15"/>
    <p:sldId id="271" r:id="rId16"/>
    <p:sldId id="275" r:id="rId17"/>
    <p:sldId id="274" r:id="rId18"/>
    <p:sldId id="272" r:id="rId19"/>
    <p:sldId id="273" r:id="rId20"/>
    <p:sldId id="276" r:id="rId21"/>
    <p:sldId id="277" r:id="rId22"/>
    <p:sldId id="278" r:id="rId23"/>
    <p:sldId id="328" r:id="rId24"/>
    <p:sldId id="279" r:id="rId25"/>
    <p:sldId id="280" r:id="rId26"/>
    <p:sldId id="281" r:id="rId27"/>
    <p:sldId id="282" r:id="rId28"/>
    <p:sldId id="283" r:id="rId29"/>
    <p:sldId id="284" r:id="rId30"/>
    <p:sldId id="285" r:id="rId31"/>
    <p:sldId id="286" r:id="rId32"/>
    <p:sldId id="290" r:id="rId33"/>
    <p:sldId id="287" r:id="rId34"/>
    <p:sldId id="288" r:id="rId35"/>
    <p:sldId id="289" r:id="rId36"/>
    <p:sldId id="291" r:id="rId37"/>
    <p:sldId id="292" r:id="rId38"/>
    <p:sldId id="293" r:id="rId39"/>
    <p:sldId id="294" r:id="rId40"/>
    <p:sldId id="296" r:id="rId41"/>
    <p:sldId id="297" r:id="rId42"/>
    <p:sldId id="324" r:id="rId43"/>
    <p:sldId id="298" r:id="rId44"/>
    <p:sldId id="326" r:id="rId45"/>
    <p:sldId id="295" r:id="rId46"/>
    <p:sldId id="299" r:id="rId47"/>
    <p:sldId id="300" r:id="rId48"/>
    <p:sldId id="301" r:id="rId49"/>
    <p:sldId id="302" r:id="rId50"/>
    <p:sldId id="303" r:id="rId51"/>
    <p:sldId id="304" r:id="rId52"/>
    <p:sldId id="305" r:id="rId53"/>
    <p:sldId id="306" r:id="rId54"/>
    <p:sldId id="307" r:id="rId55"/>
    <p:sldId id="308" r:id="rId56"/>
    <p:sldId id="309" r:id="rId57"/>
    <p:sldId id="311" r:id="rId58"/>
    <p:sldId id="310" r:id="rId59"/>
    <p:sldId id="312" r:id="rId60"/>
    <p:sldId id="313" r:id="rId61"/>
    <p:sldId id="314" r:id="rId62"/>
    <p:sldId id="315" r:id="rId63"/>
    <p:sldId id="316" r:id="rId64"/>
    <p:sldId id="317" r:id="rId65"/>
    <p:sldId id="318" r:id="rId66"/>
    <p:sldId id="319" r:id="rId67"/>
    <p:sldId id="320" r:id="rId68"/>
    <p:sldId id="321" r:id="rId69"/>
    <p:sldId id="322" r:id="rId70"/>
    <p:sldId id="327"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78" autoAdjust="0"/>
    <p:restoredTop sz="94608" autoAdjust="0"/>
  </p:normalViewPr>
  <p:slideViewPr>
    <p:cSldViewPr>
      <p:cViewPr varScale="1">
        <p:scale>
          <a:sx n="82" d="100"/>
          <a:sy n="82" d="100"/>
        </p:scale>
        <p:origin x="-1469" y="-9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538"/>
    </p:cViewPr>
  </p:sorterViewPr>
  <p:notesViewPr>
    <p:cSldViewPr>
      <p:cViewPr varScale="1">
        <p:scale>
          <a:sx n="66" d="100"/>
          <a:sy n="66" d="100"/>
        </p:scale>
        <p:origin x="-3139" y="-77"/>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My_Docs\normalized_grap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5.5511943716843377E-2"/>
          <c:y val="2.6662330653308079E-2"/>
          <c:w val="0.72664174687972016"/>
          <c:h val="0.87233923307917083"/>
        </c:manualLayout>
      </c:layout>
      <c:scatterChart>
        <c:scatterStyle val="smoothMarker"/>
        <c:ser>
          <c:idx val="0"/>
          <c:order val="0"/>
          <c:tx>
            <c:v>Linearity Template</c:v>
          </c:tx>
          <c:marker>
            <c:symbol val="none"/>
          </c:marker>
          <c:xVal>
            <c:numRef>
              <c:f>Sheet1!$D$4:$D$38</c:f>
              <c:numCache>
                <c:formatCode>General</c:formatCode>
                <c:ptCount val="35"/>
                <c:pt idx="0">
                  <c:v>0</c:v>
                </c:pt>
                <c:pt idx="1">
                  <c:v>5.0000000000000051E-2</c:v>
                </c:pt>
                <c:pt idx="2">
                  <c:v>0.1</c:v>
                </c:pt>
                <c:pt idx="3">
                  <c:v>0.15000000000000019</c:v>
                </c:pt>
                <c:pt idx="4">
                  <c:v>0.2</c:v>
                </c:pt>
                <c:pt idx="5">
                  <c:v>0.25</c:v>
                </c:pt>
                <c:pt idx="6">
                  <c:v>0.30000000000000032</c:v>
                </c:pt>
                <c:pt idx="7">
                  <c:v>0.35000000000000031</c:v>
                </c:pt>
                <c:pt idx="8">
                  <c:v>0.4</c:v>
                </c:pt>
                <c:pt idx="9">
                  <c:v>0.45</c:v>
                </c:pt>
                <c:pt idx="10">
                  <c:v>0.5</c:v>
                </c:pt>
                <c:pt idx="11">
                  <c:v>0.55000000000000004</c:v>
                </c:pt>
                <c:pt idx="12">
                  <c:v>0.60000000000000064</c:v>
                </c:pt>
                <c:pt idx="13">
                  <c:v>0.65000000000000091</c:v>
                </c:pt>
                <c:pt idx="14">
                  <c:v>0.70000000000000062</c:v>
                </c:pt>
                <c:pt idx="15">
                  <c:v>0.75000000000000078</c:v>
                </c:pt>
                <c:pt idx="16">
                  <c:v>0.8</c:v>
                </c:pt>
                <c:pt idx="17">
                  <c:v>0.85000000000000064</c:v>
                </c:pt>
                <c:pt idx="18">
                  <c:v>0.9</c:v>
                </c:pt>
                <c:pt idx="19">
                  <c:v>0.94999999999999984</c:v>
                </c:pt>
                <c:pt idx="20">
                  <c:v>0.99999999999999978</c:v>
                </c:pt>
                <c:pt idx="21">
                  <c:v>1.0499999999999976</c:v>
                </c:pt>
                <c:pt idx="22">
                  <c:v>1.0999999999999981</c:v>
                </c:pt>
                <c:pt idx="23">
                  <c:v>1.1499999999999981</c:v>
                </c:pt>
                <c:pt idx="24">
                  <c:v>1.199999999999998</c:v>
                </c:pt>
                <c:pt idx="25">
                  <c:v>1.2499999999999969</c:v>
                </c:pt>
                <c:pt idx="26">
                  <c:v>1.2999999999999972</c:v>
                </c:pt>
                <c:pt idx="27">
                  <c:v>1.3499999999999974</c:v>
                </c:pt>
                <c:pt idx="28">
                  <c:v>1.3999999999999975</c:v>
                </c:pt>
                <c:pt idx="29">
                  <c:v>1.4499999999999962</c:v>
                </c:pt>
                <c:pt idx="30">
                  <c:v>1.4999999999999964</c:v>
                </c:pt>
                <c:pt idx="31">
                  <c:v>1.5499999999999969</c:v>
                </c:pt>
                <c:pt idx="32">
                  <c:v>1.5999999999999968</c:v>
                </c:pt>
                <c:pt idx="33">
                  <c:v>1.649999999999997</c:v>
                </c:pt>
                <c:pt idx="34">
                  <c:v>1.6999999999999971</c:v>
                </c:pt>
              </c:numCache>
            </c:numRef>
          </c:xVal>
          <c:yVal>
            <c:numRef>
              <c:f>Sheet1!$G$4:$G$38</c:f>
              <c:numCache>
                <c:formatCode>General</c:formatCode>
                <c:ptCount val="35"/>
                <c:pt idx="0">
                  <c:v>0</c:v>
                </c:pt>
                <c:pt idx="1">
                  <c:v>5.0000000000000051E-2</c:v>
                </c:pt>
                <c:pt idx="2">
                  <c:v>0.1</c:v>
                </c:pt>
                <c:pt idx="3">
                  <c:v>0.15000000000000016</c:v>
                </c:pt>
                <c:pt idx="4">
                  <c:v>0.2</c:v>
                </c:pt>
                <c:pt idx="5">
                  <c:v>0.25</c:v>
                </c:pt>
                <c:pt idx="6">
                  <c:v>0.30000000000000032</c:v>
                </c:pt>
                <c:pt idx="7">
                  <c:v>0.35000000000000031</c:v>
                </c:pt>
                <c:pt idx="8">
                  <c:v>0.4</c:v>
                </c:pt>
                <c:pt idx="9">
                  <c:v>0.45</c:v>
                </c:pt>
                <c:pt idx="10">
                  <c:v>0.5</c:v>
                </c:pt>
                <c:pt idx="11">
                  <c:v>0.55000000000000004</c:v>
                </c:pt>
                <c:pt idx="12">
                  <c:v>0.60000000000000064</c:v>
                </c:pt>
                <c:pt idx="13">
                  <c:v>0.65000000000000091</c:v>
                </c:pt>
                <c:pt idx="14">
                  <c:v>0.70000000000000062</c:v>
                </c:pt>
                <c:pt idx="15">
                  <c:v>0.74000000000000066</c:v>
                </c:pt>
                <c:pt idx="16">
                  <c:v>0.78500000000000003</c:v>
                </c:pt>
                <c:pt idx="17">
                  <c:v>0.83000000000000063</c:v>
                </c:pt>
                <c:pt idx="18">
                  <c:v>0.87500000000000078</c:v>
                </c:pt>
                <c:pt idx="19">
                  <c:v>0.91500000000000004</c:v>
                </c:pt>
                <c:pt idx="20">
                  <c:v>0.95000000000000062</c:v>
                </c:pt>
                <c:pt idx="21">
                  <c:v>0.96500000000000064</c:v>
                </c:pt>
                <c:pt idx="22">
                  <c:v>0.97199999999999998</c:v>
                </c:pt>
                <c:pt idx="23">
                  <c:v>0.97399999999999998</c:v>
                </c:pt>
                <c:pt idx="24">
                  <c:v>0.98</c:v>
                </c:pt>
                <c:pt idx="25">
                  <c:v>0.98299999999999998</c:v>
                </c:pt>
                <c:pt idx="26">
                  <c:v>0.98599999999999999</c:v>
                </c:pt>
                <c:pt idx="27">
                  <c:v>0.98799999999999999</c:v>
                </c:pt>
                <c:pt idx="28">
                  <c:v>0.99</c:v>
                </c:pt>
                <c:pt idx="29">
                  <c:v>0.99399999999999999</c:v>
                </c:pt>
                <c:pt idx="30">
                  <c:v>0.998</c:v>
                </c:pt>
                <c:pt idx="31">
                  <c:v>1</c:v>
                </c:pt>
                <c:pt idx="32">
                  <c:v>1</c:v>
                </c:pt>
                <c:pt idx="33">
                  <c:v>1</c:v>
                </c:pt>
                <c:pt idx="34">
                  <c:v>1</c:v>
                </c:pt>
              </c:numCache>
            </c:numRef>
          </c:yVal>
          <c:smooth val="1"/>
        </c:ser>
        <c:ser>
          <c:idx val="1"/>
          <c:order val="1"/>
          <c:marker>
            <c:symbol val="none"/>
          </c:marker>
          <c:xVal>
            <c:numRef>
              <c:f>Sheet1!$D$4:$D$24</c:f>
              <c:numCache>
                <c:formatCode>General</c:formatCode>
                <c:ptCount val="21"/>
                <c:pt idx="0">
                  <c:v>0</c:v>
                </c:pt>
                <c:pt idx="1">
                  <c:v>5.0000000000000051E-2</c:v>
                </c:pt>
                <c:pt idx="2">
                  <c:v>0.1</c:v>
                </c:pt>
                <c:pt idx="3">
                  <c:v>0.15000000000000019</c:v>
                </c:pt>
                <c:pt idx="4">
                  <c:v>0.2</c:v>
                </c:pt>
                <c:pt idx="5">
                  <c:v>0.25</c:v>
                </c:pt>
                <c:pt idx="6">
                  <c:v>0.30000000000000032</c:v>
                </c:pt>
                <c:pt idx="7">
                  <c:v>0.35000000000000031</c:v>
                </c:pt>
                <c:pt idx="8">
                  <c:v>0.4</c:v>
                </c:pt>
                <c:pt idx="9">
                  <c:v>0.45</c:v>
                </c:pt>
                <c:pt idx="10">
                  <c:v>0.5</c:v>
                </c:pt>
                <c:pt idx="11">
                  <c:v>0.55000000000000004</c:v>
                </c:pt>
                <c:pt idx="12">
                  <c:v>0.60000000000000064</c:v>
                </c:pt>
                <c:pt idx="13">
                  <c:v>0.65000000000000091</c:v>
                </c:pt>
                <c:pt idx="14">
                  <c:v>0.70000000000000062</c:v>
                </c:pt>
                <c:pt idx="15">
                  <c:v>0.75000000000000078</c:v>
                </c:pt>
                <c:pt idx="16">
                  <c:v>0.8</c:v>
                </c:pt>
                <c:pt idx="17">
                  <c:v>0.85000000000000064</c:v>
                </c:pt>
                <c:pt idx="18">
                  <c:v>0.9</c:v>
                </c:pt>
                <c:pt idx="19">
                  <c:v>0.94999999999999984</c:v>
                </c:pt>
                <c:pt idx="20">
                  <c:v>0.99999999999999978</c:v>
                </c:pt>
              </c:numCache>
            </c:numRef>
          </c:xVal>
          <c:yVal>
            <c:numRef>
              <c:f>Sheet1!$I$4:$I$24</c:f>
              <c:numCache>
                <c:formatCode>General</c:formatCode>
                <c:ptCount val="21"/>
                <c:pt idx="0">
                  <c:v>0</c:v>
                </c:pt>
                <c:pt idx="1">
                  <c:v>5.0000000000000051E-2</c:v>
                </c:pt>
                <c:pt idx="2">
                  <c:v>0.1</c:v>
                </c:pt>
                <c:pt idx="3">
                  <c:v>0.15000000000000019</c:v>
                </c:pt>
                <c:pt idx="4">
                  <c:v>0.2</c:v>
                </c:pt>
                <c:pt idx="5">
                  <c:v>0.25</c:v>
                </c:pt>
                <c:pt idx="6">
                  <c:v>0.30000000000000032</c:v>
                </c:pt>
                <c:pt idx="7">
                  <c:v>0.35000000000000031</c:v>
                </c:pt>
                <c:pt idx="8">
                  <c:v>0.4</c:v>
                </c:pt>
                <c:pt idx="9">
                  <c:v>0.45</c:v>
                </c:pt>
                <c:pt idx="10">
                  <c:v>0.5</c:v>
                </c:pt>
                <c:pt idx="11">
                  <c:v>0.55000000000000004</c:v>
                </c:pt>
                <c:pt idx="12">
                  <c:v>0.60000000000000064</c:v>
                </c:pt>
                <c:pt idx="13">
                  <c:v>0.65000000000000091</c:v>
                </c:pt>
                <c:pt idx="14">
                  <c:v>0.70000000000000062</c:v>
                </c:pt>
                <c:pt idx="15">
                  <c:v>0.75000000000000078</c:v>
                </c:pt>
                <c:pt idx="16">
                  <c:v>0.8</c:v>
                </c:pt>
                <c:pt idx="17">
                  <c:v>0.85000000000000064</c:v>
                </c:pt>
                <c:pt idx="18">
                  <c:v>0.9</c:v>
                </c:pt>
                <c:pt idx="19">
                  <c:v>0.94999999999999984</c:v>
                </c:pt>
                <c:pt idx="20">
                  <c:v>0.99999999999999978</c:v>
                </c:pt>
              </c:numCache>
            </c:numRef>
          </c:yVal>
          <c:smooth val="1"/>
        </c:ser>
        <c:axId val="123931648"/>
        <c:axId val="124019456"/>
      </c:scatterChart>
      <c:valAx>
        <c:axId val="123931648"/>
        <c:scaling>
          <c:orientation val="minMax"/>
        </c:scaling>
        <c:axPos val="b"/>
        <c:majorGridlines/>
        <c:minorGridlines/>
        <c:numFmt formatCode="General" sourceLinked="1"/>
        <c:tickLblPos val="nextTo"/>
        <c:crossAx val="124019456"/>
        <c:crosses val="autoZero"/>
        <c:crossBetween val="midCat"/>
      </c:valAx>
      <c:valAx>
        <c:axId val="124019456"/>
        <c:scaling>
          <c:orientation val="minMax"/>
        </c:scaling>
        <c:axPos val="l"/>
        <c:majorGridlines/>
        <c:numFmt formatCode="General" sourceLinked="1"/>
        <c:tickLblPos val="nextTo"/>
        <c:crossAx val="123931648"/>
        <c:crosses val="autoZero"/>
        <c:crossBetween val="midCat"/>
      </c:valAx>
    </c:plotArea>
    <c:plotVisOnly val="1"/>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0.4375</cdr:x>
      <cdr:y>0.14315</cdr:y>
    </cdr:from>
    <cdr:to>
      <cdr:x>0.43954</cdr:x>
      <cdr:y>0.2229</cdr:y>
    </cdr:to>
    <cdr:cxnSp macro="">
      <cdr:nvCxnSpPr>
        <cdr:cNvPr id="2" name="Straight Arrow Connector 1"/>
        <cdr:cNvCxnSpPr/>
      </cdr:nvCxnSpPr>
      <cdr:spPr>
        <a:xfrm xmlns:a="http://schemas.openxmlformats.org/drawingml/2006/main" rot="5400000">
          <a:off x="3059274" y="674526"/>
          <a:ext cx="297180" cy="14929"/>
        </a:xfrm>
        <a:prstGeom xmlns:a="http://schemas.openxmlformats.org/drawingml/2006/main" prst="straightConnector1">
          <a:avLst/>
        </a:prstGeom>
        <a:noFill xmlns:a="http://schemas.openxmlformats.org/drawingml/2006/main"/>
        <a:ln xmlns:a="http://schemas.openxmlformats.org/drawingml/2006/main" w="22225" cap="flat" cmpd="sng" algn="ctr">
          <a:solidFill>
            <a:sysClr val="windowText" lastClr="000000"/>
          </a:solidFill>
          <a:prstDash val="solid"/>
          <a:tailEnd type="arrow"/>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0.4375</cdr:x>
      <cdr:y>0.22495</cdr:y>
    </cdr:from>
    <cdr:to>
      <cdr:x>0.43954</cdr:x>
      <cdr:y>0.31084</cdr:y>
    </cdr:to>
    <cdr:cxnSp macro="">
      <cdr:nvCxnSpPr>
        <cdr:cNvPr id="3" name="Straight Arrow Connector 2"/>
        <cdr:cNvCxnSpPr/>
      </cdr:nvCxnSpPr>
      <cdr:spPr>
        <a:xfrm xmlns:a="http://schemas.openxmlformats.org/drawingml/2006/main" rot="16200000" flipV="1">
          <a:off x="3047845" y="990755"/>
          <a:ext cx="320040" cy="14929"/>
        </a:xfrm>
        <a:prstGeom xmlns:a="http://schemas.openxmlformats.org/drawingml/2006/main" prst="straightConnector1">
          <a:avLst/>
        </a:prstGeom>
        <a:noFill xmlns:a="http://schemas.openxmlformats.org/drawingml/2006/main"/>
        <a:ln xmlns:a="http://schemas.openxmlformats.org/drawingml/2006/main" w="22225" cap="flat" cmpd="sng" algn="ctr">
          <a:solidFill>
            <a:sysClr val="windowText" lastClr="000000"/>
          </a:solidFill>
          <a:prstDash val="solid"/>
          <a:tailEnd type="arrow"/>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7FF862-7BF9-45A0-AA5A-30DA7ADD0CD6}" type="datetimeFigureOut">
              <a:rPr lang="en-US" smtClean="0"/>
              <a:pPr/>
              <a:t>1/5/2025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49DBE3-E74D-4953-8E11-DB8E97F85CAA}"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249DBE3-E74D-4953-8E11-DB8E97F85CA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49DBE3-E74D-4953-8E11-DB8E97F85CAA}" type="slidenum">
              <a:rPr lang="en-US" smtClean="0"/>
              <a:pPr/>
              <a:t>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49DBE3-E74D-4953-8E11-DB8E97F85CAA}"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7935705-05D5-4E20-9B46-CEC39492F1B1}" type="datetimeFigureOut">
              <a:rPr lang="en-US" smtClean="0"/>
              <a:pPr/>
              <a:t>1/5/2025</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5818E52-6735-4843-94A7-654BCEBA1A5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935705-05D5-4E20-9B46-CEC39492F1B1}" type="datetimeFigureOut">
              <a:rPr lang="en-US" smtClean="0"/>
              <a:pPr/>
              <a:t>1/5/2025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5818E52-6735-4843-94A7-654BCEBA1A5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935705-05D5-4E20-9B46-CEC39492F1B1}" type="datetimeFigureOut">
              <a:rPr lang="en-US" smtClean="0"/>
              <a:pPr/>
              <a:t>1/5/2025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5818E52-6735-4843-94A7-654BCEBA1A5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935705-05D5-4E20-9B46-CEC39492F1B1}" type="datetimeFigureOut">
              <a:rPr lang="en-US" smtClean="0"/>
              <a:pPr/>
              <a:t>1/5/2025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5818E52-6735-4843-94A7-654BCEBA1A50}"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7935705-05D5-4E20-9B46-CEC39492F1B1}" type="datetimeFigureOut">
              <a:rPr lang="en-US" smtClean="0"/>
              <a:pPr/>
              <a:t>1/5/2025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5818E52-6735-4843-94A7-654BCEBA1A50}"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935705-05D5-4E20-9B46-CEC39492F1B1}" type="datetimeFigureOut">
              <a:rPr lang="en-US" smtClean="0"/>
              <a:pPr/>
              <a:t>1/5/2025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5818E52-6735-4843-94A7-654BCEBA1A50}"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7935705-05D5-4E20-9B46-CEC39492F1B1}" type="datetimeFigureOut">
              <a:rPr lang="en-US" smtClean="0"/>
              <a:pPr/>
              <a:t>1/5/2025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45818E52-6735-4843-94A7-654BCEBA1A5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7935705-05D5-4E20-9B46-CEC39492F1B1}" type="datetimeFigureOut">
              <a:rPr lang="en-US" smtClean="0"/>
              <a:pPr/>
              <a:t>1/5/2025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45818E52-6735-4843-94A7-654BCEBA1A50}"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7935705-05D5-4E20-9B46-CEC39492F1B1}" type="datetimeFigureOut">
              <a:rPr lang="en-US" smtClean="0"/>
              <a:pPr/>
              <a:t>1/5/2025</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45818E52-6735-4843-94A7-654BCEBA1A5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7935705-05D5-4E20-9B46-CEC39492F1B1}" type="datetimeFigureOut">
              <a:rPr lang="en-US" smtClean="0"/>
              <a:pPr/>
              <a:t>1/5/2025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5818E52-6735-4843-94A7-654BCEBA1A5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7935705-05D5-4E20-9B46-CEC39492F1B1}" type="datetimeFigureOut">
              <a:rPr lang="en-US" smtClean="0"/>
              <a:pPr/>
              <a:t>1/5/2025</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5818E52-6735-4843-94A7-654BCEBA1A50}"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7935705-05D5-4E20-9B46-CEC39492F1B1}" type="datetimeFigureOut">
              <a:rPr lang="en-US" smtClean="0"/>
              <a:pPr/>
              <a:t>1/5/2025</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5818E52-6735-4843-94A7-654BCEBA1A5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5638800"/>
            <a:ext cx="7772400" cy="1829761"/>
          </a:xfrm>
        </p:spPr>
        <p:txBody>
          <a:bodyPr>
            <a:normAutofit fontScale="90000"/>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Radio Frequency Transformers</a:t>
            </a:r>
            <a:br>
              <a:rPr lang="en-US" dirty="0" smtClean="0"/>
            </a:br>
            <a:r>
              <a:rPr lang="en-US" dirty="0" smtClean="0"/>
              <a:t> </a:t>
            </a:r>
            <a:r>
              <a:rPr lang="en-US" sz="3100" dirty="0" smtClean="0"/>
              <a:t>Theory, Construction, and Testing, and their applications in Ham Radio</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r>
              <a:rPr lang="en-US" sz="1600" dirty="0" smtClean="0">
                <a:solidFill>
                  <a:schemeClr val="bg1"/>
                </a:solidFill>
              </a:rPr>
              <a:t>Mike </a:t>
            </a:r>
            <a:r>
              <a:rPr lang="en-US" sz="1600" dirty="0" err="1" smtClean="0">
                <a:solidFill>
                  <a:schemeClr val="bg1"/>
                </a:solidFill>
              </a:rPr>
              <a:t>Kozma</a:t>
            </a:r>
            <a:r>
              <a:rPr lang="en-US" sz="1600" dirty="0" smtClean="0">
                <a:solidFill>
                  <a:schemeClr val="bg1"/>
                </a:solidFill>
              </a:rPr>
              <a:t>   WY2U</a:t>
            </a:r>
            <a:endParaRPr lang="en-US" sz="16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0"/>
            <a:ext cx="7772400" cy="915361"/>
          </a:xfrm>
        </p:spPr>
        <p:txBody>
          <a:bodyPr/>
          <a:lstStyle/>
          <a:p>
            <a:pPr algn="ctr"/>
            <a:r>
              <a:rPr lang="en-US" dirty="0" smtClean="0">
                <a:latin typeface="Times New Roman" pitchFamily="18" charset="0"/>
                <a:cs typeface="Times New Roman" pitchFamily="18" charset="0"/>
              </a:rPr>
              <a:t>Practical Transformer</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533400" y="1219200"/>
            <a:ext cx="7772400" cy="1199704"/>
          </a:xfrm>
        </p:spPr>
        <p:txBody>
          <a:bodyPr>
            <a:normAutofit fontScale="92500" lnSpcReduction="10000"/>
          </a:bodyPr>
          <a:lstStyle/>
          <a:p>
            <a:pPr algn="ctr"/>
            <a:r>
              <a:rPr lang="en-US" b="1" dirty="0" smtClean="0">
                <a:latin typeface="Times New Roman" pitchFamily="18" charset="0"/>
                <a:cs typeface="Times New Roman" pitchFamily="18" charset="0"/>
              </a:rPr>
              <a:t>The actual transformer consists of several embedded  circuit elements that limit power handling capability and frequency response.</a:t>
            </a:r>
          </a:p>
          <a:p>
            <a:pPr algn="ctr"/>
            <a:endParaRPr lang="en-US" dirty="0" smtClean="0"/>
          </a:p>
          <a:p>
            <a:pPr algn="ctr"/>
            <a:endParaRPr lang="en-US" dirty="0"/>
          </a:p>
        </p:txBody>
      </p:sp>
      <p:pic>
        <p:nvPicPr>
          <p:cNvPr id="4" name="Picture 3" descr="RF_xfrmr_capacitance.png"/>
          <p:cNvPicPr>
            <a:picLocks noChangeAspect="1"/>
          </p:cNvPicPr>
          <p:nvPr/>
        </p:nvPicPr>
        <p:blipFill>
          <a:blip r:embed="rId2"/>
          <a:stretch>
            <a:fillRect/>
          </a:stretch>
        </p:blipFill>
        <p:spPr>
          <a:xfrm>
            <a:off x="1219200" y="2362200"/>
            <a:ext cx="6805239" cy="27432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43200"/>
            <a:ext cx="7772400" cy="2286000"/>
          </a:xfrm>
        </p:spPr>
        <p:txBody>
          <a:bodyPr/>
          <a:lstStyle/>
          <a:p>
            <a:r>
              <a:rPr lang="en-US" dirty="0" smtClean="0"/>
              <a:t> </a:t>
            </a:r>
            <a:endParaRPr lang="en-US" dirty="0"/>
          </a:p>
        </p:txBody>
      </p:sp>
      <p:sp>
        <p:nvSpPr>
          <p:cNvPr id="3" name="Subtitle 2"/>
          <p:cNvSpPr>
            <a:spLocks noGrp="1"/>
          </p:cNvSpPr>
          <p:nvPr>
            <p:ph type="subTitle" idx="1"/>
          </p:nvPr>
        </p:nvSpPr>
        <p:spPr>
          <a:xfrm>
            <a:off x="457200" y="2667000"/>
            <a:ext cx="7772400" cy="1199704"/>
          </a:xfrm>
        </p:spPr>
        <p:txBody>
          <a:bodyPr>
            <a:noAutofit/>
          </a:bodyPr>
          <a:lstStyle/>
          <a:p>
            <a:pPr algn="ctr"/>
            <a:r>
              <a:rPr lang="en-US" sz="2000" b="1" dirty="0" smtClean="0">
                <a:latin typeface="Times New Roman" pitchFamily="18" charset="0"/>
                <a:cs typeface="Times New Roman" pitchFamily="18" charset="0"/>
              </a:rPr>
              <a:t> Area in dashed line border is Ideal Transformer</a:t>
            </a:r>
          </a:p>
          <a:p>
            <a:pPr algn="ctr"/>
            <a:r>
              <a:rPr lang="en-US" sz="2000" b="1" dirty="0" smtClean="0">
                <a:latin typeface="Times New Roman" pitchFamily="18" charset="0"/>
                <a:cs typeface="Times New Roman" pitchFamily="18" charset="0"/>
              </a:rPr>
              <a:t>R1 and R2 primary and secondary wire losses</a:t>
            </a:r>
          </a:p>
          <a:p>
            <a:pPr algn="ctr"/>
            <a:r>
              <a:rPr lang="en-US" sz="2000" b="1" dirty="0" err="1" smtClean="0">
                <a:latin typeface="Times New Roman" pitchFamily="18" charset="0"/>
                <a:cs typeface="Times New Roman" pitchFamily="18" charset="0"/>
              </a:rPr>
              <a:t>Rc</a:t>
            </a:r>
            <a:r>
              <a:rPr lang="en-US" sz="2000" b="1" dirty="0" smtClean="0">
                <a:latin typeface="Times New Roman" pitchFamily="18" charset="0"/>
                <a:cs typeface="Times New Roman" pitchFamily="18" charset="0"/>
              </a:rPr>
              <a:t> Core Loss Resistance</a:t>
            </a:r>
          </a:p>
          <a:p>
            <a:pPr algn="ctr"/>
            <a:r>
              <a:rPr lang="en-US" sz="2000" b="1" dirty="0" smtClean="0">
                <a:latin typeface="Times New Roman" pitchFamily="18" charset="0"/>
                <a:cs typeface="Times New Roman" pitchFamily="18" charset="0"/>
              </a:rPr>
              <a:t>L1 and L2 Leakage inductances</a:t>
            </a:r>
          </a:p>
          <a:p>
            <a:pPr algn="ctr"/>
            <a:r>
              <a:rPr lang="en-US" sz="2000" b="1" dirty="0" err="1" smtClean="0">
                <a:latin typeface="Times New Roman" pitchFamily="18" charset="0"/>
                <a:cs typeface="Times New Roman" pitchFamily="18" charset="0"/>
              </a:rPr>
              <a:t>Lp</a:t>
            </a:r>
            <a:r>
              <a:rPr lang="en-US" sz="2000" b="1" dirty="0" smtClean="0">
                <a:latin typeface="Times New Roman" pitchFamily="18" charset="0"/>
                <a:cs typeface="Times New Roman" pitchFamily="18" charset="0"/>
              </a:rPr>
              <a:t>  magnetization Inductance</a:t>
            </a:r>
          </a:p>
          <a:p>
            <a:pPr algn="ctr"/>
            <a:r>
              <a:rPr lang="en-US" sz="2000" b="1" dirty="0" smtClean="0">
                <a:latin typeface="Times New Roman" pitchFamily="18" charset="0"/>
                <a:cs typeface="Times New Roman" pitchFamily="18" charset="0"/>
              </a:rPr>
              <a:t>C1 and C2 shunt input and output parasitic capacitances</a:t>
            </a:r>
          </a:p>
          <a:p>
            <a:pPr algn="ctr"/>
            <a:r>
              <a:rPr lang="en-US" sz="2000" b="1" dirty="0" smtClean="0">
                <a:latin typeface="Times New Roman" pitchFamily="18" charset="0"/>
                <a:cs typeface="Times New Roman" pitchFamily="18" charset="0"/>
              </a:rPr>
              <a:t>C/2 are inter-winding capacitances</a:t>
            </a:r>
            <a:endParaRPr lang="en-US" sz="2000" b="1" dirty="0">
              <a:latin typeface="Times New Roman" pitchFamily="18" charset="0"/>
              <a:cs typeface="Times New Roman" pitchFamily="18" charset="0"/>
            </a:endParaRPr>
          </a:p>
        </p:txBody>
      </p:sp>
      <p:pic>
        <p:nvPicPr>
          <p:cNvPr id="4" name="Picture 3" descr="RF_xfrmr_capacitance.png"/>
          <p:cNvPicPr>
            <a:picLocks noChangeAspect="1"/>
          </p:cNvPicPr>
          <p:nvPr/>
        </p:nvPicPr>
        <p:blipFill>
          <a:blip r:embed="rId2"/>
          <a:stretch>
            <a:fillRect/>
          </a:stretch>
        </p:blipFill>
        <p:spPr>
          <a:xfrm>
            <a:off x="1143000" y="0"/>
            <a:ext cx="6805239" cy="27432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04800" y="2743200"/>
            <a:ext cx="8229600" cy="1143000"/>
          </a:xfrm>
        </p:spPr>
        <p:txBody>
          <a:bodyPr>
            <a:normAutofit fontScale="90000"/>
          </a:bodyPr>
          <a:lstStyle/>
          <a:p>
            <a:r>
              <a:rPr lang="en-US" sz="2800" dirty="0" smtClean="0">
                <a:solidFill>
                  <a:srgbClr val="FF0000"/>
                </a:solidFill>
                <a:latin typeface="Times New Roman" pitchFamily="18" charset="0"/>
                <a:cs typeface="Times New Roman" pitchFamily="18" charset="0"/>
              </a:rPr>
              <a:t>Leakage Inductance </a:t>
            </a:r>
            <a:r>
              <a:rPr lang="en-US" sz="2800" dirty="0" smtClean="0">
                <a:latin typeface="Times New Roman" pitchFamily="18" charset="0"/>
                <a:cs typeface="Times New Roman" pitchFamily="18" charset="0"/>
              </a:rPr>
              <a:t>– Equivalent Inductance that does not contribute to flux coupling.  Leakage inductance contributes to transformer insertion loss by magnetic field expansion, whereas, </a:t>
            </a:r>
            <a:r>
              <a:rPr lang="en-US" sz="2800" dirty="0" smtClean="0">
                <a:solidFill>
                  <a:srgbClr val="FF0000"/>
                </a:solidFill>
                <a:latin typeface="Times New Roman" pitchFamily="18" charset="0"/>
                <a:cs typeface="Times New Roman" pitchFamily="18" charset="0"/>
              </a:rPr>
              <a:t>Core Loss and Wire resistances </a:t>
            </a:r>
            <a:r>
              <a:rPr lang="en-US" sz="2800" dirty="0" smtClean="0">
                <a:solidFill>
                  <a:schemeClr val="tx1"/>
                </a:solidFill>
                <a:latin typeface="Times New Roman" pitchFamily="18" charset="0"/>
                <a:cs typeface="Times New Roman" pitchFamily="18" charset="0"/>
              </a:rPr>
              <a:t>conversely are thermal losses.</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solidFill>
                  <a:srgbClr val="FF0000"/>
                </a:solidFill>
                <a:latin typeface="Times New Roman" pitchFamily="18" charset="0"/>
                <a:cs typeface="Times New Roman" pitchFamily="18" charset="0"/>
              </a:rPr>
              <a:t>Magnetization Inductance </a:t>
            </a:r>
            <a:r>
              <a:rPr lang="en-US" sz="2800" dirty="0" smtClean="0">
                <a:latin typeface="Times New Roman" pitchFamily="18" charset="0"/>
                <a:cs typeface="Times New Roman" pitchFamily="18" charset="0"/>
              </a:rPr>
              <a:t>– the inductance due to the windings and permeability of the core material.  Magnetization inductance determines the low end frequency response of the transformer.</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The input , output, and inter-winding </a:t>
            </a:r>
            <a:r>
              <a:rPr lang="en-US" sz="2800" dirty="0" smtClean="0">
                <a:solidFill>
                  <a:srgbClr val="FF0000"/>
                </a:solidFill>
                <a:latin typeface="Times New Roman" pitchFamily="18" charset="0"/>
                <a:cs typeface="Times New Roman" pitchFamily="18" charset="0"/>
              </a:rPr>
              <a:t>capacitances</a:t>
            </a:r>
            <a:r>
              <a:rPr lang="en-US" sz="2800" dirty="0" smtClean="0">
                <a:latin typeface="Times New Roman" pitchFamily="18" charset="0"/>
                <a:cs typeface="Times New Roman" pitchFamily="18" charset="0"/>
              </a:rPr>
              <a:t> determine the high frequency response of the transformer.</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7878632" cy="5647700"/>
          </a:xfrm>
          <a:prstGeom prst="rect">
            <a:avLst/>
          </a:prstGeom>
        </p:spPr>
        <p:txBody>
          <a:bodyPr wrap="none">
            <a:spAutoFit/>
          </a:bodyPr>
          <a:lstStyle/>
          <a:p>
            <a:r>
              <a:rPr lang="en-US" sz="1900" b="1" dirty="0" smtClean="0">
                <a:latin typeface="Times New Roman" pitchFamily="18" charset="0"/>
                <a:cs typeface="Times New Roman" pitchFamily="18" charset="0"/>
              </a:rPr>
              <a:t>Leakage Inductance  is significant in a conventional </a:t>
            </a:r>
          </a:p>
          <a:p>
            <a:r>
              <a:rPr lang="en-US" sz="1900" b="1" dirty="0" smtClean="0">
                <a:latin typeface="Times New Roman" pitchFamily="18" charset="0"/>
                <a:cs typeface="Times New Roman" pitchFamily="18" charset="0"/>
              </a:rPr>
              <a:t>transformer, as much as 10% to 20% of the total circuit inductance. </a:t>
            </a:r>
          </a:p>
          <a:p>
            <a:r>
              <a:rPr lang="en-US" sz="1900" b="1" dirty="0" smtClean="0">
                <a:latin typeface="Times New Roman" pitchFamily="18" charset="0"/>
                <a:cs typeface="Times New Roman" pitchFamily="18" charset="0"/>
              </a:rPr>
              <a:t>It does not contribute to transformer temperature rise, but limits</a:t>
            </a:r>
          </a:p>
          <a:p>
            <a:r>
              <a:rPr lang="en-US" sz="1900" b="1" dirty="0" smtClean="0">
                <a:latin typeface="Times New Roman" pitchFamily="18" charset="0"/>
                <a:cs typeface="Times New Roman" pitchFamily="18" charset="0"/>
              </a:rPr>
              <a:t>the coefficient of coupling between the primary and secondary windings.</a:t>
            </a:r>
          </a:p>
          <a:p>
            <a:endParaRPr lang="en-US" sz="1900" b="1" dirty="0" smtClean="0">
              <a:latin typeface="Times New Roman" pitchFamily="18" charset="0"/>
              <a:cs typeface="Times New Roman" pitchFamily="18" charset="0"/>
            </a:endParaRPr>
          </a:p>
          <a:p>
            <a:r>
              <a:rPr lang="en-US" sz="1900" b="1" dirty="0" smtClean="0">
                <a:latin typeface="Times New Roman" pitchFamily="18" charset="0"/>
                <a:cs typeface="Times New Roman" pitchFamily="18" charset="0"/>
              </a:rPr>
              <a:t>It generates an external magnetic field surrounding the</a:t>
            </a:r>
          </a:p>
          <a:p>
            <a:r>
              <a:rPr lang="en-US" sz="1900" b="1" dirty="0" smtClean="0">
                <a:latin typeface="Times New Roman" pitchFamily="18" charset="0"/>
                <a:cs typeface="Times New Roman" pitchFamily="18" charset="0"/>
              </a:rPr>
              <a:t>Transformer, and produces a vector field that does not align with the</a:t>
            </a:r>
          </a:p>
          <a:p>
            <a:r>
              <a:rPr lang="en-US" sz="1900" b="1" dirty="0" smtClean="0">
                <a:latin typeface="Times New Roman" pitchFamily="18" charset="0"/>
                <a:cs typeface="Times New Roman" pitchFamily="18" charset="0"/>
              </a:rPr>
              <a:t>axis between primary and secondary windings.</a:t>
            </a:r>
          </a:p>
          <a:p>
            <a:endParaRPr lang="en-US" sz="1900" b="1" dirty="0" smtClean="0">
              <a:latin typeface="Times New Roman" pitchFamily="18" charset="0"/>
              <a:cs typeface="Times New Roman" pitchFamily="18" charset="0"/>
            </a:endParaRPr>
          </a:p>
          <a:p>
            <a:r>
              <a:rPr lang="en-US" sz="1900" b="1" dirty="0" smtClean="0">
                <a:latin typeface="Times New Roman" pitchFamily="18" charset="0"/>
                <a:cs typeface="Times New Roman" pitchFamily="18" charset="0"/>
              </a:rPr>
              <a:t>In addition, leakage inductance subtracts from the calculated</a:t>
            </a:r>
          </a:p>
          <a:p>
            <a:r>
              <a:rPr lang="en-US" sz="1900" b="1" dirty="0" smtClean="0">
                <a:latin typeface="Times New Roman" pitchFamily="18" charset="0"/>
                <a:cs typeface="Times New Roman" pitchFamily="18" charset="0"/>
              </a:rPr>
              <a:t>magnetization inductance limiting the low end frequency response</a:t>
            </a:r>
            <a:r>
              <a:rPr lang="en-US" sz="1900" dirty="0" smtClean="0">
                <a:latin typeface="Times New Roman" pitchFamily="18" charset="0"/>
                <a:cs typeface="Times New Roman" pitchFamily="18" charset="0"/>
              </a:rPr>
              <a:t>.</a:t>
            </a:r>
          </a:p>
          <a:p>
            <a:endParaRPr lang="en-US" sz="1900" dirty="0" smtClean="0">
              <a:latin typeface="Times New Roman" pitchFamily="18" charset="0"/>
              <a:cs typeface="Times New Roman" pitchFamily="18" charset="0"/>
            </a:endParaRPr>
          </a:p>
          <a:p>
            <a:r>
              <a:rPr lang="en-US" sz="1900" b="1" dirty="0" smtClean="0">
                <a:latin typeface="Times New Roman" pitchFamily="18" charset="0"/>
                <a:cs typeface="Times New Roman" pitchFamily="18" charset="0"/>
              </a:rPr>
              <a:t>The parasitic capacitances are due to the physical geometry of the </a:t>
            </a:r>
          </a:p>
          <a:p>
            <a:r>
              <a:rPr lang="en-US" sz="1900" b="1" dirty="0" smtClean="0">
                <a:latin typeface="Times New Roman" pitchFamily="18" charset="0"/>
                <a:cs typeface="Times New Roman" pitchFamily="18" charset="0"/>
              </a:rPr>
              <a:t>windings, stray coupling, and mounting.</a:t>
            </a:r>
          </a:p>
          <a:p>
            <a:endParaRPr lang="en-US" sz="1900" b="1" dirty="0" smtClean="0">
              <a:latin typeface="Times New Roman" pitchFamily="18" charset="0"/>
              <a:cs typeface="Times New Roman" pitchFamily="18" charset="0"/>
            </a:endParaRPr>
          </a:p>
          <a:p>
            <a:r>
              <a:rPr lang="en-US" sz="1900" b="1" dirty="0" smtClean="0">
                <a:latin typeface="Times New Roman" pitchFamily="18" charset="0"/>
                <a:cs typeface="Times New Roman" pitchFamily="18" charset="0"/>
              </a:rPr>
              <a:t>Also, the conventional transformer depends on infusing flux through </a:t>
            </a:r>
          </a:p>
          <a:p>
            <a:r>
              <a:rPr lang="en-US" sz="1900" b="1" dirty="0" smtClean="0">
                <a:latin typeface="Times New Roman" pitchFamily="18" charset="0"/>
                <a:cs typeface="Times New Roman" pitchFamily="18" charset="0"/>
              </a:rPr>
              <a:t>the core; the core introduces losses due to eddy currents, where some</a:t>
            </a:r>
          </a:p>
          <a:p>
            <a:r>
              <a:rPr lang="en-US" sz="1900" b="1" dirty="0" smtClean="0">
                <a:latin typeface="Times New Roman" pitchFamily="18" charset="0"/>
                <a:cs typeface="Times New Roman" pitchFamily="18" charset="0"/>
              </a:rPr>
              <a:t>magnetic poles do not properly align within the core material.  These eddy</a:t>
            </a:r>
          </a:p>
          <a:p>
            <a:r>
              <a:rPr lang="en-US" sz="1900" b="1" dirty="0" smtClean="0">
                <a:latin typeface="Times New Roman" pitchFamily="18" charset="0"/>
                <a:cs typeface="Times New Roman" pitchFamily="18" charset="0"/>
              </a:rPr>
              <a:t>currents produce an in-phase voltage drop producing heat.</a:t>
            </a:r>
            <a:endParaRPr lang="en-US" sz="19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81000"/>
            <a:ext cx="7620000" cy="4401205"/>
          </a:xfrm>
          <a:prstGeom prst="rect">
            <a:avLst/>
          </a:prstGeom>
        </p:spPr>
        <p:txBody>
          <a:bodyPr wrap="square">
            <a:spAutoFit/>
          </a:bodyPr>
          <a:lstStyle/>
          <a:p>
            <a:r>
              <a:rPr lang="en-US" sz="2000" b="1" dirty="0" smtClean="0">
                <a:latin typeface="Times New Roman" pitchFamily="18" charset="0"/>
                <a:cs typeface="Times New Roman" pitchFamily="18" charset="0"/>
              </a:rPr>
              <a:t>Conversely, a transmission line embeds inductance and capacitance between wires as part of the line </a:t>
            </a:r>
            <a:r>
              <a:rPr lang="en-US" sz="2000" b="1" dirty="0" smtClean="0">
                <a:solidFill>
                  <a:schemeClr val="accent2"/>
                </a:solidFill>
                <a:latin typeface="Times New Roman" pitchFamily="18" charset="0"/>
                <a:cs typeface="Times New Roman" pitchFamily="18" charset="0"/>
              </a:rPr>
              <a:t>Characteristic Impedance.  </a:t>
            </a:r>
            <a:r>
              <a:rPr lang="en-US" sz="2000" b="1" dirty="0" smtClean="0">
                <a:latin typeface="Times New Roman" pitchFamily="18" charset="0"/>
                <a:cs typeface="Times New Roman" pitchFamily="18" charset="0"/>
              </a:rPr>
              <a:t>Therefore, leakage inductance and external parasitic capacitances are much less in a transformer when transmission lines are used as couplers.  Coupling is very close to unity, (typically 0.98 to 0.99), so leakage inductance is typically less than 2%  of the total circuit inductance; magnetization inductance is 99% calculated value base on core permeability.</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Also, much lower flux flows through the core, since most of the coupling is between wires in the transmission line.</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This allows for the design of a high power transformer using surprisingly small cores.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753294" cy="7048083"/>
          </a:xfrm>
          <a:prstGeom prst="rect">
            <a:avLst/>
          </a:prstGeom>
        </p:spPr>
        <p:txBody>
          <a:bodyPr wrap="none">
            <a:spAutoFit/>
          </a:bodyPr>
          <a:lstStyle/>
          <a:p>
            <a:r>
              <a:rPr lang="en-US" sz="2100" b="1" dirty="0" smtClean="0"/>
              <a:t>        </a:t>
            </a:r>
            <a:r>
              <a:rPr lang="en-US" sz="2300" b="1" dirty="0" smtClean="0">
                <a:latin typeface="Times New Roman" pitchFamily="18" charset="0"/>
                <a:cs typeface="Times New Roman" pitchFamily="18" charset="0"/>
              </a:rPr>
              <a:t>History of Transmission Line Transformers:</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Gustav Guanella (1944) introduced a new technique for balanced transformer </a:t>
            </a:r>
          </a:p>
          <a:p>
            <a:r>
              <a:rPr lang="en-US" sz="2000" b="1" dirty="0" smtClean="0">
                <a:latin typeface="Times New Roman" pitchFamily="18" charset="0"/>
                <a:cs typeface="Times New Roman" pitchFamily="18" charset="0"/>
              </a:rPr>
              <a:t>design (</a:t>
            </a:r>
            <a:r>
              <a:rPr lang="en-US" sz="2000" b="1" dirty="0" err="1" smtClean="0">
                <a:solidFill>
                  <a:srgbClr val="FF0000"/>
                </a:solidFill>
                <a:latin typeface="Times New Roman" pitchFamily="18" charset="0"/>
                <a:cs typeface="Times New Roman" pitchFamily="18" charset="0"/>
              </a:rPr>
              <a:t>Baluns</a:t>
            </a:r>
            <a:r>
              <a:rPr lang="en-US" sz="2000" b="1" dirty="0" smtClean="0">
                <a:solidFill>
                  <a:srgbClr val="FF0000"/>
                </a:solidFill>
                <a:latin typeface="Times New Roman" pitchFamily="18" charset="0"/>
                <a:cs typeface="Times New Roman" pitchFamily="18" charset="0"/>
              </a:rPr>
              <a:t>), </a:t>
            </a:r>
            <a:r>
              <a:rPr lang="en-US" sz="2000" b="1" dirty="0" smtClean="0">
                <a:latin typeface="Times New Roman" pitchFamily="18" charset="0"/>
                <a:cs typeface="Times New Roman" pitchFamily="18" charset="0"/>
              </a:rPr>
              <a:t>by forming transmission lines into a coiled structure </a:t>
            </a:r>
          </a:p>
          <a:p>
            <a:r>
              <a:rPr lang="en-US" sz="2000" b="1" dirty="0" smtClean="0">
                <a:latin typeface="Times New Roman" pitchFamily="18" charset="0"/>
                <a:cs typeface="Times New Roman" pitchFamily="18" charset="0"/>
              </a:rPr>
              <a:t>to improve bandwidth and balance.  Prior to his design study, </a:t>
            </a:r>
            <a:r>
              <a:rPr lang="en-US" sz="2000" b="1" dirty="0" err="1" smtClean="0">
                <a:latin typeface="Times New Roman" pitchFamily="18" charset="0"/>
                <a:cs typeface="Times New Roman" pitchFamily="18" charset="0"/>
              </a:rPr>
              <a:t>baluns</a:t>
            </a:r>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used half wave or quarter wave structures to transition from unbalanced</a:t>
            </a:r>
          </a:p>
          <a:p>
            <a:r>
              <a:rPr lang="en-US" sz="2000" b="1" dirty="0" smtClean="0">
                <a:latin typeface="Times New Roman" pitchFamily="18" charset="0"/>
                <a:cs typeface="Times New Roman" pitchFamily="18" charset="0"/>
              </a:rPr>
              <a:t>to balanced, and suffered from  poor performance and narrow bandwidths.</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His design goal was to construct a </a:t>
            </a:r>
            <a:r>
              <a:rPr lang="en-US" sz="2000" b="1" dirty="0" smtClean="0">
                <a:solidFill>
                  <a:srgbClr val="FF0000"/>
                </a:solidFill>
                <a:latin typeface="Times New Roman" pitchFamily="18" charset="0"/>
                <a:cs typeface="Times New Roman" pitchFamily="18" charset="0"/>
              </a:rPr>
              <a:t>16 to 1 </a:t>
            </a:r>
            <a:r>
              <a:rPr lang="en-US" sz="2000" b="1" dirty="0" smtClean="0">
                <a:latin typeface="Times New Roman" pitchFamily="18" charset="0"/>
                <a:cs typeface="Times New Roman" pitchFamily="18" charset="0"/>
              </a:rPr>
              <a:t>step-down transformer to match</a:t>
            </a:r>
          </a:p>
          <a:p>
            <a:r>
              <a:rPr lang="en-US" sz="2000" b="1" dirty="0" smtClean="0">
                <a:latin typeface="Times New Roman" pitchFamily="18" charset="0"/>
                <a:cs typeface="Times New Roman" pitchFamily="18" charset="0"/>
              </a:rPr>
              <a:t>a 100w VHF push-pull vacuum tube amplifier, with a 960 ohm </a:t>
            </a:r>
          </a:p>
          <a:p>
            <a:r>
              <a:rPr lang="en-US" sz="2000" b="1" dirty="0" smtClean="0">
                <a:latin typeface="Times New Roman" pitchFamily="18" charset="0"/>
                <a:cs typeface="Times New Roman" pitchFamily="18" charset="0"/>
              </a:rPr>
              <a:t>output impedance, to a 60 ohm coaxial transmission line.</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Measured data on his prototype was within 10% of his calculated values</a:t>
            </a:r>
          </a:p>
          <a:p>
            <a:r>
              <a:rPr lang="en-US" sz="2000" b="1" dirty="0" smtClean="0">
                <a:latin typeface="Times New Roman" pitchFamily="18" charset="0"/>
                <a:cs typeface="Times New Roman" pitchFamily="18" charset="0"/>
              </a:rPr>
              <a:t>from </a:t>
            </a:r>
            <a:r>
              <a:rPr lang="en-US" sz="2000" b="1" dirty="0" smtClean="0">
                <a:solidFill>
                  <a:srgbClr val="FF0000"/>
                </a:solidFill>
                <a:latin typeface="Times New Roman" pitchFamily="18" charset="0"/>
                <a:cs typeface="Times New Roman" pitchFamily="18" charset="0"/>
              </a:rPr>
              <a:t>100 to 200 MHz</a:t>
            </a:r>
            <a:r>
              <a:rPr lang="en-US" sz="2000" b="1" dirty="0" smtClean="0">
                <a:latin typeface="Times New Roman" pitchFamily="18" charset="0"/>
                <a:cs typeface="Times New Roman" pitchFamily="18" charset="0"/>
              </a:rPr>
              <a:t>, which validated his design.</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His approach was to use four 240 ohm transmission lines connected</a:t>
            </a:r>
          </a:p>
          <a:p>
            <a:r>
              <a:rPr lang="en-US" sz="2000" b="1" dirty="0" smtClean="0">
                <a:latin typeface="Times New Roman" pitchFamily="18" charset="0"/>
                <a:cs typeface="Times New Roman" pitchFamily="18" charset="0"/>
              </a:rPr>
              <a:t>in series at the high impedance side, while combining the lines in parallel </a:t>
            </a:r>
          </a:p>
          <a:p>
            <a:r>
              <a:rPr lang="en-US" sz="2000" b="1" dirty="0" smtClean="0">
                <a:latin typeface="Times New Roman" pitchFamily="18" charset="0"/>
                <a:cs typeface="Times New Roman" pitchFamily="18" charset="0"/>
              </a:rPr>
              <a:t>at the low impedance side.</a:t>
            </a:r>
          </a:p>
          <a:p>
            <a:endParaRPr lang="en-US" b="1" dirty="0" smtClean="0"/>
          </a:p>
          <a:p>
            <a:endParaRPr lang="en-US" b="1" dirty="0" smtClean="0"/>
          </a:p>
          <a:p>
            <a:endParaRPr lang="en-US" b="1" dirty="0" smtClean="0"/>
          </a:p>
          <a:p>
            <a:endParaRPr lang="en-US" b="1"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609600"/>
            <a:ext cx="5990743" cy="523220"/>
          </a:xfrm>
          <a:prstGeom prst="rect">
            <a:avLst/>
          </a:prstGeom>
        </p:spPr>
        <p:txBody>
          <a:bodyPr wrap="none">
            <a:spAutoFit/>
          </a:bodyPr>
          <a:lstStyle/>
          <a:p>
            <a:r>
              <a:rPr lang="en-US" sz="2800" b="1" dirty="0" smtClean="0">
                <a:latin typeface="Times New Roman" pitchFamily="18" charset="0"/>
                <a:cs typeface="Times New Roman" pitchFamily="18" charset="0"/>
              </a:rPr>
              <a:t>Guanella </a:t>
            </a:r>
            <a:r>
              <a:rPr lang="en-US" sz="2800" b="1" dirty="0" smtClean="0">
                <a:solidFill>
                  <a:srgbClr val="FF0000"/>
                </a:solidFill>
                <a:latin typeface="Times New Roman" pitchFamily="18" charset="0"/>
                <a:cs typeface="Times New Roman" pitchFamily="18" charset="0"/>
              </a:rPr>
              <a:t>1: 1BALUN </a:t>
            </a:r>
            <a:r>
              <a:rPr lang="en-US" sz="2800" b="1" dirty="0" smtClean="0">
                <a:latin typeface="Times New Roman" pitchFamily="18" charset="0"/>
                <a:cs typeface="Times New Roman" pitchFamily="18" charset="0"/>
              </a:rPr>
              <a:t>Building Block:</a:t>
            </a:r>
            <a:endParaRPr lang="en-US" sz="2800" dirty="0">
              <a:latin typeface="Times New Roman" pitchFamily="18" charset="0"/>
              <a:cs typeface="Times New Roman" pitchFamily="18" charset="0"/>
            </a:endParaRPr>
          </a:p>
        </p:txBody>
      </p:sp>
      <p:pic>
        <p:nvPicPr>
          <p:cNvPr id="33794" name="Picture 2" descr="https://vk6ysf.com/balun_guanella_current_1-1_image01.gif"/>
          <p:cNvPicPr>
            <a:picLocks noChangeAspect="1" noChangeArrowheads="1"/>
          </p:cNvPicPr>
          <p:nvPr/>
        </p:nvPicPr>
        <p:blipFill>
          <a:blip r:embed="rId2"/>
          <a:srcRect/>
          <a:stretch>
            <a:fillRect/>
          </a:stretch>
        </p:blipFill>
        <p:spPr bwMode="auto">
          <a:xfrm>
            <a:off x="457200" y="1600200"/>
            <a:ext cx="7143750" cy="1800225"/>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8126455" cy="677108"/>
          </a:xfrm>
          <a:prstGeom prst="rect">
            <a:avLst/>
          </a:prstGeom>
        </p:spPr>
        <p:txBody>
          <a:bodyPr wrap="none">
            <a:spAutoFit/>
          </a:bodyPr>
          <a:lstStyle/>
          <a:p>
            <a:r>
              <a:rPr lang="en-US" sz="2000" b="1" dirty="0" smtClean="0">
                <a:latin typeface="Times New Roman" pitchFamily="18" charset="0"/>
                <a:cs typeface="Times New Roman" pitchFamily="18" charset="0"/>
              </a:rPr>
              <a:t>Guanella’s 1: 4 prototype building block is shown in the following figure</a:t>
            </a:r>
            <a:r>
              <a:rPr lang="en-US" sz="2000" dirty="0" smtClean="0">
                <a:latin typeface="Times New Roman" pitchFamily="18" charset="0"/>
                <a:cs typeface="Times New Roman" pitchFamily="18" charset="0"/>
              </a:rPr>
              <a:t>:</a:t>
            </a:r>
          </a:p>
          <a:p>
            <a:endParaRPr lang="en-US" dirty="0"/>
          </a:p>
        </p:txBody>
      </p:sp>
      <p:pic>
        <p:nvPicPr>
          <p:cNvPr id="32770" name="Picture 2" descr="The Guanella 1:4 balun."/>
          <p:cNvPicPr>
            <a:picLocks noChangeAspect="1" noChangeArrowheads="1"/>
          </p:cNvPicPr>
          <p:nvPr/>
        </p:nvPicPr>
        <p:blipFill>
          <a:blip r:embed="rId2"/>
          <a:srcRect/>
          <a:stretch>
            <a:fillRect/>
          </a:stretch>
        </p:blipFill>
        <p:spPr bwMode="auto">
          <a:xfrm>
            <a:off x="381000" y="1066800"/>
            <a:ext cx="7620000" cy="3048001"/>
          </a:xfrm>
          <a:prstGeom prst="rect">
            <a:avLst/>
          </a:prstGeom>
          <a:noFill/>
        </p:spPr>
      </p:pic>
      <p:sp>
        <p:nvSpPr>
          <p:cNvPr id="5" name="Rectangle 4"/>
          <p:cNvSpPr/>
          <p:nvPr/>
        </p:nvSpPr>
        <p:spPr>
          <a:xfrm>
            <a:off x="609600" y="4419600"/>
            <a:ext cx="7557069" cy="707886"/>
          </a:xfrm>
          <a:prstGeom prst="rect">
            <a:avLst/>
          </a:prstGeom>
        </p:spPr>
        <p:txBody>
          <a:bodyPr wrap="none">
            <a:spAutoFit/>
          </a:bodyPr>
          <a:lstStyle/>
          <a:p>
            <a:r>
              <a:rPr lang="en-US" sz="2000" b="1" dirty="0" smtClean="0">
                <a:latin typeface="Times New Roman" pitchFamily="18" charset="0"/>
                <a:cs typeface="Times New Roman" pitchFamily="18" charset="0"/>
              </a:rPr>
              <a:t>Guanella connected 4 of these prototype networks in series /parallel</a:t>
            </a:r>
          </a:p>
          <a:p>
            <a:r>
              <a:rPr lang="en-US" sz="2000" b="1" dirty="0" smtClean="0">
                <a:latin typeface="Times New Roman" pitchFamily="18" charset="0"/>
                <a:cs typeface="Times New Roman" pitchFamily="18" charset="0"/>
              </a:rPr>
              <a:t>to achieve the 1 to 16 </a:t>
            </a:r>
            <a:r>
              <a:rPr lang="en-US" sz="2000" b="1" dirty="0" err="1" smtClean="0">
                <a:latin typeface="Times New Roman" pitchFamily="18" charset="0"/>
                <a:cs typeface="Times New Roman" pitchFamily="18" charset="0"/>
              </a:rPr>
              <a:t>balun</a:t>
            </a:r>
            <a:r>
              <a:rPr lang="en-US" sz="2000" b="1" dirty="0" smtClean="0">
                <a:latin typeface="Times New Roman" pitchFamily="18" charset="0"/>
                <a:cs typeface="Times New Roman" pitchFamily="18" charset="0"/>
              </a:rPr>
              <a:t> network.</a:t>
            </a:r>
            <a:endParaRPr lang="en-US"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8084" y="228600"/>
            <a:ext cx="9001182" cy="3600986"/>
          </a:xfrm>
          <a:prstGeom prst="rect">
            <a:avLst/>
          </a:prstGeom>
        </p:spPr>
        <p:txBody>
          <a:bodyPr wrap="none">
            <a:spAutoFit/>
          </a:bodyPr>
          <a:lstStyle/>
          <a:p>
            <a:r>
              <a:rPr lang="en-US" sz="2000" dirty="0" smtClean="0">
                <a:solidFill>
                  <a:srgbClr val="FF0000"/>
                </a:solidFill>
              </a:rPr>
              <a:t>Clyde </a:t>
            </a:r>
            <a:r>
              <a:rPr lang="en-US" sz="2000" dirty="0" err="1" smtClean="0">
                <a:solidFill>
                  <a:srgbClr val="FF0000"/>
                </a:solidFill>
              </a:rPr>
              <a:t>Ruthroff</a:t>
            </a:r>
            <a:r>
              <a:rPr lang="en-US" sz="2000" dirty="0" smtClean="0">
                <a:solidFill>
                  <a:srgbClr val="FF0000"/>
                </a:solidFill>
              </a:rPr>
              <a:t> </a:t>
            </a:r>
            <a:r>
              <a:rPr lang="en-US" sz="2000" dirty="0" smtClean="0"/>
              <a:t>(1959) introduced a new approach to the transmission</a:t>
            </a:r>
          </a:p>
          <a:p>
            <a:r>
              <a:rPr lang="en-US" sz="2000" dirty="0" smtClean="0"/>
              <a:t> line transformer, by summing a </a:t>
            </a:r>
            <a:r>
              <a:rPr lang="en-US" sz="2000" dirty="0" smtClean="0">
                <a:solidFill>
                  <a:srgbClr val="FF0000"/>
                </a:solidFill>
              </a:rPr>
              <a:t>direct travelling voltage </a:t>
            </a:r>
            <a:r>
              <a:rPr lang="en-US" sz="2000" dirty="0" smtClean="0"/>
              <a:t>with a </a:t>
            </a:r>
            <a:r>
              <a:rPr lang="en-US" sz="2000" dirty="0" smtClean="0">
                <a:solidFill>
                  <a:srgbClr val="FF0000"/>
                </a:solidFill>
              </a:rPr>
              <a:t>delayed</a:t>
            </a:r>
          </a:p>
          <a:p>
            <a:r>
              <a:rPr lang="en-US" sz="2000" dirty="0" smtClean="0">
                <a:solidFill>
                  <a:srgbClr val="FF0000"/>
                </a:solidFill>
              </a:rPr>
              <a:t>voltage</a:t>
            </a:r>
            <a:r>
              <a:rPr lang="en-US" sz="2000" dirty="0" smtClean="0"/>
              <a:t> in a single transmission line.  His novel approach yielded a 1:4</a:t>
            </a:r>
          </a:p>
          <a:p>
            <a:r>
              <a:rPr lang="en-US" sz="2000" dirty="0" smtClean="0"/>
              <a:t>building block that could function as an unbalanced to unbalanced </a:t>
            </a:r>
          </a:p>
          <a:p>
            <a:r>
              <a:rPr lang="en-US" sz="2000" dirty="0" smtClean="0"/>
              <a:t>(</a:t>
            </a:r>
            <a:r>
              <a:rPr lang="en-US" sz="2000" dirty="0" smtClean="0">
                <a:solidFill>
                  <a:srgbClr val="FF0000"/>
                </a:solidFill>
              </a:rPr>
              <a:t>UNUN) </a:t>
            </a:r>
            <a:r>
              <a:rPr lang="en-US" sz="2000" dirty="0" smtClean="0"/>
              <a:t>network, or </a:t>
            </a:r>
            <a:r>
              <a:rPr lang="en-US" sz="2000" dirty="0" smtClean="0">
                <a:solidFill>
                  <a:srgbClr val="FF0000"/>
                </a:solidFill>
              </a:rPr>
              <a:t>BALUN</a:t>
            </a:r>
            <a:r>
              <a:rPr lang="en-US" sz="2000" dirty="0" smtClean="0"/>
              <a:t>, depending on the external connections.</a:t>
            </a:r>
          </a:p>
          <a:p>
            <a:endParaRPr lang="en-US" dirty="0" smtClean="0"/>
          </a:p>
          <a:p>
            <a:endParaRPr lang="en-US" dirty="0" smtClean="0"/>
          </a:p>
          <a:p>
            <a:r>
              <a:rPr lang="en-US" sz="2000" dirty="0" smtClean="0"/>
              <a:t>His </a:t>
            </a:r>
            <a:r>
              <a:rPr lang="en-US" sz="2000" dirty="0" smtClean="0">
                <a:solidFill>
                  <a:schemeClr val="accent2"/>
                </a:solidFill>
              </a:rPr>
              <a:t>4:1 UNUN </a:t>
            </a:r>
            <a:r>
              <a:rPr lang="en-US" sz="2000" dirty="0" smtClean="0"/>
              <a:t>prototype is depicted in the following figure:</a:t>
            </a:r>
          </a:p>
          <a:p>
            <a:endParaRPr lang="en-US" dirty="0" smtClean="0"/>
          </a:p>
          <a:p>
            <a:endParaRPr lang="en-US" dirty="0" smtClean="0"/>
          </a:p>
          <a:p>
            <a:endParaRPr lang="en-US" dirty="0" smtClean="0"/>
          </a:p>
          <a:p>
            <a:endParaRPr lang="en-US" dirty="0"/>
          </a:p>
        </p:txBody>
      </p:sp>
      <p:pic>
        <p:nvPicPr>
          <p:cNvPr id="1026" name="Picture 2" descr="The Ruthroff 1:4 unbalanced-to-unbalanced transformer."/>
          <p:cNvPicPr>
            <a:picLocks noChangeAspect="1" noChangeArrowheads="1"/>
          </p:cNvPicPr>
          <p:nvPr/>
        </p:nvPicPr>
        <p:blipFill>
          <a:blip r:embed="rId2"/>
          <a:srcRect/>
          <a:stretch>
            <a:fillRect/>
          </a:stretch>
        </p:blipFill>
        <p:spPr bwMode="auto">
          <a:xfrm>
            <a:off x="838200" y="2819400"/>
            <a:ext cx="7620000" cy="283845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7879080" cy="830997"/>
          </a:xfrm>
          <a:prstGeom prst="rect">
            <a:avLst/>
          </a:prstGeom>
        </p:spPr>
        <p:txBody>
          <a:bodyPr wrap="none">
            <a:spAutoFit/>
          </a:bodyPr>
          <a:lstStyle/>
          <a:p>
            <a:r>
              <a:rPr lang="en-US" sz="2400" b="1" dirty="0" err="1" smtClean="0"/>
              <a:t>Ruthroff’s</a:t>
            </a:r>
            <a:r>
              <a:rPr lang="en-US" sz="2400" b="1" dirty="0" smtClean="0"/>
              <a:t> </a:t>
            </a:r>
            <a:r>
              <a:rPr lang="en-US" sz="2400" b="1" dirty="0" smtClean="0">
                <a:solidFill>
                  <a:schemeClr val="accent2"/>
                </a:solidFill>
              </a:rPr>
              <a:t>1:4 </a:t>
            </a:r>
            <a:r>
              <a:rPr lang="en-US" sz="2400" b="1" dirty="0" err="1" smtClean="0">
                <a:solidFill>
                  <a:schemeClr val="accent2"/>
                </a:solidFill>
              </a:rPr>
              <a:t>Balun</a:t>
            </a:r>
            <a:r>
              <a:rPr lang="en-US" sz="2400" b="1" dirty="0" smtClean="0">
                <a:solidFill>
                  <a:schemeClr val="accent2"/>
                </a:solidFill>
              </a:rPr>
              <a:t> </a:t>
            </a:r>
            <a:r>
              <a:rPr lang="en-US" sz="2400" b="1" dirty="0" smtClean="0"/>
              <a:t>prototype connection is shown</a:t>
            </a:r>
          </a:p>
          <a:p>
            <a:r>
              <a:rPr lang="en-US" sz="2400" b="1" dirty="0" smtClean="0"/>
              <a:t>in the following figure:</a:t>
            </a:r>
            <a:endParaRPr lang="en-US" sz="2400" b="1" dirty="0"/>
          </a:p>
        </p:txBody>
      </p:sp>
      <p:pic>
        <p:nvPicPr>
          <p:cNvPr id="31746" name="Picture 2" descr="The Ruthroff 1:4 balun."/>
          <p:cNvPicPr>
            <a:picLocks noChangeAspect="1" noChangeArrowheads="1"/>
          </p:cNvPicPr>
          <p:nvPr/>
        </p:nvPicPr>
        <p:blipFill>
          <a:blip r:embed="rId2"/>
          <a:srcRect/>
          <a:stretch>
            <a:fillRect/>
          </a:stretch>
        </p:blipFill>
        <p:spPr bwMode="auto">
          <a:xfrm>
            <a:off x="457200" y="1828800"/>
            <a:ext cx="7620000" cy="32289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b="1" dirty="0" smtClean="0">
                <a:latin typeface="Times New Roman" pitchFamily="18" charset="0"/>
                <a:cs typeface="Times New Roman" pitchFamily="18" charset="0"/>
              </a:rPr>
              <a:t>Magnetically  Coupled Inductive Networks:</a:t>
            </a:r>
          </a:p>
          <a:p>
            <a:pPr>
              <a:buNone/>
            </a:pPr>
            <a:endParaRPr lang="en-US" b="1" dirty="0" smtClean="0">
              <a:latin typeface="Times New Roman" pitchFamily="18" charset="0"/>
              <a:cs typeface="Times New Roman" pitchFamily="18" charset="0"/>
            </a:endParaRPr>
          </a:p>
          <a:p>
            <a:pPr>
              <a:buFont typeface="Wingdings" pitchFamily="2" charset="2"/>
              <a:buChar char="§"/>
            </a:pPr>
            <a:r>
              <a:rPr lang="en-US" b="1" dirty="0" smtClean="0">
                <a:latin typeface="Times New Roman" pitchFamily="18" charset="0"/>
                <a:cs typeface="Times New Roman" pitchFamily="18" charset="0"/>
              </a:rPr>
              <a:t>Step Up or Down Voltages and or Currents</a:t>
            </a:r>
          </a:p>
          <a:p>
            <a:pPr>
              <a:buFont typeface="Wingdings" pitchFamily="2" charset="2"/>
              <a:buChar char="§"/>
            </a:pPr>
            <a:r>
              <a:rPr lang="en-US" b="1" dirty="0" smtClean="0">
                <a:latin typeface="Times New Roman" pitchFamily="18" charset="0"/>
                <a:cs typeface="Times New Roman" pitchFamily="18" charset="0"/>
              </a:rPr>
              <a:t>Provide Impedance Matching between a   	Source and Load</a:t>
            </a:r>
          </a:p>
          <a:p>
            <a:pPr>
              <a:buFont typeface="Wingdings" pitchFamily="2" charset="2"/>
              <a:buChar char="§"/>
            </a:pPr>
            <a:r>
              <a:rPr lang="en-US" b="1" dirty="0" smtClean="0">
                <a:latin typeface="Times New Roman" pitchFamily="18" charset="0"/>
                <a:cs typeface="Times New Roman" pitchFamily="18" charset="0"/>
              </a:rPr>
              <a:t>Provide Isolation between a Source and Load 	for Common Mode Currents</a:t>
            </a:r>
          </a:p>
          <a:p>
            <a:pPr>
              <a:buFont typeface="Wingdings" pitchFamily="2" charset="2"/>
              <a:buChar char="§"/>
            </a:pPr>
            <a:r>
              <a:rPr lang="en-US" b="1" dirty="0" smtClean="0">
                <a:latin typeface="Times New Roman" pitchFamily="18" charset="0"/>
                <a:cs typeface="Times New Roman" pitchFamily="18" charset="0"/>
              </a:rPr>
              <a:t>Combine all in one circuit</a:t>
            </a:r>
            <a:endParaRPr lang="en-US" b="1"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dirty="0" smtClean="0"/>
              <a:t>Transformers:</a:t>
            </a:r>
            <a:br>
              <a:rPr lang="en-US" dirty="0" smtClean="0"/>
            </a:b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0"/>
            <a:ext cx="7968848" cy="6878806"/>
          </a:xfrm>
          <a:prstGeom prst="rect">
            <a:avLst/>
          </a:prstGeom>
        </p:spPr>
        <p:txBody>
          <a:bodyPr wrap="none">
            <a:spAutoFit/>
          </a:bodyPr>
          <a:lstStyle/>
          <a:p>
            <a:r>
              <a:rPr lang="en-US" sz="2300" b="1" dirty="0" smtClean="0"/>
              <a:t>Autotransformer Discussion:</a:t>
            </a:r>
          </a:p>
          <a:p>
            <a:endParaRPr lang="en-US" b="1" dirty="0" smtClean="0"/>
          </a:p>
          <a:p>
            <a:r>
              <a:rPr lang="en-US" b="1" dirty="0" smtClean="0"/>
              <a:t>The Autotransformer is a version of the Standard transformer which</a:t>
            </a:r>
          </a:p>
          <a:p>
            <a:r>
              <a:rPr lang="en-US" b="1" dirty="0" smtClean="0"/>
              <a:t>uses a single continuous wire instead of a separate primary and</a:t>
            </a:r>
          </a:p>
          <a:p>
            <a:r>
              <a:rPr lang="en-US" b="1" dirty="0" smtClean="0"/>
              <a:t>Secondary winding.</a:t>
            </a:r>
          </a:p>
          <a:p>
            <a:endParaRPr lang="en-US" b="1" dirty="0" smtClean="0"/>
          </a:p>
          <a:p>
            <a:r>
              <a:rPr lang="en-US" b="1" dirty="0" smtClean="0"/>
              <a:t>A tap connection on the wire forms either the input</a:t>
            </a:r>
          </a:p>
          <a:p>
            <a:r>
              <a:rPr lang="en-US" b="1" dirty="0" smtClean="0"/>
              <a:t>or output terminal (tap input for Step-up, tap output for Step-down).</a:t>
            </a:r>
          </a:p>
          <a:p>
            <a:endParaRPr lang="en-US" b="1" dirty="0" smtClean="0"/>
          </a:p>
          <a:p>
            <a:r>
              <a:rPr lang="en-US" b="1" dirty="0" smtClean="0"/>
              <a:t>The turns ratio (N) is the total number of turns divided by the </a:t>
            </a:r>
          </a:p>
          <a:p>
            <a:r>
              <a:rPr lang="en-US" dirty="0" smtClean="0"/>
              <a:t>number of turns from tap to common.</a:t>
            </a:r>
          </a:p>
          <a:p>
            <a:endParaRPr lang="en-US" dirty="0" smtClean="0"/>
          </a:p>
          <a:p>
            <a:r>
              <a:rPr lang="en-US" sz="2000" dirty="0" smtClean="0">
                <a:solidFill>
                  <a:schemeClr val="accent2"/>
                </a:solidFill>
              </a:rPr>
              <a:t>                    N = N total / N tap</a:t>
            </a:r>
          </a:p>
          <a:p>
            <a:endParaRPr lang="en-US" sz="2000" dirty="0" smtClean="0">
              <a:solidFill>
                <a:schemeClr val="accent2"/>
              </a:solidFill>
            </a:endParaRPr>
          </a:p>
          <a:p>
            <a:r>
              <a:rPr lang="en-US" dirty="0" smtClean="0">
                <a:solidFill>
                  <a:schemeClr val="accent2"/>
                </a:solidFill>
              </a:rPr>
              <a:t>Voltage, Current, and Impedance relationships are the same</a:t>
            </a:r>
          </a:p>
          <a:p>
            <a:r>
              <a:rPr lang="en-US" dirty="0" smtClean="0">
                <a:solidFill>
                  <a:schemeClr val="accent2"/>
                </a:solidFill>
              </a:rPr>
              <a:t>as the Standard Transformer.</a:t>
            </a:r>
          </a:p>
          <a:p>
            <a:endParaRPr lang="en-US" dirty="0" smtClean="0">
              <a:solidFill>
                <a:schemeClr val="accent2"/>
              </a:solidFill>
            </a:endParaRPr>
          </a:p>
          <a:p>
            <a:r>
              <a:rPr lang="en-US" dirty="0" smtClean="0"/>
              <a:t>N can never be equal to unity, because of the tap.</a:t>
            </a:r>
          </a:p>
          <a:p>
            <a:endParaRPr lang="en-US" dirty="0" smtClean="0"/>
          </a:p>
          <a:p>
            <a:r>
              <a:rPr lang="en-US" dirty="0" smtClean="0"/>
              <a:t>Note that the </a:t>
            </a:r>
            <a:r>
              <a:rPr lang="en-US" dirty="0" err="1" smtClean="0"/>
              <a:t>Ruthroff</a:t>
            </a:r>
            <a:r>
              <a:rPr lang="en-US" dirty="0" smtClean="0"/>
              <a:t> designs are actually transmission line </a:t>
            </a:r>
          </a:p>
          <a:p>
            <a:r>
              <a:rPr lang="en-US" dirty="0" smtClean="0"/>
              <a:t>versions of the Autotransformer.</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15400" cy="7663636"/>
          </a:xfrm>
          <a:prstGeom prst="rect">
            <a:avLst/>
          </a:prstGeom>
        </p:spPr>
        <p:txBody>
          <a:bodyPr wrap="square">
            <a:spAutoFit/>
          </a:bodyPr>
          <a:lstStyle/>
          <a:p>
            <a:pPr algn="ctr"/>
            <a:r>
              <a:rPr lang="en-US" sz="2200" b="1" dirty="0" smtClean="0">
                <a:latin typeface="Times New Roman" pitchFamily="18" charset="0"/>
                <a:cs typeface="Times New Roman" pitchFamily="18" charset="0"/>
              </a:rPr>
              <a:t>UNUNS</a:t>
            </a:r>
          </a:p>
          <a:p>
            <a:pPr algn="ctr"/>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Commonly used to transform impedances from Antennas with a common return (Ground Mounted or Counterpoise) to unbalanced coaxial cable.  </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They  provide impedance step up or step down depending on how they are connected</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Usually uses the </a:t>
            </a:r>
            <a:r>
              <a:rPr lang="en-US" sz="2000" b="1" dirty="0" err="1" smtClean="0">
                <a:latin typeface="Times New Roman" pitchFamily="18" charset="0"/>
                <a:cs typeface="Times New Roman" pitchFamily="18" charset="0"/>
              </a:rPr>
              <a:t>Ruthroff</a:t>
            </a:r>
            <a:r>
              <a:rPr lang="en-US" sz="2000" b="1" dirty="0" smtClean="0">
                <a:latin typeface="Times New Roman" pitchFamily="18" charset="0"/>
                <a:cs typeface="Times New Roman" pitchFamily="18" charset="0"/>
              </a:rPr>
              <a:t> transformer design in conjunction with a ferrite core material.</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UNUN Parameters:</a:t>
            </a:r>
          </a:p>
          <a:p>
            <a:r>
              <a:rPr lang="en-US" sz="2000" b="1" dirty="0" smtClean="0">
                <a:latin typeface="Times New Roman" pitchFamily="18" charset="0"/>
                <a:cs typeface="Times New Roman" pitchFamily="18" charset="0"/>
              </a:rPr>
              <a:t>		Impedance matching ratio </a:t>
            </a:r>
          </a:p>
          <a:p>
            <a:r>
              <a:rPr lang="en-US" sz="2000" b="1" dirty="0" smtClean="0">
                <a:latin typeface="Times New Roman" pitchFamily="18" charset="0"/>
                <a:cs typeface="Times New Roman" pitchFamily="18" charset="0"/>
              </a:rPr>
              <a:t>		Frequency Range </a:t>
            </a:r>
          </a:p>
          <a:p>
            <a:r>
              <a:rPr lang="en-US" sz="2000" b="1" dirty="0" smtClean="0">
                <a:latin typeface="Times New Roman" pitchFamily="18" charset="0"/>
                <a:cs typeface="Times New Roman" pitchFamily="18" charset="0"/>
              </a:rPr>
              <a:t>		Insertion Loss</a:t>
            </a:r>
          </a:p>
          <a:p>
            <a:r>
              <a:rPr lang="en-US" sz="2000" b="1" dirty="0" smtClean="0">
                <a:latin typeface="Times New Roman" pitchFamily="18" charset="0"/>
                <a:cs typeface="Times New Roman" pitchFamily="18" charset="0"/>
              </a:rPr>
              <a:t>		Power Capability </a:t>
            </a:r>
          </a:p>
          <a:p>
            <a:r>
              <a:rPr lang="en-US" sz="2000" b="1" dirty="0" smtClean="0">
                <a:latin typeface="Times New Roman" pitchFamily="18" charset="0"/>
                <a:cs typeface="Times New Roman" pitchFamily="18" charset="0"/>
              </a:rPr>
              <a:t>		VSWR limits </a:t>
            </a:r>
          </a:p>
          <a:p>
            <a:r>
              <a:rPr lang="en-US" sz="2000" b="1" dirty="0" smtClean="0">
                <a:latin typeface="Times New Roman" pitchFamily="18" charset="0"/>
                <a:cs typeface="Times New Roman" pitchFamily="18" charset="0"/>
              </a:rPr>
              <a:t>		Core type, size, and material  </a:t>
            </a:r>
          </a:p>
          <a:p>
            <a:r>
              <a:rPr lang="en-US" sz="2000" b="1" dirty="0" smtClean="0">
                <a:latin typeface="Times New Roman" pitchFamily="18" charset="0"/>
                <a:cs typeface="Times New Roman" pitchFamily="18" charset="0"/>
              </a:rPr>
              <a:t>		Wire type, gauge and insulation type</a:t>
            </a:r>
          </a:p>
          <a:p>
            <a:r>
              <a:rPr lang="en-US" sz="2000" b="1" dirty="0" smtClean="0">
                <a:latin typeface="Times New Roman" pitchFamily="18" charset="0"/>
                <a:cs typeface="Times New Roman" pitchFamily="18" charset="0"/>
              </a:rPr>
              <a:t>		Operating Environment / temperature range</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458200" cy="6247864"/>
          </a:xfrm>
          <a:prstGeom prst="rect">
            <a:avLst/>
          </a:prstGeom>
        </p:spPr>
        <p:txBody>
          <a:bodyPr wrap="square">
            <a:spAutoFit/>
          </a:bodyPr>
          <a:lstStyle/>
          <a:p>
            <a:pPr algn="ctr"/>
            <a:r>
              <a:rPr lang="en-US" sz="2400" b="1" dirty="0" smtClean="0">
                <a:latin typeface="Times New Roman" pitchFamily="18" charset="0"/>
                <a:cs typeface="Times New Roman" pitchFamily="18" charset="0"/>
              </a:rPr>
              <a:t>Build your own ... Design Procedure</a:t>
            </a:r>
          </a:p>
          <a:p>
            <a:pPr algn="ctr"/>
            <a:r>
              <a:rPr lang="en-US" sz="2200" b="1" dirty="0" smtClean="0">
                <a:latin typeface="Times New Roman" pitchFamily="18" charset="0"/>
                <a:cs typeface="Times New Roman" pitchFamily="18" charset="0"/>
              </a:rPr>
              <a:t>Initial Design Investigations</a:t>
            </a:r>
          </a:p>
          <a:p>
            <a:endParaRPr lang="en-US" sz="2200" b="1" dirty="0" smtClean="0"/>
          </a:p>
          <a:p>
            <a:r>
              <a:rPr lang="en-US" sz="2000" b="1" dirty="0" smtClean="0">
                <a:solidFill>
                  <a:srgbClr val="FF0000"/>
                </a:solidFill>
                <a:latin typeface="Times New Roman" pitchFamily="18" charset="0"/>
                <a:cs typeface="Times New Roman" pitchFamily="18" charset="0"/>
              </a:rPr>
              <a:t>Impedance Ratio </a:t>
            </a:r>
            <a:r>
              <a:rPr lang="en-US" sz="2000" b="1" dirty="0" smtClean="0">
                <a:latin typeface="Times New Roman" pitchFamily="18" charset="0"/>
                <a:cs typeface="Times New Roman" pitchFamily="18" charset="0"/>
              </a:rPr>
              <a:t>(Step up or Step Down) (Determine the type and gauge 	of wire, as well as tap location)</a:t>
            </a:r>
          </a:p>
          <a:p>
            <a:endParaRPr lang="en-US" sz="2000" b="1" dirty="0" smtClean="0">
              <a:latin typeface="Times New Roman" pitchFamily="18" charset="0"/>
              <a:cs typeface="Times New Roman" pitchFamily="18" charset="0"/>
            </a:endParaRPr>
          </a:p>
          <a:p>
            <a:r>
              <a:rPr lang="en-US" sz="2000" b="1" dirty="0" smtClean="0">
                <a:solidFill>
                  <a:srgbClr val="FF0000"/>
                </a:solidFill>
                <a:latin typeface="Times New Roman" pitchFamily="18" charset="0"/>
                <a:cs typeface="Times New Roman" pitchFamily="18" charset="0"/>
              </a:rPr>
              <a:t>Frequency Range </a:t>
            </a:r>
            <a:r>
              <a:rPr lang="en-US" sz="2000" b="1" dirty="0" smtClean="0">
                <a:latin typeface="Times New Roman" pitchFamily="18" charset="0"/>
                <a:cs typeface="Times New Roman" pitchFamily="18" charset="0"/>
              </a:rPr>
              <a:t>(help determine the core type and core material, as well 	as indirectly determining total number of turns and wire gauge)</a:t>
            </a:r>
          </a:p>
          <a:p>
            <a:endParaRPr lang="en-US" sz="2000" b="1" dirty="0" smtClean="0">
              <a:latin typeface="Times New Roman" pitchFamily="18" charset="0"/>
              <a:cs typeface="Times New Roman" pitchFamily="18" charset="0"/>
            </a:endParaRPr>
          </a:p>
          <a:p>
            <a:r>
              <a:rPr lang="en-US" sz="2000" b="1" dirty="0" smtClean="0">
                <a:solidFill>
                  <a:srgbClr val="FF0000"/>
                </a:solidFill>
                <a:latin typeface="Times New Roman" pitchFamily="18" charset="0"/>
                <a:cs typeface="Times New Roman" pitchFamily="18" charset="0"/>
              </a:rPr>
              <a:t>Insertion Loss – Power Level  </a:t>
            </a:r>
            <a:r>
              <a:rPr lang="en-US" sz="2000" b="1" dirty="0" smtClean="0">
                <a:latin typeface="Times New Roman" pitchFamily="18" charset="0"/>
                <a:cs typeface="Times New Roman" pitchFamily="18" charset="0"/>
              </a:rPr>
              <a:t> (to determine the core size and type)</a:t>
            </a:r>
          </a:p>
          <a:p>
            <a:endParaRPr lang="en-US" sz="2000" b="1" dirty="0" smtClean="0">
              <a:latin typeface="Times New Roman" pitchFamily="18" charset="0"/>
              <a:cs typeface="Times New Roman" pitchFamily="18" charset="0"/>
            </a:endParaRPr>
          </a:p>
          <a:p>
            <a:r>
              <a:rPr lang="en-US" sz="2000" b="1" dirty="0" smtClean="0">
                <a:solidFill>
                  <a:srgbClr val="FF0000"/>
                </a:solidFill>
                <a:latin typeface="Times New Roman" pitchFamily="18" charset="0"/>
                <a:cs typeface="Times New Roman" pitchFamily="18" charset="0"/>
              </a:rPr>
              <a:t>VSWR Limits </a:t>
            </a:r>
            <a:endParaRPr lang="en-US" sz="2000" b="1" dirty="0" smtClean="0">
              <a:latin typeface="Times New Roman" pitchFamily="18" charset="0"/>
              <a:cs typeface="Times New Roman" pitchFamily="18" charset="0"/>
            </a:endParaRPr>
          </a:p>
          <a:p>
            <a:endParaRPr lang="en-US" sz="2000" b="1" dirty="0" smtClean="0">
              <a:latin typeface="Times New Roman" pitchFamily="18" charset="0"/>
              <a:cs typeface="Times New Roman" pitchFamily="18" charset="0"/>
            </a:endParaRPr>
          </a:p>
          <a:p>
            <a:r>
              <a:rPr lang="en-US" sz="2000" b="1" dirty="0" smtClean="0">
                <a:solidFill>
                  <a:srgbClr val="FF0000"/>
                </a:solidFill>
                <a:latin typeface="Times New Roman" pitchFamily="18" charset="0"/>
                <a:cs typeface="Times New Roman" pitchFamily="18" charset="0"/>
              </a:rPr>
              <a:t>Operating Environment </a:t>
            </a:r>
            <a:r>
              <a:rPr lang="en-US" sz="2000" b="1" dirty="0" smtClean="0">
                <a:latin typeface="Times New Roman" pitchFamily="18" charset="0"/>
                <a:cs typeface="Times New Roman" pitchFamily="18" charset="0"/>
              </a:rPr>
              <a:t>(Indoor / Outdoor/ Enclosure, etc)</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Iterative process, may require several back and forth attempts</a:t>
            </a:r>
          </a:p>
          <a:p>
            <a:endParaRPr lang="en-US" b="1" dirty="0" smtClean="0"/>
          </a:p>
          <a:p>
            <a:endParaRPr lang="en-US" b="1" dirty="0" smtClean="0"/>
          </a:p>
          <a:p>
            <a:endParaRPr lang="en-US" b="1" dirty="0" smtClean="0"/>
          </a:p>
          <a:p>
            <a:endParaRPr lang="en-US" b="1"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686800" cy="6555641"/>
          </a:xfrm>
          <a:prstGeom prst="rect">
            <a:avLst/>
          </a:prstGeom>
        </p:spPr>
        <p:txBody>
          <a:bodyPr wrap="square">
            <a:spAutoFit/>
          </a:bodyPr>
          <a:lstStyle/>
          <a:p>
            <a:r>
              <a:rPr lang="en-US" sz="2200" b="1" dirty="0" smtClean="0">
                <a:latin typeface="Times New Roman" pitchFamily="18" charset="0"/>
                <a:cs typeface="Times New Roman" pitchFamily="18" charset="0"/>
              </a:rPr>
              <a:t>                       Design Choices for Transformer Core</a:t>
            </a:r>
          </a:p>
          <a:p>
            <a:endParaRPr lang="en-US"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Ferrite Rod or </a:t>
            </a:r>
            <a:r>
              <a:rPr lang="en-US" sz="2000" b="1" dirty="0" err="1" smtClean="0">
                <a:latin typeface="Times New Roman" pitchFamily="18" charset="0"/>
                <a:cs typeface="Times New Roman" pitchFamily="18" charset="0"/>
              </a:rPr>
              <a:t>Toroid</a:t>
            </a:r>
            <a:r>
              <a:rPr lang="en-US" sz="2000" b="1" dirty="0" smtClean="0">
                <a:latin typeface="Times New Roman" pitchFamily="18" charset="0"/>
                <a:cs typeface="Times New Roman" pitchFamily="18" charset="0"/>
              </a:rPr>
              <a:t>?</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Measurements show no significant performance differences between the two</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But points to consider ……..</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Little magnetic property data exists for ferrite rods, whereas  manufacturers</a:t>
            </a:r>
          </a:p>
          <a:p>
            <a:r>
              <a:rPr lang="en-US" b="1" dirty="0" smtClean="0">
                <a:latin typeface="Times New Roman" pitchFamily="18" charset="0"/>
                <a:cs typeface="Times New Roman" pitchFamily="18" charset="0"/>
              </a:rPr>
              <a:t>         decided to focus on </a:t>
            </a:r>
            <a:r>
              <a:rPr lang="en-US" b="1" dirty="0" err="1" smtClean="0">
                <a:latin typeface="Times New Roman" pitchFamily="18" charset="0"/>
                <a:cs typeface="Times New Roman" pitchFamily="18" charset="0"/>
              </a:rPr>
              <a:t>toroids</a:t>
            </a:r>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Because of this, the users must obtain their own data by measurements to support</a:t>
            </a:r>
          </a:p>
          <a:p>
            <a:r>
              <a:rPr lang="en-US" b="1" dirty="0" smtClean="0">
                <a:latin typeface="Times New Roman" pitchFamily="18" charset="0"/>
                <a:cs typeface="Times New Roman" pitchFamily="18" charset="0"/>
              </a:rPr>
              <a:t>         a rod design</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Also, external component placement in a rod design is more critical than for a </a:t>
            </a:r>
            <a:r>
              <a:rPr lang="en-US" b="1" dirty="0" err="1" smtClean="0">
                <a:latin typeface="Times New Roman" pitchFamily="18" charset="0"/>
                <a:cs typeface="Times New Roman" pitchFamily="18" charset="0"/>
              </a:rPr>
              <a:t>toroid</a:t>
            </a:r>
            <a:r>
              <a:rPr lang="en-US" b="1" dirty="0" smtClean="0">
                <a:latin typeface="Times New Roman" pitchFamily="18" charset="0"/>
                <a:cs typeface="Times New Roman" pitchFamily="18" charset="0"/>
              </a:rPr>
              <a:t>,</a:t>
            </a:r>
          </a:p>
          <a:p>
            <a:r>
              <a:rPr lang="en-US" b="1" dirty="0" smtClean="0">
                <a:latin typeface="Times New Roman" pitchFamily="18" charset="0"/>
                <a:cs typeface="Times New Roman" pitchFamily="18" charset="0"/>
              </a:rPr>
              <a:t>         since the rod has a leakage magnetic field like a bar magnet, whereas a </a:t>
            </a:r>
          </a:p>
          <a:p>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toroid</a:t>
            </a:r>
            <a:r>
              <a:rPr lang="en-US" b="1" dirty="0" smtClean="0">
                <a:latin typeface="Times New Roman" pitchFamily="18" charset="0"/>
                <a:cs typeface="Times New Roman" pitchFamily="18" charset="0"/>
              </a:rPr>
              <a:t> mostly confines the leakage field within the material</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
            <a:ext cx="9067800" cy="7232749"/>
          </a:xfrm>
          <a:prstGeom prst="rect">
            <a:avLst/>
          </a:prstGeom>
        </p:spPr>
        <p:txBody>
          <a:bodyPr wrap="square">
            <a:spAutoFit/>
          </a:bodyPr>
          <a:lstStyle/>
          <a:p>
            <a:r>
              <a:rPr lang="en-US" sz="2400" b="1" dirty="0" smtClean="0">
                <a:latin typeface="Times New Roman" pitchFamily="18" charset="0"/>
                <a:cs typeface="Times New Roman" pitchFamily="18" charset="0"/>
              </a:rPr>
              <a:t>                         Fine Tuning the Design</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Determine total number of turns for required Magnetization Inductance:</a:t>
            </a:r>
          </a:p>
          <a:p>
            <a:r>
              <a:rPr lang="en-US" b="1" dirty="0" smtClean="0">
                <a:latin typeface="Times New Roman" pitchFamily="18" charset="0"/>
                <a:cs typeface="Times New Roman" pitchFamily="18" charset="0"/>
              </a:rPr>
              <a:t>Based on selected VSWR limit, calculate the minimum Inductive Reactance  (X</a:t>
            </a:r>
            <a:r>
              <a:rPr lang="en-US" b="1" baseline="-25000" dirty="0" smtClean="0">
                <a:latin typeface="Times New Roman" pitchFamily="18" charset="0"/>
                <a:cs typeface="Times New Roman" pitchFamily="18" charset="0"/>
              </a:rPr>
              <a:t>L</a:t>
            </a:r>
            <a:r>
              <a:rPr lang="en-US" b="1" dirty="0" smtClean="0">
                <a:latin typeface="Times New Roman" pitchFamily="18" charset="0"/>
                <a:cs typeface="Times New Roman" pitchFamily="18" charset="0"/>
              </a:rPr>
              <a:t>, at</a:t>
            </a:r>
          </a:p>
          <a:p>
            <a:r>
              <a:rPr lang="en-US" b="1"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Lowest Frequency, and Maximum Impedance:</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VSWR Limit		   Minimum X</a:t>
            </a:r>
            <a:r>
              <a:rPr lang="en-US" b="1" baseline="-25000" dirty="0" smtClean="0">
                <a:latin typeface="Times New Roman" pitchFamily="18" charset="0"/>
                <a:cs typeface="Times New Roman" pitchFamily="18" charset="0"/>
              </a:rPr>
              <a:t>L </a:t>
            </a:r>
            <a:r>
              <a:rPr lang="en-US" b="1" dirty="0" smtClean="0">
                <a:latin typeface="Times New Roman" pitchFamily="18" charset="0"/>
                <a:cs typeface="Times New Roman" pitchFamily="18" charset="0"/>
              </a:rPr>
              <a:t>at f min</a:t>
            </a:r>
          </a:p>
          <a:p>
            <a:r>
              <a:rPr lang="en-US" b="1" dirty="0" smtClean="0">
                <a:latin typeface="Times New Roman" pitchFamily="18" charset="0"/>
                <a:cs typeface="Times New Roman" pitchFamily="18" charset="0"/>
              </a:rPr>
              <a:t>                    2.0                               2.5 </a:t>
            </a:r>
            <a:r>
              <a:rPr lang="en-US" sz="1400" b="1" dirty="0" smtClean="0">
                <a:latin typeface="Times New Roman" pitchFamily="18" charset="0"/>
                <a:cs typeface="Times New Roman" pitchFamily="18" charset="0"/>
              </a:rPr>
              <a:t>x</a:t>
            </a:r>
            <a:r>
              <a:rPr lang="en-US" b="1" dirty="0" smtClean="0">
                <a:latin typeface="Times New Roman" pitchFamily="18" charset="0"/>
                <a:cs typeface="Times New Roman" pitchFamily="18" charset="0"/>
              </a:rPr>
              <a:t> Z max</a:t>
            </a:r>
          </a:p>
          <a:p>
            <a:r>
              <a:rPr lang="en-US" b="1" dirty="0" smtClean="0">
                <a:latin typeface="Times New Roman" pitchFamily="18" charset="0"/>
                <a:cs typeface="Times New Roman" pitchFamily="18" charset="0"/>
              </a:rPr>
              <a:t>                    1.5                               4.0 </a:t>
            </a:r>
            <a:r>
              <a:rPr lang="en-US" sz="1400" b="1" dirty="0" smtClean="0">
                <a:latin typeface="Times New Roman" pitchFamily="18" charset="0"/>
                <a:cs typeface="Times New Roman" pitchFamily="18" charset="0"/>
              </a:rPr>
              <a:t>x</a:t>
            </a:r>
            <a:r>
              <a:rPr lang="en-US" b="1" dirty="0" smtClean="0">
                <a:latin typeface="Times New Roman" pitchFamily="18" charset="0"/>
                <a:cs typeface="Times New Roman" pitchFamily="18" charset="0"/>
              </a:rPr>
              <a:t> Z max</a:t>
            </a:r>
          </a:p>
          <a:p>
            <a:r>
              <a:rPr lang="en-US" b="1" dirty="0" smtClean="0">
                <a:latin typeface="Times New Roman" pitchFamily="18" charset="0"/>
                <a:cs typeface="Times New Roman" pitchFamily="18" charset="0"/>
              </a:rPr>
              <a:t>                    1.2                               8.0 </a:t>
            </a:r>
            <a:r>
              <a:rPr lang="en-US" sz="1400" b="1" dirty="0" smtClean="0">
                <a:latin typeface="Times New Roman" pitchFamily="18" charset="0"/>
                <a:cs typeface="Times New Roman" pitchFamily="18" charset="0"/>
              </a:rPr>
              <a:t>x</a:t>
            </a:r>
            <a:r>
              <a:rPr lang="en-US" b="1" dirty="0" smtClean="0">
                <a:latin typeface="Times New Roman" pitchFamily="18" charset="0"/>
                <a:cs typeface="Times New Roman" pitchFamily="18" charset="0"/>
              </a:rPr>
              <a:t> Z max</a:t>
            </a:r>
          </a:p>
          <a:p>
            <a:r>
              <a:rPr lang="en-US" b="1" dirty="0" smtClean="0">
                <a:latin typeface="Times New Roman" pitchFamily="18" charset="0"/>
                <a:cs typeface="Times New Roman" pitchFamily="18" charset="0"/>
              </a:rPr>
              <a:t>                    1.1                               10.0 </a:t>
            </a:r>
            <a:r>
              <a:rPr lang="en-US" sz="1400" b="1" dirty="0" smtClean="0">
                <a:latin typeface="Times New Roman" pitchFamily="18" charset="0"/>
                <a:cs typeface="Times New Roman" pitchFamily="18" charset="0"/>
              </a:rPr>
              <a:t>x</a:t>
            </a:r>
            <a:r>
              <a:rPr lang="en-US" b="1" dirty="0" smtClean="0">
                <a:latin typeface="Times New Roman" pitchFamily="18" charset="0"/>
                <a:cs typeface="Times New Roman" pitchFamily="18" charset="0"/>
              </a:rPr>
              <a:t> Z max</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Calculate minimum Inductance  (</a:t>
            </a:r>
            <a:r>
              <a:rPr lang="en-US" b="1" dirty="0" err="1" smtClean="0">
                <a:latin typeface="Times New Roman" pitchFamily="18" charset="0"/>
                <a:cs typeface="Times New Roman" pitchFamily="18" charset="0"/>
              </a:rPr>
              <a:t>nano</a:t>
            </a:r>
            <a:r>
              <a:rPr lang="en-US" b="1" dirty="0" smtClean="0">
                <a:latin typeface="Times New Roman" pitchFamily="18" charset="0"/>
                <a:cs typeface="Times New Roman" pitchFamily="18" charset="0"/>
              </a:rPr>
              <a:t> Henries) based on X</a:t>
            </a:r>
            <a:r>
              <a:rPr lang="en-US" b="1" baseline="-25000" dirty="0" smtClean="0">
                <a:latin typeface="Times New Roman" pitchFamily="18" charset="0"/>
                <a:cs typeface="Times New Roman" pitchFamily="18" charset="0"/>
              </a:rPr>
              <a:t>L</a:t>
            </a:r>
            <a:r>
              <a:rPr lang="en-US" b="1" dirty="0" smtClean="0">
                <a:latin typeface="Times New Roman" pitchFamily="18" charset="0"/>
                <a:cs typeface="Times New Roman" pitchFamily="18" charset="0"/>
              </a:rPr>
              <a:t>:</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L </a:t>
            </a:r>
            <a:r>
              <a:rPr lang="en-US" b="1" dirty="0" err="1" smtClean="0">
                <a:solidFill>
                  <a:srgbClr val="FF0000"/>
                </a:solidFill>
                <a:latin typeface="Times New Roman" pitchFamily="18" charset="0"/>
                <a:cs typeface="Times New Roman" pitchFamily="18" charset="0"/>
              </a:rPr>
              <a:t>nh</a:t>
            </a:r>
            <a:r>
              <a:rPr lang="en-US" b="1" dirty="0" smtClean="0">
                <a:solidFill>
                  <a:srgbClr val="FF0000"/>
                </a:solidFill>
                <a:latin typeface="Times New Roman" pitchFamily="18" charset="0"/>
                <a:cs typeface="Times New Roman" pitchFamily="18" charset="0"/>
              </a:rPr>
              <a:t>= 1000 </a:t>
            </a:r>
            <a:r>
              <a:rPr lang="en-US" sz="1400" b="1" dirty="0" smtClean="0">
                <a:solidFill>
                  <a:srgbClr val="FF0000"/>
                </a:solidFill>
                <a:latin typeface="Times New Roman" pitchFamily="18" charset="0"/>
                <a:cs typeface="Times New Roman" pitchFamily="18" charset="0"/>
              </a:rPr>
              <a:t>x </a:t>
            </a:r>
            <a:r>
              <a:rPr lang="en-US" b="1" dirty="0" smtClean="0">
                <a:solidFill>
                  <a:srgbClr val="FF0000"/>
                </a:solidFill>
                <a:latin typeface="Times New Roman" pitchFamily="18" charset="0"/>
                <a:cs typeface="Times New Roman" pitchFamily="18" charset="0"/>
              </a:rPr>
              <a:t>X</a:t>
            </a:r>
            <a:r>
              <a:rPr lang="en-US" b="1" baseline="-25000" dirty="0" smtClean="0">
                <a:solidFill>
                  <a:srgbClr val="FF0000"/>
                </a:solidFill>
                <a:latin typeface="Times New Roman" pitchFamily="18" charset="0"/>
                <a:cs typeface="Times New Roman" pitchFamily="18" charset="0"/>
              </a:rPr>
              <a:t>L</a:t>
            </a:r>
            <a:r>
              <a:rPr lang="en-US" b="1" dirty="0" smtClean="0">
                <a:solidFill>
                  <a:srgbClr val="FF0000"/>
                </a:solidFill>
                <a:latin typeface="Times New Roman" pitchFamily="18" charset="0"/>
                <a:cs typeface="Times New Roman" pitchFamily="18" charset="0"/>
              </a:rPr>
              <a:t> / (2 x Pi </a:t>
            </a:r>
            <a:r>
              <a:rPr lang="en-US" sz="1200" b="1" dirty="0" smtClean="0">
                <a:solidFill>
                  <a:srgbClr val="FF0000"/>
                </a:solidFill>
                <a:latin typeface="Times New Roman" pitchFamily="18" charset="0"/>
                <a:cs typeface="Times New Roman" pitchFamily="18" charset="0"/>
              </a:rPr>
              <a:t>X</a:t>
            </a:r>
            <a:r>
              <a:rPr lang="en-US" b="1" dirty="0" smtClean="0">
                <a:solidFill>
                  <a:srgbClr val="FF0000"/>
                </a:solidFill>
                <a:latin typeface="Times New Roman" pitchFamily="18" charset="0"/>
                <a:cs typeface="Times New Roman" pitchFamily="18" charset="0"/>
              </a:rPr>
              <a:t> f min) </a:t>
            </a:r>
          </a:p>
          <a:p>
            <a:r>
              <a:rPr lang="en-US" b="1" baseline="30000" dirty="0" smtClean="0">
                <a:solidFill>
                  <a:srgbClr val="FF0000"/>
                </a:solidFill>
                <a:latin typeface="Times New Roman" pitchFamily="18" charset="0"/>
                <a:cs typeface="Times New Roman" pitchFamily="18" charset="0"/>
              </a:rPr>
              <a:t>		</a:t>
            </a:r>
            <a:r>
              <a:rPr lang="en-US" b="1" dirty="0" smtClean="0">
                <a:latin typeface="Times New Roman" pitchFamily="18" charset="0"/>
                <a:cs typeface="Times New Roman" pitchFamily="18" charset="0"/>
              </a:rPr>
              <a:t>where f min is MHz, L in </a:t>
            </a:r>
            <a:r>
              <a:rPr lang="en-US" b="1" dirty="0" err="1" smtClean="0">
                <a:latin typeface="Times New Roman" pitchFamily="18" charset="0"/>
                <a:cs typeface="Times New Roman" pitchFamily="18" charset="0"/>
              </a:rPr>
              <a:t>nano</a:t>
            </a:r>
            <a:r>
              <a:rPr lang="en-US" b="1" dirty="0" smtClean="0">
                <a:latin typeface="Times New Roman" pitchFamily="18" charset="0"/>
                <a:cs typeface="Times New Roman" pitchFamily="18" charset="0"/>
              </a:rPr>
              <a:t> henries</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Determine total number of turns based on core AL value:</a:t>
            </a:r>
          </a:p>
          <a:p>
            <a:endParaRPr lang="en-US" b="1" baseline="-25000" dirty="0" smtClean="0">
              <a:solidFill>
                <a:srgbClr val="FF0000"/>
              </a:solidFill>
              <a:latin typeface="Times New Roman" pitchFamily="18" charset="0"/>
              <a:cs typeface="Times New Roman" pitchFamily="18" charset="0"/>
            </a:endParaRPr>
          </a:p>
          <a:p>
            <a:r>
              <a:rPr lang="en-US" b="1" dirty="0" smtClean="0">
                <a:solidFill>
                  <a:srgbClr val="FF0000"/>
                </a:solidFill>
                <a:latin typeface="Times New Roman" pitchFamily="18" charset="0"/>
                <a:cs typeface="Times New Roman" pitchFamily="18" charset="0"/>
              </a:rPr>
              <a:t>		N total = </a:t>
            </a:r>
            <a:r>
              <a:rPr lang="en-US" sz="2400" b="1" dirty="0" smtClean="0">
                <a:solidFill>
                  <a:srgbClr val="FF0000"/>
                </a:solidFill>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  L </a:t>
            </a:r>
            <a:r>
              <a:rPr lang="en-US" b="1" dirty="0" err="1" smtClean="0">
                <a:solidFill>
                  <a:srgbClr val="FF0000"/>
                </a:solidFill>
                <a:latin typeface="Times New Roman" pitchFamily="18" charset="0"/>
                <a:cs typeface="Times New Roman" pitchFamily="18" charset="0"/>
              </a:rPr>
              <a:t>nh</a:t>
            </a:r>
            <a:r>
              <a:rPr lang="en-US" b="1" dirty="0" smtClean="0">
                <a:solidFill>
                  <a:srgbClr val="FF0000"/>
                </a:solidFill>
                <a:latin typeface="Times New Roman" pitchFamily="18" charset="0"/>
                <a:cs typeface="Times New Roman" pitchFamily="18" charset="0"/>
              </a:rPr>
              <a:t> / AL</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Table of Common Core AL values given on next slide</a:t>
            </a:r>
          </a:p>
          <a:p>
            <a:r>
              <a:rPr lang="en-US" b="1" dirty="0" smtClean="0"/>
              <a:t>    </a:t>
            </a:r>
          </a:p>
          <a:p>
            <a:endParaRPr lang="en-US" b="1" dirty="0" smtClean="0"/>
          </a:p>
          <a:p>
            <a:endParaRPr lang="en-US" dirty="0"/>
          </a:p>
        </p:txBody>
      </p:sp>
      <p:cxnSp>
        <p:nvCxnSpPr>
          <p:cNvPr id="4" name="Straight Connector 3"/>
          <p:cNvCxnSpPr/>
          <p:nvPr/>
        </p:nvCxnSpPr>
        <p:spPr>
          <a:xfrm>
            <a:off x="2971800" y="5334000"/>
            <a:ext cx="1143000" cy="1588"/>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76200" y="304801"/>
            <a:ext cx="8915400" cy="77867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AL values for common </a:t>
            </a:r>
            <a:r>
              <a:rPr lang="en-US" sz="2200" b="1" dirty="0" err="1" smtClean="0">
                <a:latin typeface="Times New Roman" pitchFamily="18" charset="0"/>
                <a:ea typeface="Times New Roman" pitchFamily="18" charset="0"/>
                <a:cs typeface="Times New Roman" pitchFamily="18" charset="0"/>
              </a:rPr>
              <a:t>T</a:t>
            </a:r>
            <a:r>
              <a:rPr kumimoji="0" lang="en-US" sz="2200" b="1" i="0"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rPr>
              <a:t>oroid</a:t>
            </a:r>
            <a:r>
              <a:rPr kumimoji="0" lang="en-US" sz="22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Cores:</a:t>
            </a:r>
          </a:p>
          <a:p>
            <a:pPr marL="0" marR="0" lvl="0" indent="457200" algn="l"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1" i="0"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rPr>
              <a:t>Toroid</a:t>
            </a:r>
            <a:r>
              <a:rPr kumimoji="0" lang="en-US" sz="20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P/N          Material Mix      Size ( inches OD)	   AL value  +/- 20%</a:t>
            </a: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FT50-43	                      43     		       0.5                             440  </a:t>
            </a:r>
            <a:endParaRPr kumimoji="0" lang="en-US" b="0" i="0" u="none" strike="noStrike" cap="none" normalizeH="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FT50-61                        61                             0.5                              69</a:t>
            </a:r>
            <a:endParaRPr kumimoji="0" lang="en-US" b="0" i="0" u="none" strike="noStrike" cap="none" normalizeH="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FT82-43                        43                             0.825                         470</a:t>
            </a:r>
            <a:endParaRPr kumimoji="0" lang="en-US" b="0" i="0" u="none" strike="noStrike" cap="none" normalizeH="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FT82-61                        61                             0.825                          79</a:t>
            </a:r>
            <a:endParaRPr kumimoji="0" lang="en-US" b="0" i="0" u="none" strike="noStrike" cap="none" normalizeH="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FT114-43                      43                             1.14                           510</a:t>
            </a:r>
            <a:endParaRPr kumimoji="0" lang="en-US" b="0" i="0" u="none" strike="noStrike" cap="none" normalizeH="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FT114-61                      61                             1.14                            75</a:t>
            </a:r>
            <a:endParaRPr kumimoji="0" lang="en-US" b="0" i="0" u="none" strike="noStrike" cap="none" normalizeH="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FT140-43                      43                             1.40                           850</a:t>
            </a:r>
            <a:endParaRPr kumimoji="0" lang="en-US" b="0" i="0" u="none" strike="noStrike" cap="none" normalizeH="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FT140-61                      61                             1.40                           150</a:t>
            </a:r>
            <a:endParaRPr kumimoji="0" lang="en-US" b="0" i="0" u="none" strike="noStrike" cap="none" normalizeH="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FT240-43                      43                             2.40                           1075</a:t>
            </a:r>
            <a:endParaRPr kumimoji="0" lang="en-US" b="0" i="0" u="none" strike="noStrike" cap="none" normalizeH="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FT240-52                      52                             2.40                            330</a:t>
            </a:r>
            <a:endParaRPr kumimoji="0" lang="en-US" b="0" i="0" u="none" strike="noStrike" cap="none" normalizeH="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FT240-61                      61                             2.40                            170</a:t>
            </a:r>
          </a:p>
          <a:p>
            <a:pPr marL="0" marR="0" lvl="0" indent="457200" algn="l" defTabSz="914400" rtl="0" eaLnBrk="0" fontAlgn="base" latinLnBrk="0" hangingPunct="0">
              <a:lnSpc>
                <a:spcPct val="100000"/>
              </a:lnSpc>
              <a:spcBef>
                <a:spcPct val="0"/>
              </a:spcBef>
              <a:spcAft>
                <a:spcPct val="0"/>
              </a:spcAft>
              <a:buClrTx/>
              <a:buSzTx/>
              <a:buFontTx/>
              <a:buNone/>
              <a:tabLst/>
            </a:pPr>
            <a:endParaRPr lang="en-US" b="1" dirty="0" smtClean="0">
              <a:latin typeface="Times New Roman" pitchFamily="18" charset="0"/>
              <a:ea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AL = </a:t>
            </a:r>
            <a:r>
              <a:rPr kumimoji="0" lang="en-US" b="1" i="0" u="none" strike="noStrike" cap="none" normalizeH="0" dirty="0" err="1" smtClean="0">
                <a:ln>
                  <a:noFill/>
                </a:ln>
                <a:solidFill>
                  <a:schemeClr val="tx1"/>
                </a:solidFill>
                <a:effectLst/>
                <a:latin typeface="Times New Roman" pitchFamily="18" charset="0"/>
                <a:ea typeface="Times New Roman" pitchFamily="18" charset="0"/>
                <a:cs typeface="Times New Roman" pitchFamily="18" charset="0"/>
              </a:rPr>
              <a:t>nano</a:t>
            </a:r>
            <a:r>
              <a:rPr kumimoji="0" lang="en-US"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Henries per Turn squared,  </a:t>
            </a:r>
            <a:r>
              <a:rPr lang="en-US" b="1" dirty="0" smtClean="0">
                <a:latin typeface="Times New Roman" pitchFamily="18" charset="0"/>
                <a:ea typeface="Times New Roman" pitchFamily="18" charset="0"/>
                <a:cs typeface="Times New Roman" pitchFamily="18" charset="0"/>
              </a:rPr>
              <a:t>then:</a:t>
            </a: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dirty="0" smtClean="0">
                <a:ln>
                  <a:noFill/>
                </a:ln>
                <a:solidFill>
                  <a:schemeClr val="accent2"/>
                </a:solidFill>
                <a:effectLst/>
                <a:latin typeface="Times New Roman" pitchFamily="18" charset="0"/>
                <a:ea typeface="Times New Roman" pitchFamily="18" charset="0"/>
                <a:cs typeface="Times New Roman" pitchFamily="18" charset="0"/>
              </a:rPr>
              <a:t>                                                                                 ____________</a:t>
            </a:r>
          </a:p>
          <a:p>
            <a:pPr marL="0" marR="0" lvl="0" indent="457200" algn="l" defTabSz="914400" rtl="0" eaLnBrk="0" fontAlgn="base" latinLnBrk="0" hangingPunct="0">
              <a:lnSpc>
                <a:spcPct val="100000"/>
              </a:lnSpc>
              <a:spcBef>
                <a:spcPct val="0"/>
              </a:spcBef>
              <a:spcAft>
                <a:spcPct val="0"/>
              </a:spcAft>
              <a:buClrTx/>
              <a:buSzTx/>
              <a:buFontTx/>
              <a:buNone/>
              <a:tabLst/>
            </a:pPr>
            <a:r>
              <a:rPr lang="en-US" sz="2200" b="1" dirty="0" smtClean="0">
                <a:latin typeface="Times New Roman" pitchFamily="18" charset="0"/>
                <a:ea typeface="Times New Roman" pitchFamily="18" charset="0"/>
                <a:cs typeface="Times New Roman" pitchFamily="18" charset="0"/>
              </a:rPr>
              <a:t>		</a:t>
            </a:r>
            <a:r>
              <a:rPr lang="en-US" sz="2200" b="1" dirty="0" smtClean="0">
                <a:solidFill>
                  <a:srgbClr val="FF0000"/>
                </a:solidFill>
                <a:latin typeface="Times New Roman" pitchFamily="18" charset="0"/>
                <a:ea typeface="Times New Roman" pitchFamily="18" charset="0"/>
                <a:cs typeface="Times New Roman" pitchFamily="18" charset="0"/>
              </a:rPr>
              <a:t>L </a:t>
            </a:r>
            <a:r>
              <a:rPr lang="en-US" sz="2200" b="1" dirty="0" err="1" smtClean="0">
                <a:solidFill>
                  <a:srgbClr val="FF0000"/>
                </a:solidFill>
                <a:latin typeface="Times New Roman" pitchFamily="18" charset="0"/>
                <a:ea typeface="Times New Roman" pitchFamily="18" charset="0"/>
                <a:cs typeface="Times New Roman" pitchFamily="18" charset="0"/>
              </a:rPr>
              <a:t>nh</a:t>
            </a:r>
            <a:r>
              <a:rPr lang="en-US" sz="2200" b="1" dirty="0" smtClean="0">
                <a:solidFill>
                  <a:srgbClr val="FF0000"/>
                </a:solidFill>
                <a:latin typeface="Times New Roman" pitchFamily="18" charset="0"/>
                <a:ea typeface="Times New Roman" pitchFamily="18" charset="0"/>
                <a:cs typeface="Times New Roman" pitchFamily="18" charset="0"/>
              </a:rPr>
              <a:t> = N</a:t>
            </a:r>
            <a:r>
              <a:rPr lang="en-US" sz="2200" b="1" baseline="30000" dirty="0" smtClean="0">
                <a:solidFill>
                  <a:srgbClr val="FF0000"/>
                </a:solidFill>
                <a:latin typeface="Times New Roman" pitchFamily="18" charset="0"/>
                <a:ea typeface="Times New Roman" pitchFamily="18" charset="0"/>
                <a:cs typeface="Times New Roman" pitchFamily="18" charset="0"/>
              </a:rPr>
              <a:t>2</a:t>
            </a:r>
            <a:r>
              <a:rPr lang="en-US" sz="2200" b="1" dirty="0" smtClean="0">
                <a:solidFill>
                  <a:srgbClr val="FF0000"/>
                </a:solidFill>
                <a:latin typeface="Times New Roman" pitchFamily="18" charset="0"/>
                <a:ea typeface="Times New Roman" pitchFamily="18" charset="0"/>
                <a:cs typeface="Times New Roman" pitchFamily="18" charset="0"/>
              </a:rPr>
              <a:t> x AL    or    N = √  L </a:t>
            </a:r>
            <a:r>
              <a:rPr lang="en-US" sz="2200" b="1" dirty="0" err="1" smtClean="0">
                <a:solidFill>
                  <a:srgbClr val="FF0000"/>
                </a:solidFill>
                <a:latin typeface="Times New Roman" pitchFamily="18" charset="0"/>
                <a:ea typeface="Times New Roman" pitchFamily="18" charset="0"/>
                <a:cs typeface="Times New Roman" pitchFamily="18" charset="0"/>
              </a:rPr>
              <a:t>nh</a:t>
            </a:r>
            <a:r>
              <a:rPr lang="en-US" sz="2200" b="1" dirty="0" smtClean="0">
                <a:solidFill>
                  <a:srgbClr val="FF0000"/>
                </a:solidFill>
                <a:latin typeface="Times New Roman" pitchFamily="18" charset="0"/>
                <a:ea typeface="Times New Roman" pitchFamily="18" charset="0"/>
                <a:cs typeface="Times New Roman" pitchFamily="18" charset="0"/>
              </a:rPr>
              <a:t> / AL</a:t>
            </a:r>
          </a:p>
          <a:p>
            <a:pPr marL="0" marR="0" lvl="0" indent="457200" algn="l" defTabSz="914400" rtl="0" eaLnBrk="0" fontAlgn="base" latinLnBrk="0" hangingPunct="0">
              <a:lnSpc>
                <a:spcPct val="100000"/>
              </a:lnSpc>
              <a:spcBef>
                <a:spcPct val="0"/>
              </a:spcBef>
              <a:spcAft>
                <a:spcPct val="0"/>
              </a:spcAft>
              <a:buClrTx/>
              <a:buSzTx/>
              <a:buFontTx/>
              <a:buNone/>
              <a:tabLst/>
            </a:pPr>
            <a:r>
              <a:rPr lang="en-US" sz="2200" b="1" dirty="0" smtClean="0">
                <a:solidFill>
                  <a:srgbClr val="FF0000"/>
                </a:solidFill>
                <a:latin typeface="Times New Roman" pitchFamily="18" charset="0"/>
                <a:ea typeface="Times New Roman" pitchFamily="18" charset="0"/>
                <a:cs typeface="Times New Roman" pitchFamily="18" charset="0"/>
              </a:rPr>
              <a:t>	 </a:t>
            </a:r>
            <a:r>
              <a:rPr lang="en-US" sz="2200" b="1" dirty="0" smtClean="0">
                <a:latin typeface="Times New Roman" pitchFamily="18" charset="0"/>
                <a:ea typeface="Times New Roman" pitchFamily="18" charset="0"/>
                <a:cs typeface="Times New Roman" pitchFamily="18" charset="0"/>
              </a:rPr>
              <a:t> L </a:t>
            </a:r>
            <a:r>
              <a:rPr lang="en-US" sz="2200" b="1" dirty="0" err="1" smtClean="0">
                <a:latin typeface="Times New Roman" pitchFamily="18" charset="0"/>
                <a:ea typeface="Times New Roman" pitchFamily="18" charset="0"/>
                <a:cs typeface="Times New Roman" pitchFamily="18" charset="0"/>
              </a:rPr>
              <a:t>nh</a:t>
            </a:r>
            <a:r>
              <a:rPr lang="en-US" sz="2200" b="1" dirty="0" smtClean="0">
                <a:latin typeface="Times New Roman" pitchFamily="18" charset="0"/>
                <a:ea typeface="Times New Roman" pitchFamily="18" charset="0"/>
                <a:cs typeface="Times New Roman" pitchFamily="18" charset="0"/>
              </a:rPr>
              <a:t> is Magnetization Inductance, and  N = number of turns</a:t>
            </a:r>
            <a:endParaRPr kumimoji="0" lang="en-US" sz="2200" b="1" i="0" u="none" strike="noStrike" cap="none" normalizeH="0" dirty="0" smtClean="0">
              <a:ln>
                <a:noFill/>
              </a:ln>
              <a:effectLst/>
              <a:latin typeface="Times New Roman" pitchFamily="18" charset="0"/>
              <a:ea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sz="1200" b="1" dirty="0" smtClean="0">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sz="1200" b="1" dirty="0" smtClean="0">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sz="1200" b="1" dirty="0" smtClean="0">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sz="1200" b="1" dirty="0" smtClean="0">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sz="1200" b="1" dirty="0" smtClean="0">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1" y="304800"/>
            <a:ext cx="8839200" cy="6555641"/>
          </a:xfrm>
          <a:prstGeom prst="rect">
            <a:avLst/>
          </a:prstGeom>
        </p:spPr>
        <p:txBody>
          <a:bodyPr wrap="square">
            <a:spAutoFit/>
          </a:bodyPr>
          <a:lstStyle/>
          <a:p>
            <a:r>
              <a:rPr lang="en-US" sz="2200" b="1" dirty="0" smtClean="0">
                <a:latin typeface="Times New Roman" pitchFamily="18" charset="0"/>
                <a:cs typeface="Times New Roman" pitchFamily="18" charset="0"/>
              </a:rPr>
              <a:t>		Number of Turns cont …..</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The maximum turns number appears across the highest impedance side of</a:t>
            </a:r>
          </a:p>
          <a:p>
            <a:r>
              <a:rPr lang="en-US" b="1" dirty="0" smtClean="0">
                <a:latin typeface="Times New Roman" pitchFamily="18" charset="0"/>
                <a:cs typeface="Times New Roman" pitchFamily="18" charset="0"/>
              </a:rPr>
              <a:t> the transformer, but is not necessarily the number of turn passes through the core.</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For example,  consider a 1:9 </a:t>
            </a:r>
            <a:r>
              <a:rPr lang="en-US" b="1" dirty="0" err="1" smtClean="0">
                <a:latin typeface="Times New Roman" pitchFamily="18" charset="0"/>
                <a:cs typeface="Times New Roman" pitchFamily="18" charset="0"/>
              </a:rPr>
              <a:t>unun</a:t>
            </a:r>
            <a:r>
              <a:rPr lang="en-US" b="1" dirty="0" smtClean="0">
                <a:latin typeface="Times New Roman" pitchFamily="18" charset="0"/>
                <a:cs typeface="Times New Roman" pitchFamily="18" charset="0"/>
              </a:rPr>
              <a:t> for a 50 ohm to 450 ohm transformer, that must operate down to 3.5 MHz, with a VSWR no greater than 1.5.  An FT140 Mix 61 was tentatively selected for the core, with an AL value of 150.  From the VSWR chart, the</a:t>
            </a:r>
          </a:p>
          <a:p>
            <a:r>
              <a:rPr lang="en-US" b="1" dirty="0" smtClean="0">
                <a:latin typeface="Times New Roman" pitchFamily="18" charset="0"/>
                <a:cs typeface="Times New Roman" pitchFamily="18" charset="0"/>
              </a:rPr>
              <a:t>minimum inductive reactance must be 450 </a:t>
            </a:r>
            <a:r>
              <a:rPr lang="en-US" sz="1400" b="1" dirty="0" smtClean="0">
                <a:latin typeface="Times New Roman" pitchFamily="18" charset="0"/>
                <a:cs typeface="Times New Roman" pitchFamily="18" charset="0"/>
              </a:rPr>
              <a:t>x</a:t>
            </a:r>
            <a:r>
              <a:rPr lang="en-US" b="1" dirty="0" smtClean="0">
                <a:latin typeface="Times New Roman" pitchFamily="18" charset="0"/>
                <a:cs typeface="Times New Roman" pitchFamily="18" charset="0"/>
              </a:rPr>
              <a:t> 4 = 1800 ohms.</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Solving for Inductance in </a:t>
            </a:r>
            <a:r>
              <a:rPr lang="en-US" b="1" dirty="0" err="1" smtClean="0">
                <a:latin typeface="Times New Roman" pitchFamily="18" charset="0"/>
                <a:cs typeface="Times New Roman" pitchFamily="18" charset="0"/>
              </a:rPr>
              <a:t>nano</a:t>
            </a:r>
            <a:r>
              <a:rPr lang="en-US" b="1" dirty="0" smtClean="0">
                <a:latin typeface="Times New Roman" pitchFamily="18" charset="0"/>
                <a:cs typeface="Times New Roman" pitchFamily="18" charset="0"/>
              </a:rPr>
              <a:t> henries:</a:t>
            </a:r>
          </a:p>
          <a:p>
            <a:r>
              <a:rPr lang="en-US" b="1" dirty="0" smtClean="0">
                <a:latin typeface="Times New Roman" pitchFamily="18" charset="0"/>
                <a:cs typeface="Times New Roman" pitchFamily="18" charset="0"/>
              </a:rPr>
              <a:t>		L =  1000 </a:t>
            </a:r>
            <a:r>
              <a:rPr lang="en-US" sz="1400" b="1" dirty="0" smtClean="0">
                <a:latin typeface="Times New Roman" pitchFamily="18" charset="0"/>
                <a:cs typeface="Times New Roman" pitchFamily="18" charset="0"/>
              </a:rPr>
              <a:t>x</a:t>
            </a:r>
            <a:r>
              <a:rPr lang="en-US" b="1" dirty="0" smtClean="0">
                <a:latin typeface="Times New Roman" pitchFamily="18" charset="0"/>
                <a:cs typeface="Times New Roman" pitchFamily="18" charset="0"/>
              </a:rPr>
              <a:t> 1800 / (2 </a:t>
            </a:r>
            <a:r>
              <a:rPr lang="en-US" sz="1400" b="1" dirty="0" smtClean="0">
                <a:latin typeface="Times New Roman" pitchFamily="18" charset="0"/>
                <a:cs typeface="Times New Roman" pitchFamily="18" charset="0"/>
              </a:rPr>
              <a:t>x</a:t>
            </a:r>
            <a:r>
              <a:rPr lang="en-US" b="1" dirty="0" smtClean="0">
                <a:latin typeface="Times New Roman" pitchFamily="18" charset="0"/>
                <a:cs typeface="Times New Roman" pitchFamily="18" charset="0"/>
              </a:rPr>
              <a:t> Pi x 3.5)  </a:t>
            </a:r>
          </a:p>
          <a:p>
            <a:r>
              <a:rPr lang="en-US" b="1" dirty="0" smtClean="0">
                <a:latin typeface="Times New Roman" pitchFamily="18" charset="0"/>
                <a:cs typeface="Times New Roman" pitchFamily="18" charset="0"/>
              </a:rPr>
              <a:t>		L = 81890 </a:t>
            </a:r>
            <a:r>
              <a:rPr lang="en-US" b="1" dirty="0" err="1" smtClean="0">
                <a:latin typeface="Times New Roman" pitchFamily="18" charset="0"/>
                <a:cs typeface="Times New Roman" pitchFamily="18" charset="0"/>
              </a:rPr>
              <a:t>nH</a:t>
            </a:r>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__________</a:t>
            </a:r>
          </a:p>
          <a:p>
            <a:r>
              <a:rPr lang="en-US" b="1" dirty="0" smtClean="0">
                <a:latin typeface="Times New Roman" pitchFamily="18" charset="0"/>
                <a:cs typeface="Times New Roman" pitchFamily="18" charset="0"/>
              </a:rPr>
              <a:t>		Then N = </a:t>
            </a:r>
            <a:r>
              <a:rPr lang="en-US" sz="2400"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 81890 / 150  = 23.36 turns, rounded up to 24 turns</a:t>
            </a:r>
          </a:p>
          <a:p>
            <a:r>
              <a:rPr lang="en-US" b="1" dirty="0" smtClean="0">
                <a:latin typeface="Times New Roman" pitchFamily="18" charset="0"/>
                <a:cs typeface="Times New Roman" pitchFamily="18" charset="0"/>
              </a:rPr>
              <a:t>							 ___</a:t>
            </a:r>
          </a:p>
          <a:p>
            <a:r>
              <a:rPr lang="en-US" b="1" dirty="0" smtClean="0">
                <a:latin typeface="Times New Roman" pitchFamily="18" charset="0"/>
                <a:cs typeface="Times New Roman" pitchFamily="18" charset="0"/>
              </a:rPr>
              <a:t>The </a:t>
            </a:r>
            <a:r>
              <a:rPr lang="en-US" b="1" dirty="0" err="1" smtClean="0">
                <a:latin typeface="Times New Roman" pitchFamily="18" charset="0"/>
                <a:cs typeface="Times New Roman" pitchFamily="18" charset="0"/>
              </a:rPr>
              <a:t>unun</a:t>
            </a:r>
            <a:r>
              <a:rPr lang="en-US" b="1" dirty="0" smtClean="0">
                <a:latin typeface="Times New Roman" pitchFamily="18" charset="0"/>
                <a:cs typeface="Times New Roman" pitchFamily="18" charset="0"/>
              </a:rPr>
              <a:t> is a 1: 9 impedance step up, therefore the turns ratio = √ 9     =  3.</a:t>
            </a:r>
          </a:p>
          <a:p>
            <a:r>
              <a:rPr lang="en-US" b="1" dirty="0" smtClean="0">
                <a:latin typeface="Times New Roman" pitchFamily="18" charset="0"/>
                <a:cs typeface="Times New Roman" pitchFamily="18" charset="0"/>
              </a:rPr>
              <a:t>Since 24 turns are required, the </a:t>
            </a:r>
            <a:r>
              <a:rPr lang="en-US" b="1" dirty="0" err="1" smtClean="0">
                <a:latin typeface="Times New Roman" pitchFamily="18" charset="0"/>
                <a:cs typeface="Times New Roman" pitchFamily="18" charset="0"/>
              </a:rPr>
              <a:t>unun</a:t>
            </a:r>
            <a:r>
              <a:rPr lang="en-US" b="1" dirty="0" smtClean="0">
                <a:latin typeface="Times New Roman" pitchFamily="18" charset="0"/>
                <a:cs typeface="Times New Roman" pitchFamily="18" charset="0"/>
              </a:rPr>
              <a:t> will be constructed with a </a:t>
            </a:r>
            <a:r>
              <a:rPr lang="en-US" b="1" dirty="0" err="1" smtClean="0">
                <a:latin typeface="Times New Roman" pitchFamily="18" charset="0"/>
                <a:cs typeface="Times New Roman" pitchFamily="18" charset="0"/>
              </a:rPr>
              <a:t>trifilar</a:t>
            </a:r>
            <a:r>
              <a:rPr lang="en-US" b="1" dirty="0" smtClean="0">
                <a:latin typeface="Times New Roman" pitchFamily="18" charset="0"/>
                <a:cs typeface="Times New Roman" pitchFamily="18" charset="0"/>
              </a:rPr>
              <a:t> winding,  </a:t>
            </a:r>
          </a:p>
          <a:p>
            <a:r>
              <a:rPr lang="en-US" b="1" dirty="0" smtClean="0">
                <a:latin typeface="Times New Roman" pitchFamily="18" charset="0"/>
                <a:cs typeface="Times New Roman" pitchFamily="18" charset="0"/>
              </a:rPr>
              <a:t>with 24 / 3 = 8 turn passes through the </a:t>
            </a:r>
            <a:r>
              <a:rPr lang="en-US" b="1" dirty="0" err="1" smtClean="0">
                <a:latin typeface="Times New Roman" pitchFamily="18" charset="0"/>
                <a:cs typeface="Times New Roman" pitchFamily="18" charset="0"/>
              </a:rPr>
              <a:t>toroid</a:t>
            </a:r>
            <a:r>
              <a:rPr lang="en-US" b="1" dirty="0" smtClean="0">
                <a:latin typeface="Times New Roman" pitchFamily="18" charset="0"/>
                <a:cs typeface="Times New Roman" pitchFamily="18" charset="0"/>
              </a:rPr>
              <a:t>.</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6813275" cy="400110"/>
          </a:xfrm>
          <a:prstGeom prst="rect">
            <a:avLst/>
          </a:prstGeom>
        </p:spPr>
        <p:txBody>
          <a:bodyPr wrap="none">
            <a:spAutoFit/>
          </a:bodyPr>
          <a:lstStyle/>
          <a:p>
            <a:r>
              <a:rPr lang="en-US" sz="2000" b="1" dirty="0" smtClean="0">
                <a:latin typeface="Times New Roman" pitchFamily="18" charset="0"/>
                <a:cs typeface="Times New Roman" pitchFamily="18" charset="0"/>
              </a:rPr>
              <a:t>The 1:9 UNUN schematic  is depicted in the following figure:</a:t>
            </a:r>
            <a:endParaRPr lang="en-US" sz="2000" dirty="0"/>
          </a:p>
        </p:txBody>
      </p:sp>
      <p:pic>
        <p:nvPicPr>
          <p:cNvPr id="1026" name="Picture 2" descr="Unun 9:1"/>
          <p:cNvPicPr>
            <a:picLocks noChangeAspect="1" noChangeArrowheads="1"/>
          </p:cNvPicPr>
          <p:nvPr/>
        </p:nvPicPr>
        <p:blipFill>
          <a:blip r:embed="rId2"/>
          <a:srcRect/>
          <a:stretch>
            <a:fillRect/>
          </a:stretch>
        </p:blipFill>
        <p:spPr bwMode="auto">
          <a:xfrm>
            <a:off x="685800" y="1447800"/>
            <a:ext cx="7239000" cy="3986277"/>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457200"/>
            <a:ext cx="8227573" cy="6678751"/>
          </a:xfrm>
          <a:prstGeom prst="rect">
            <a:avLst/>
          </a:prstGeom>
        </p:spPr>
        <p:txBody>
          <a:bodyPr wrap="none">
            <a:spAutoFit/>
          </a:bodyPr>
          <a:lstStyle/>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sz="2200" b="1" dirty="0" smtClean="0">
                <a:latin typeface="Times New Roman" pitchFamily="18" charset="0"/>
                <a:cs typeface="Times New Roman" pitchFamily="18" charset="0"/>
              </a:rPr>
              <a:t>		1:9 UNUN Circuit Description:</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This 1:9 </a:t>
            </a:r>
            <a:r>
              <a:rPr lang="en-US" b="1" dirty="0" err="1" smtClean="0">
                <a:latin typeface="Times New Roman" pitchFamily="18" charset="0"/>
                <a:cs typeface="Times New Roman" pitchFamily="18" charset="0"/>
              </a:rPr>
              <a:t>unun</a:t>
            </a:r>
            <a:r>
              <a:rPr lang="en-US" b="1" dirty="0" smtClean="0">
                <a:latin typeface="Times New Roman" pitchFamily="18" charset="0"/>
                <a:cs typeface="Times New Roman" pitchFamily="18" charset="0"/>
              </a:rPr>
              <a:t> is constructed using a 3 wire twisted transmission line (</a:t>
            </a:r>
            <a:r>
              <a:rPr lang="en-US" b="1" dirty="0" err="1" smtClean="0">
                <a:latin typeface="Times New Roman" pitchFamily="18" charset="0"/>
                <a:cs typeface="Times New Roman" pitchFamily="18" charset="0"/>
              </a:rPr>
              <a:t>trifilar</a:t>
            </a:r>
            <a:r>
              <a:rPr lang="en-US" b="1" dirty="0" smtClean="0">
                <a:latin typeface="Times New Roman" pitchFamily="18" charset="0"/>
                <a:cs typeface="Times New Roman" pitchFamily="18" charset="0"/>
              </a:rPr>
              <a:t>),</a:t>
            </a:r>
          </a:p>
          <a:p>
            <a:r>
              <a:rPr lang="en-US" b="1" dirty="0" smtClean="0">
                <a:latin typeface="Times New Roman" pitchFamily="18" charset="0"/>
                <a:cs typeface="Times New Roman" pitchFamily="18" charset="0"/>
              </a:rPr>
              <a:t>where the dots in the figure depict nodes of the same phase.  It would be</a:t>
            </a:r>
          </a:p>
          <a:p>
            <a:r>
              <a:rPr lang="en-US" b="1" dirty="0" smtClean="0">
                <a:latin typeface="Times New Roman" pitchFamily="18" charset="0"/>
                <a:cs typeface="Times New Roman" pitchFamily="18" charset="0"/>
              </a:rPr>
              <a:t>convenient to use 3 different colors for the wires to aid in connecting.  </a:t>
            </a:r>
          </a:p>
          <a:p>
            <a:r>
              <a:rPr lang="en-US" b="1" dirty="0" smtClean="0">
                <a:latin typeface="Times New Roman" pitchFamily="18" charset="0"/>
                <a:cs typeface="Times New Roman" pitchFamily="18" charset="0"/>
              </a:rPr>
              <a:t>Thus, if the top wire is red, middle wire white, and bottom wire blue:</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Red start end (dot)  is output (high side, 450 ohms)</a:t>
            </a:r>
          </a:p>
          <a:p>
            <a:r>
              <a:rPr lang="en-US" b="1" dirty="0" smtClean="0">
                <a:latin typeface="Times New Roman" pitchFamily="18" charset="0"/>
                <a:cs typeface="Times New Roman" pitchFamily="18" charset="0"/>
              </a:rPr>
              <a:t>Red finish connects to White start (dot)</a:t>
            </a:r>
          </a:p>
          <a:p>
            <a:r>
              <a:rPr lang="en-US" b="1" dirty="0" smtClean="0">
                <a:latin typeface="Times New Roman" pitchFamily="18" charset="0"/>
                <a:cs typeface="Times New Roman" pitchFamily="18" charset="0"/>
              </a:rPr>
              <a:t>White finish connects Blue start (dot), and is the input tap connection for 50 ohms</a:t>
            </a:r>
          </a:p>
          <a:p>
            <a:r>
              <a:rPr lang="en-US" b="1" dirty="0" smtClean="0">
                <a:latin typeface="Times New Roman" pitchFamily="18" charset="0"/>
                <a:cs typeface="Times New Roman" pitchFamily="18" charset="0"/>
              </a:rPr>
              <a:t>Blue finish is ground</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endParaRPr lang="en-US" sz="2200" b="1" dirty="0" smtClean="0">
              <a:solidFill>
                <a:srgbClr val="FF0000"/>
              </a:solidFill>
              <a:latin typeface="Times New Roman" pitchFamily="18" charset="0"/>
              <a:cs typeface="Times New Roman" pitchFamily="18" charset="0"/>
            </a:endParaRPr>
          </a:p>
          <a:p>
            <a:endParaRPr lang="en-US" sz="2200" b="1" dirty="0" smtClean="0">
              <a:solidFill>
                <a:srgbClr val="FF0000"/>
              </a:solidFill>
              <a:latin typeface="Times New Roman" pitchFamily="18" charset="0"/>
              <a:cs typeface="Times New Roman" pitchFamily="18" charset="0"/>
            </a:endParaRPr>
          </a:p>
          <a:p>
            <a:r>
              <a:rPr lang="en-US" sz="2000" b="1" dirty="0" smtClean="0">
                <a:solidFill>
                  <a:srgbClr val="FF0000"/>
                </a:solidFill>
                <a:latin typeface="Times New Roman" pitchFamily="18" charset="0"/>
                <a:cs typeface="Times New Roman" pitchFamily="18" charset="0"/>
              </a:rPr>
              <a:t>	</a:t>
            </a:r>
            <a:r>
              <a:rPr lang="en-US" b="1" dirty="0" smtClean="0">
                <a:latin typeface="Times New Roman" pitchFamily="18" charset="0"/>
                <a:cs typeface="Times New Roman" pitchFamily="18" charset="0"/>
              </a:rPr>
              <a:t>Did not yet  consider  power  capability or  wire gauge, </a:t>
            </a:r>
          </a:p>
          <a:p>
            <a:r>
              <a:rPr lang="en-US" b="1" dirty="0" smtClean="0">
                <a:latin typeface="Times New Roman" pitchFamily="18" charset="0"/>
                <a:cs typeface="Times New Roman" pitchFamily="18" charset="0"/>
              </a:rPr>
              <a:t>                whether wire fits on core, maybe use a different core, etc.</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686800" cy="2985433"/>
          </a:xfrm>
          <a:prstGeom prst="rect">
            <a:avLst/>
          </a:prstGeom>
        </p:spPr>
        <p:txBody>
          <a:bodyPr wrap="square">
            <a:spAutoFit/>
          </a:bodyPr>
          <a:lstStyle/>
          <a:p>
            <a:r>
              <a:rPr lang="en-US" sz="2200" b="1" dirty="0" smtClean="0">
                <a:latin typeface="Times New Roman" pitchFamily="18" charset="0"/>
                <a:cs typeface="Times New Roman" pitchFamily="18" charset="0"/>
              </a:rPr>
              <a:t>                   Session # 2	    Continuing with UNUN Design …..</a:t>
            </a:r>
          </a:p>
          <a:p>
            <a:endParaRPr lang="en-US" sz="2200"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Next step is determine if our chosen core is suitable for our rated power:</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Add a Power Spec and mode : </a:t>
            </a:r>
          </a:p>
          <a:p>
            <a:r>
              <a:rPr lang="en-US" b="1" dirty="0" smtClean="0">
                <a:latin typeface="Times New Roman" pitchFamily="18" charset="0"/>
                <a:cs typeface="Times New Roman" pitchFamily="18" charset="0"/>
              </a:rPr>
              <a:t>                         500 watts SSB from 3.5 </a:t>
            </a:r>
            <a:r>
              <a:rPr lang="en-US" b="1" dirty="0" err="1" smtClean="0">
                <a:latin typeface="Times New Roman" pitchFamily="18" charset="0"/>
                <a:cs typeface="Times New Roman" pitchFamily="18" charset="0"/>
              </a:rPr>
              <a:t>Mhz</a:t>
            </a:r>
            <a:r>
              <a:rPr lang="en-US" b="1" dirty="0" smtClean="0">
                <a:latin typeface="Times New Roman" pitchFamily="18" charset="0"/>
                <a:cs typeface="Times New Roman" pitchFamily="18" charset="0"/>
              </a:rPr>
              <a:t> to 30 MHz</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Following table shows </a:t>
            </a:r>
            <a:r>
              <a:rPr lang="en-US" b="1" dirty="0" smtClean="0">
                <a:solidFill>
                  <a:srgbClr val="FF0000"/>
                </a:solidFill>
                <a:latin typeface="Times New Roman" pitchFamily="18" charset="0"/>
                <a:cs typeface="Times New Roman" pitchFamily="18" charset="0"/>
              </a:rPr>
              <a:t>maximum linear </a:t>
            </a:r>
            <a:r>
              <a:rPr lang="en-US" b="1" dirty="0" smtClean="0">
                <a:latin typeface="Times New Roman" pitchFamily="18" charset="0"/>
                <a:cs typeface="Times New Roman" pitchFamily="18" charset="0"/>
              </a:rPr>
              <a:t>flux </a:t>
            </a:r>
            <a:r>
              <a:rPr lang="en-US" b="1" dirty="0" err="1" smtClean="0">
                <a:latin typeface="Times New Roman" pitchFamily="18" charset="0"/>
                <a:cs typeface="Times New Roman" pitchFamily="18" charset="0"/>
              </a:rPr>
              <a:t>vs</a:t>
            </a:r>
            <a:r>
              <a:rPr lang="en-US" b="1" dirty="0" smtClean="0">
                <a:latin typeface="Times New Roman" pitchFamily="18" charset="0"/>
                <a:cs typeface="Times New Roman" pitchFamily="18" charset="0"/>
              </a:rPr>
              <a:t> frequency for ferrite materials:</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p:txBody>
      </p:sp>
      <p:graphicFrame>
        <p:nvGraphicFramePr>
          <p:cNvPr id="3" name="Table 2"/>
          <p:cNvGraphicFramePr>
            <a:graphicFrameLocks noGrp="1"/>
          </p:cNvGraphicFramePr>
          <p:nvPr/>
        </p:nvGraphicFramePr>
        <p:xfrm>
          <a:off x="3352800" y="2743200"/>
          <a:ext cx="4419600" cy="3628889"/>
        </p:xfrm>
        <a:graphic>
          <a:graphicData uri="http://schemas.openxmlformats.org/drawingml/2006/table">
            <a:tbl>
              <a:tblPr/>
              <a:tblGrid>
                <a:gridCol w="749613"/>
                <a:gridCol w="1405527"/>
                <a:gridCol w="1108805"/>
                <a:gridCol w="1155655"/>
              </a:tblGrid>
              <a:tr h="307323">
                <a:tc>
                  <a:txBody>
                    <a:bodyPr/>
                    <a:lstStyle/>
                    <a:p>
                      <a:pPr algn="ctr" fontAlgn="b"/>
                      <a:r>
                        <a:rPr lang="en-US" sz="1100" b="1" i="0" u="none" strike="noStrike" dirty="0">
                          <a:solidFill>
                            <a:srgbClr val="000000"/>
                          </a:solidFill>
                          <a:latin typeface="Calibri"/>
                        </a:rPr>
                        <a:t> </a:t>
                      </a:r>
                    </a:p>
                  </a:txBody>
                  <a:tcPr marL="0" marR="0" marT="0"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tc>
                  <a:txBody>
                    <a:bodyPr/>
                    <a:lstStyle/>
                    <a:p>
                      <a:pPr algn="l" fontAlgn="b"/>
                      <a:endParaRPr lang="en-US" sz="1100" b="1" i="0" u="none" strike="noStrike" dirty="0">
                        <a:solidFill>
                          <a:srgbClr val="000000"/>
                        </a:solidFill>
                        <a:latin typeface="Calibri"/>
                      </a:endParaRPr>
                    </a:p>
                  </a:txBody>
                  <a:tcPr marL="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r>
                        <a:rPr lang="en-US" sz="1100" b="1" i="0" u="none" strike="noStrike" dirty="0">
                          <a:solidFill>
                            <a:srgbClr val="000000"/>
                          </a:solidFill>
                          <a:latin typeface="Calibri"/>
                        </a:rPr>
                        <a:t> </a:t>
                      </a:r>
                    </a:p>
                  </a:txBody>
                  <a:tcPr marL="0" marR="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r>
                        <a:rPr lang="en-US" sz="1100" b="1" i="0" u="none" strike="noStrike" dirty="0">
                          <a:solidFill>
                            <a:srgbClr val="000000"/>
                          </a:solidFill>
                          <a:latin typeface="Calibri"/>
                        </a:rPr>
                        <a:t> </a:t>
                      </a:r>
                    </a:p>
                  </a:txBody>
                  <a:tcPr marL="0" marR="0" marT="0" marB="0" anchor="b">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r>
              <a:tr h="395715">
                <a:tc gridSpan="2">
                  <a:txBody>
                    <a:bodyPr/>
                    <a:lstStyle/>
                    <a:p>
                      <a:pPr algn="l" fontAlgn="b"/>
                      <a:r>
                        <a:rPr lang="en-US" sz="1600" b="1" i="0" u="none" strike="noStrike" baseline="0" dirty="0">
                          <a:solidFill>
                            <a:srgbClr val="000000"/>
                          </a:solidFill>
                          <a:latin typeface="Calibri"/>
                        </a:rPr>
                        <a:t> </a:t>
                      </a:r>
                      <a:r>
                        <a:rPr lang="en-US" sz="1600" b="1" i="0" u="none" strike="noStrike" baseline="0" dirty="0" smtClean="0">
                          <a:solidFill>
                            <a:srgbClr val="000000"/>
                          </a:solidFill>
                          <a:latin typeface="Calibri"/>
                        </a:rPr>
                        <a:t>  Frequency </a:t>
                      </a:r>
                      <a:r>
                        <a:rPr lang="en-US" sz="1600" b="1" i="0" u="none" strike="noStrike" baseline="0" dirty="0">
                          <a:solidFill>
                            <a:srgbClr val="000000"/>
                          </a:solidFill>
                          <a:latin typeface="Calibri"/>
                        </a:rPr>
                        <a:t>(MHz)</a:t>
                      </a:r>
                    </a:p>
                  </a:txBody>
                  <a:tcPr marL="0" marR="0" marT="0" marB="0" anchor="b">
                    <a:lnL w="190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gridSpan="2">
                  <a:txBody>
                    <a:bodyPr/>
                    <a:lstStyle/>
                    <a:p>
                      <a:pPr algn="l" fontAlgn="b"/>
                      <a:r>
                        <a:rPr lang="en-US" sz="1600" b="1" i="0" u="none" strike="noStrike" baseline="0" dirty="0" smtClean="0">
                          <a:solidFill>
                            <a:srgbClr val="000000"/>
                          </a:solidFill>
                          <a:latin typeface="Calibri"/>
                        </a:rPr>
                        <a:t> Ma Linear flux </a:t>
                      </a:r>
                      <a:r>
                        <a:rPr lang="en-US" sz="1600" b="1" i="0" u="none" strike="noStrike" baseline="0" dirty="0">
                          <a:solidFill>
                            <a:srgbClr val="000000"/>
                          </a:solidFill>
                          <a:latin typeface="Calibri"/>
                        </a:rPr>
                        <a:t>(gauss)</a:t>
                      </a:r>
                    </a:p>
                  </a:txBody>
                  <a:tcPr marL="0" marR="0" marT="0" marB="0" anchor="b">
                    <a:lnL>
                      <a:noFill/>
                    </a:lnL>
                    <a:lnR w="190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r>
              <a:tr h="417857">
                <a:tc>
                  <a:txBody>
                    <a:bodyPr/>
                    <a:lstStyle/>
                    <a:p>
                      <a:pPr algn="ctr" fontAlgn="b"/>
                      <a:r>
                        <a:rPr lang="en-US" sz="1400" b="1" i="0" u="none" strike="noStrike" baseline="0" dirty="0" smtClean="0">
                          <a:solidFill>
                            <a:srgbClr val="000000"/>
                          </a:solidFill>
                          <a:latin typeface="Calibri"/>
                        </a:rPr>
                        <a:t>     0.1</a:t>
                      </a:r>
                      <a:endParaRPr lang="en-US" sz="1400" b="1" i="0" u="none" strike="noStrike" baseline="0" dirty="0">
                        <a:solidFill>
                          <a:srgbClr val="000000"/>
                        </a:solidFill>
                        <a:latin typeface="Calibri"/>
                      </a:endParaRPr>
                    </a:p>
                  </a:txBody>
                  <a:tcPr marL="0" marR="0" marT="0" marB="0" anchor="b">
                    <a:lnL w="190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dot"/>
                      <a:round/>
                      <a:headEnd type="none" w="med" len="med"/>
                      <a:tailEnd type="none" w="med" len="med"/>
                    </a:lnB>
                  </a:tcPr>
                </a:tc>
                <a:tc>
                  <a:txBody>
                    <a:bodyPr/>
                    <a:lstStyle/>
                    <a:p>
                      <a:pPr algn="ctr" fontAlgn="b"/>
                      <a:endParaRPr lang="en-US" sz="1400" b="1" i="0" u="none" strike="noStrike" baseline="0" dirty="0">
                        <a:solidFill>
                          <a:srgbClr val="000000"/>
                        </a:solidFill>
                        <a:latin typeface="Calibri"/>
                      </a:endParaRP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baseline="0" dirty="0">
                          <a:solidFill>
                            <a:srgbClr val="000000"/>
                          </a:solidFill>
                          <a:latin typeface="Calibri"/>
                        </a:rPr>
                        <a:t>500</a:t>
                      </a:r>
                    </a:p>
                  </a:txBody>
                  <a:tcPr marL="0" marR="0" marT="0" marB="0" anchor="b">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en-US" sz="1100" b="1" i="0" u="none" strike="noStrike">
                          <a:solidFill>
                            <a:srgbClr val="000000"/>
                          </a:solidFill>
                          <a:latin typeface="Calibri"/>
                        </a:rPr>
                        <a:t> </a:t>
                      </a:r>
                    </a:p>
                  </a:txBody>
                  <a:tcPr marL="0" marR="0" marT="0" marB="0" anchor="b">
                    <a:lnL>
                      <a:noFill/>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r>
              <a:tr h="371429">
                <a:tc>
                  <a:txBody>
                    <a:bodyPr/>
                    <a:lstStyle/>
                    <a:p>
                      <a:pPr algn="ctr" fontAlgn="b"/>
                      <a:r>
                        <a:rPr lang="en-US" sz="1400" b="1" i="0" u="none" strike="noStrike" baseline="0" dirty="0" smtClean="0">
                          <a:solidFill>
                            <a:srgbClr val="000000"/>
                          </a:solidFill>
                          <a:latin typeface="Calibri"/>
                        </a:rPr>
                        <a:t>   1</a:t>
                      </a:r>
                      <a:endParaRPr lang="en-US" sz="1400" b="1" i="0" u="none" strike="noStrike" baseline="0" dirty="0">
                        <a:solidFill>
                          <a:srgbClr val="000000"/>
                        </a:solidFill>
                        <a:latin typeface="Calibri"/>
                      </a:endParaRPr>
                    </a:p>
                  </a:txBody>
                  <a:tcPr marL="0" marR="0" marT="0" marB="0" anchor="b">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baseline="0">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baseline="0" dirty="0">
                          <a:solidFill>
                            <a:srgbClr val="000000"/>
                          </a:solidFill>
                          <a:latin typeface="Calibri"/>
                        </a:rPr>
                        <a:t>127</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100" b="1" i="0" u="none" strike="noStrike" dirty="0">
                          <a:solidFill>
                            <a:srgbClr val="000000"/>
                          </a:solidFill>
                          <a:latin typeface="Calibri"/>
                        </a:rPr>
                        <a:t> </a:t>
                      </a:r>
                    </a:p>
                  </a:txBody>
                  <a:tcPr marL="0" marR="0" marT="0" marB="0" anchor="b">
                    <a:lnL>
                      <a:noFill/>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71429">
                <a:tc>
                  <a:txBody>
                    <a:bodyPr/>
                    <a:lstStyle/>
                    <a:p>
                      <a:pPr algn="ctr" fontAlgn="b"/>
                      <a:r>
                        <a:rPr lang="en-US" sz="1400" b="1" i="0" u="none" strike="noStrike" baseline="0" dirty="0" smtClean="0">
                          <a:solidFill>
                            <a:srgbClr val="000000"/>
                          </a:solidFill>
                          <a:latin typeface="Calibri"/>
                        </a:rPr>
                        <a:t>      3.5</a:t>
                      </a:r>
                      <a:endParaRPr lang="en-US" sz="1400" b="1" i="0" u="none" strike="noStrike" baseline="0" dirty="0">
                        <a:solidFill>
                          <a:srgbClr val="000000"/>
                        </a:solidFill>
                        <a:latin typeface="Calibri"/>
                      </a:endParaRPr>
                    </a:p>
                  </a:txBody>
                  <a:tcPr marL="0" marR="0" marT="0" marB="0" anchor="b">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baseline="0" dirty="0">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baseline="0" dirty="0">
                          <a:solidFill>
                            <a:srgbClr val="000000"/>
                          </a:solidFill>
                          <a:latin typeface="Calibri"/>
                        </a:rPr>
                        <a:t>80</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100" b="1" i="0" u="none" strike="noStrike">
                          <a:solidFill>
                            <a:srgbClr val="000000"/>
                          </a:solidFill>
                          <a:latin typeface="Calibri"/>
                        </a:rPr>
                        <a:t> </a:t>
                      </a:r>
                    </a:p>
                  </a:txBody>
                  <a:tcPr marL="0" marR="0" marT="0" marB="0" anchor="b">
                    <a:lnL>
                      <a:noFill/>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386905">
                <a:tc>
                  <a:txBody>
                    <a:bodyPr/>
                    <a:lstStyle/>
                    <a:p>
                      <a:pPr algn="ctr" fontAlgn="b"/>
                      <a:r>
                        <a:rPr lang="en-US" sz="1400" b="1" i="0" u="none" strike="noStrike" baseline="0" dirty="0" smtClean="0">
                          <a:solidFill>
                            <a:srgbClr val="000000"/>
                          </a:solidFill>
                          <a:latin typeface="Calibri"/>
                        </a:rPr>
                        <a:t>    7</a:t>
                      </a:r>
                      <a:endParaRPr lang="en-US" sz="1400" b="1" i="0" u="none" strike="noStrike" baseline="0" dirty="0">
                        <a:solidFill>
                          <a:srgbClr val="000000"/>
                        </a:solidFill>
                        <a:latin typeface="Calibri"/>
                      </a:endParaRPr>
                    </a:p>
                  </a:txBody>
                  <a:tcPr marL="0" marR="0" marT="0" marB="0" anchor="b">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baseline="0">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baseline="0" dirty="0">
                          <a:solidFill>
                            <a:srgbClr val="000000"/>
                          </a:solidFill>
                          <a:latin typeface="Calibri"/>
                        </a:rPr>
                        <a:t>60</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100" b="1" i="0" u="none" strike="noStrike">
                          <a:solidFill>
                            <a:srgbClr val="000000"/>
                          </a:solidFill>
                          <a:latin typeface="Calibri"/>
                        </a:rPr>
                        <a:t> </a:t>
                      </a:r>
                    </a:p>
                  </a:txBody>
                  <a:tcPr marL="0" marR="0" marT="0" marB="0" anchor="b">
                    <a:lnL>
                      <a:noFill/>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402381">
                <a:tc>
                  <a:txBody>
                    <a:bodyPr/>
                    <a:lstStyle/>
                    <a:p>
                      <a:pPr algn="ctr" fontAlgn="b"/>
                      <a:r>
                        <a:rPr lang="en-US" sz="1400" b="1" i="0" u="none" strike="noStrike" baseline="0" dirty="0" smtClean="0">
                          <a:solidFill>
                            <a:srgbClr val="000000"/>
                          </a:solidFill>
                          <a:latin typeface="Calibri"/>
                        </a:rPr>
                        <a:t>     14</a:t>
                      </a:r>
                      <a:endParaRPr lang="en-US" sz="1400" b="1" i="0" u="none" strike="noStrike" baseline="0" dirty="0">
                        <a:solidFill>
                          <a:srgbClr val="000000"/>
                        </a:solidFill>
                        <a:latin typeface="Calibri"/>
                      </a:endParaRPr>
                    </a:p>
                  </a:txBody>
                  <a:tcPr marL="0" marR="0" marT="0" marB="0" anchor="b">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baseline="0">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baseline="0" dirty="0">
                          <a:solidFill>
                            <a:srgbClr val="000000"/>
                          </a:solidFill>
                          <a:latin typeface="Calibri"/>
                        </a:rPr>
                        <a:t>46</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100" b="1" i="0" u="none" strike="noStrike" dirty="0">
                          <a:solidFill>
                            <a:srgbClr val="000000"/>
                          </a:solidFill>
                          <a:latin typeface="Calibri"/>
                        </a:rPr>
                        <a:t> </a:t>
                      </a:r>
                    </a:p>
                  </a:txBody>
                  <a:tcPr marL="0" marR="0" marT="0" marB="0" anchor="b">
                    <a:lnL>
                      <a:noFill/>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402381">
                <a:tc>
                  <a:txBody>
                    <a:bodyPr/>
                    <a:lstStyle/>
                    <a:p>
                      <a:pPr algn="ctr" fontAlgn="b"/>
                      <a:r>
                        <a:rPr lang="en-US" sz="1400" b="1" i="0" u="none" strike="noStrike" baseline="0" dirty="0" smtClean="0">
                          <a:solidFill>
                            <a:srgbClr val="000000"/>
                          </a:solidFill>
                          <a:latin typeface="Calibri"/>
                        </a:rPr>
                        <a:t>      21</a:t>
                      </a:r>
                      <a:endParaRPr lang="en-US" sz="1400" b="1" i="0" u="none" strike="noStrike" baseline="0" dirty="0">
                        <a:solidFill>
                          <a:srgbClr val="000000"/>
                        </a:solidFill>
                        <a:latin typeface="Calibri"/>
                      </a:endParaRPr>
                    </a:p>
                  </a:txBody>
                  <a:tcPr marL="0" marR="0" marT="0" marB="0" anchor="b">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baseline="0">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400" b="1" i="0" u="none" strike="noStrike" baseline="0" dirty="0">
                          <a:solidFill>
                            <a:srgbClr val="000000"/>
                          </a:solidFill>
                          <a:latin typeface="Calibri"/>
                        </a:rPr>
                        <a:t>41</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100" b="1" i="0" u="none" strike="noStrike">
                          <a:solidFill>
                            <a:srgbClr val="000000"/>
                          </a:solidFill>
                          <a:latin typeface="Calibri"/>
                        </a:rPr>
                        <a:t> </a:t>
                      </a:r>
                    </a:p>
                  </a:txBody>
                  <a:tcPr marL="0" marR="0" marT="0" marB="0" anchor="b">
                    <a:lnL>
                      <a:noFill/>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402381">
                <a:tc>
                  <a:txBody>
                    <a:bodyPr/>
                    <a:lstStyle/>
                    <a:p>
                      <a:pPr algn="ctr" fontAlgn="b"/>
                      <a:r>
                        <a:rPr lang="en-US" sz="1400" b="1" i="0" u="none" strike="noStrike" baseline="0" dirty="0" smtClean="0">
                          <a:solidFill>
                            <a:srgbClr val="000000"/>
                          </a:solidFill>
                          <a:latin typeface="Calibri"/>
                        </a:rPr>
                        <a:t>      30</a:t>
                      </a:r>
                      <a:endParaRPr lang="en-US" sz="1400" b="1" i="0" u="none" strike="noStrike" baseline="0" dirty="0">
                        <a:solidFill>
                          <a:srgbClr val="000000"/>
                        </a:solidFill>
                        <a:latin typeface="Calibri"/>
                      </a:endParaRPr>
                    </a:p>
                  </a:txBody>
                  <a:tcPr marL="0" marR="0" marT="0" marB="0" anchor="b">
                    <a:lnL w="190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a:noFill/>
                    </a:lnB>
                  </a:tcPr>
                </a:tc>
                <a:tc>
                  <a:txBody>
                    <a:bodyPr/>
                    <a:lstStyle/>
                    <a:p>
                      <a:pPr algn="ctr" fontAlgn="b"/>
                      <a:endParaRPr lang="en-US" sz="1400" b="1" i="0" u="none" strike="noStrike" baseline="0" dirty="0">
                        <a:solidFill>
                          <a:srgbClr val="000000"/>
                        </a:solidFill>
                        <a:latin typeface="Calibri"/>
                      </a:endParaRP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b"/>
                      <a:r>
                        <a:rPr lang="en-US" sz="1400" b="1" i="0" u="none" strike="noStrike" baseline="0" dirty="0">
                          <a:solidFill>
                            <a:srgbClr val="000000"/>
                          </a:solidFill>
                          <a:latin typeface="Calibri"/>
                        </a:rPr>
                        <a:t>37</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r>
                        <a:rPr lang="en-US" sz="1100" b="1" i="0" u="none" strike="noStrike">
                          <a:solidFill>
                            <a:srgbClr val="000000"/>
                          </a:solidFill>
                          <a:latin typeface="Calibri"/>
                        </a:rPr>
                        <a:t> </a:t>
                      </a:r>
                    </a:p>
                  </a:txBody>
                  <a:tcPr marL="0" marR="0" marT="0" marB="0" anchor="b">
                    <a:lnL>
                      <a:noFill/>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tr>
              <a:tr h="171088">
                <a:tc>
                  <a:txBody>
                    <a:bodyPr/>
                    <a:lstStyle/>
                    <a:p>
                      <a:pPr algn="ctr" fontAlgn="b"/>
                      <a:r>
                        <a:rPr lang="en-US" sz="1100" b="1" i="0" u="none" strike="noStrike" dirty="0">
                          <a:solidFill>
                            <a:srgbClr val="000000"/>
                          </a:solidFill>
                          <a:latin typeface="Calibri"/>
                        </a:rPr>
                        <a:t> </a:t>
                      </a:r>
                    </a:p>
                  </a:txBody>
                  <a:tcPr marL="0" marR="0" marT="0" marB="0" anchor="b">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 </a:t>
                      </a:r>
                    </a:p>
                  </a:txBody>
                  <a:tcPr marL="0" marR="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 </a:t>
                      </a:r>
                    </a:p>
                  </a:txBody>
                  <a:tcPr marL="0" marR="0" marT="0"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r>
                        <a:rPr lang="en-US" sz="1100" b="1" i="0" u="none" strike="noStrike" dirty="0">
                          <a:solidFill>
                            <a:srgbClr val="000000"/>
                          </a:solidFill>
                          <a:latin typeface="Calibri"/>
                        </a:rPr>
                        <a:t> </a:t>
                      </a:r>
                    </a:p>
                  </a:txBody>
                  <a:tcPr marL="0" marR="0" marT="0"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itchFamily="2" charset="2"/>
              <a:buChar char="§"/>
            </a:pPr>
            <a:r>
              <a:rPr lang="en-US" b="1" dirty="0" smtClean="0">
                <a:solidFill>
                  <a:schemeClr val="accent2"/>
                </a:solidFill>
              </a:rPr>
              <a:t>Conventional Transformer </a:t>
            </a:r>
            <a:r>
              <a:rPr lang="en-US" b="1" dirty="0" smtClean="0"/>
              <a:t>– where the coupling path is solely done by magnetic flux linkages, usually by inducing flux into a ferromagnetic core material.</a:t>
            </a:r>
          </a:p>
          <a:p>
            <a:pPr>
              <a:buFont typeface="Wingdings" pitchFamily="2" charset="2"/>
              <a:buChar char="§"/>
            </a:pPr>
            <a:r>
              <a:rPr lang="en-US" b="1" dirty="0" smtClean="0">
                <a:solidFill>
                  <a:schemeClr val="accent2"/>
                </a:solidFill>
              </a:rPr>
              <a:t>Transmission Line Transformer </a:t>
            </a:r>
            <a:r>
              <a:rPr lang="en-US" b="1" dirty="0" smtClean="0"/>
              <a:t>– where the coupling is via a </a:t>
            </a:r>
            <a:r>
              <a:rPr lang="en-US" b="1" dirty="0" smtClean="0">
                <a:solidFill>
                  <a:schemeClr val="accent2"/>
                </a:solidFill>
              </a:rPr>
              <a:t>TEM</a:t>
            </a:r>
            <a:r>
              <a:rPr lang="en-US" b="1" dirty="0" smtClean="0"/>
              <a:t> (transverse electro magnetic) wave induced by proximity between conducting media, (e.g. coaxial cable or twisted pair wire)  A ferromagnetic core may or may not be required.</a:t>
            </a:r>
            <a:endParaRPr lang="en-US" b="1" dirty="0"/>
          </a:p>
        </p:txBody>
      </p:sp>
      <p:sp>
        <p:nvSpPr>
          <p:cNvPr id="3" name="Title 2"/>
          <p:cNvSpPr>
            <a:spLocks noGrp="1"/>
          </p:cNvSpPr>
          <p:nvPr>
            <p:ph type="title"/>
          </p:nvPr>
        </p:nvSpPr>
        <p:spPr/>
        <p:txBody>
          <a:bodyPr>
            <a:normAutofit/>
          </a:bodyPr>
          <a:lstStyle/>
          <a:p>
            <a:r>
              <a:rPr lang="en-US" sz="3200" dirty="0" smtClean="0"/>
              <a:t>Generally there are two main types of transformers for RF applications:</a:t>
            </a:r>
            <a:endParaRPr lang="en-US" sz="3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onna\OneDrive\Pictures\Desktop\Baluns_Ununs\toroid_flux_density_formula.png"/>
          <p:cNvPicPr>
            <a:picLocks noChangeAspect="1" noChangeArrowheads="1"/>
          </p:cNvPicPr>
          <p:nvPr/>
        </p:nvPicPr>
        <p:blipFill>
          <a:blip r:embed="rId2"/>
          <a:srcRect/>
          <a:stretch>
            <a:fillRect/>
          </a:stretch>
        </p:blipFill>
        <p:spPr bwMode="auto">
          <a:xfrm>
            <a:off x="228600" y="914400"/>
            <a:ext cx="8534400" cy="1828800"/>
          </a:xfrm>
          <a:prstGeom prst="rect">
            <a:avLst/>
          </a:prstGeom>
          <a:noFill/>
        </p:spPr>
      </p:pic>
      <p:sp>
        <p:nvSpPr>
          <p:cNvPr id="3" name="Rectangle 2"/>
          <p:cNvSpPr/>
          <p:nvPr/>
        </p:nvSpPr>
        <p:spPr>
          <a:xfrm>
            <a:off x="0" y="304800"/>
            <a:ext cx="8162299" cy="430887"/>
          </a:xfrm>
          <a:prstGeom prst="rect">
            <a:avLst/>
          </a:prstGeom>
        </p:spPr>
        <p:txBody>
          <a:bodyPr wrap="none">
            <a:spAutoFit/>
          </a:bodyPr>
          <a:lstStyle/>
          <a:p>
            <a:r>
              <a:rPr lang="en-US" sz="2200" b="1" dirty="0" smtClean="0">
                <a:latin typeface="Times New Roman" pitchFamily="18" charset="0"/>
                <a:cs typeface="Times New Roman" pitchFamily="18" charset="0"/>
              </a:rPr>
              <a:t>Maximum  Linear Magnetic Flux for a ferrite material is given as:</a:t>
            </a:r>
            <a:endParaRPr lang="en-US" sz="2200" b="1" dirty="0">
              <a:latin typeface="Times New Roman" pitchFamily="18" charset="0"/>
              <a:cs typeface="Times New Roman" pitchFamily="18" charset="0"/>
            </a:endParaRPr>
          </a:p>
        </p:txBody>
      </p:sp>
      <p:sp>
        <p:nvSpPr>
          <p:cNvPr id="4" name="Rectangle 3"/>
          <p:cNvSpPr/>
          <p:nvPr/>
        </p:nvSpPr>
        <p:spPr>
          <a:xfrm>
            <a:off x="228600" y="3276600"/>
            <a:ext cx="7915950" cy="2246769"/>
          </a:xfrm>
          <a:prstGeom prst="rect">
            <a:avLst/>
          </a:prstGeom>
        </p:spPr>
        <p:txBody>
          <a:bodyPr wrap="none">
            <a:spAutoFit/>
          </a:bodyPr>
          <a:lstStyle/>
          <a:p>
            <a:r>
              <a:rPr lang="en-US" sz="2000" b="1" dirty="0" smtClean="0">
                <a:latin typeface="Times New Roman" pitchFamily="18" charset="0"/>
                <a:cs typeface="Times New Roman" pitchFamily="18" charset="0"/>
              </a:rPr>
              <a:t>Flux units are Gauss, performed at multiple Frequencies, and results</a:t>
            </a:r>
          </a:p>
          <a:p>
            <a:r>
              <a:rPr lang="en-US" sz="2000" b="1" dirty="0" smtClean="0">
                <a:latin typeface="Times New Roman" pitchFamily="18" charset="0"/>
                <a:cs typeface="Times New Roman" pitchFamily="18" charset="0"/>
              </a:rPr>
              <a:t> are compared to the maximum values listed in the prior table .</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This equation applies to sinusoidal voltage input, it must be modified</a:t>
            </a:r>
          </a:p>
          <a:p>
            <a:r>
              <a:rPr lang="en-US" sz="2000" b="1" dirty="0" smtClean="0">
                <a:latin typeface="Times New Roman" pitchFamily="18" charset="0"/>
                <a:cs typeface="Times New Roman" pitchFamily="18" charset="0"/>
              </a:rPr>
              <a:t>to accommodate other waveforms (e.g. SSB)</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Calculations are facilitated using a computer spreadsheet.</a:t>
            </a:r>
            <a:endParaRPr lang="en-US" sz="2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09600"/>
            <a:ext cx="8437246" cy="1754326"/>
          </a:xfrm>
          <a:prstGeom prst="rect">
            <a:avLst/>
          </a:prstGeom>
        </p:spPr>
        <p:txBody>
          <a:bodyPr wrap="none">
            <a:spAutoFit/>
          </a:bodyPr>
          <a:lstStyle/>
          <a:p>
            <a:r>
              <a:rPr lang="en-US" b="1" dirty="0" smtClean="0">
                <a:latin typeface="Times New Roman" pitchFamily="18" charset="0"/>
                <a:cs typeface="Times New Roman" pitchFamily="18" charset="0"/>
              </a:rPr>
              <a:t>Flux units greater than the maximum indicate that the core is operating in</a:t>
            </a:r>
          </a:p>
          <a:p>
            <a:r>
              <a:rPr lang="en-US" b="1" dirty="0" smtClean="0">
                <a:latin typeface="Times New Roman" pitchFamily="18" charset="0"/>
                <a:cs typeface="Times New Roman" pitchFamily="18" charset="0"/>
              </a:rPr>
              <a:t>a non linear region, which produces distortion, and in severe cases, burnout.</a:t>
            </a:r>
          </a:p>
          <a:p>
            <a:r>
              <a:rPr lang="en-US" b="1" dirty="0" smtClean="0">
                <a:latin typeface="Times New Roman" pitchFamily="18" charset="0"/>
                <a:cs typeface="Times New Roman" pitchFamily="18" charset="0"/>
              </a:rPr>
              <a:t>Linearity threshold is defined as the point on the transfer function curve where flux</a:t>
            </a:r>
          </a:p>
          <a:p>
            <a:r>
              <a:rPr lang="en-US" b="1" dirty="0" smtClean="0">
                <a:latin typeface="Times New Roman" pitchFamily="18" charset="0"/>
                <a:cs typeface="Times New Roman" pitchFamily="18" charset="0"/>
              </a:rPr>
              <a:t>is 1 dB below the best linear straight line (1 dB compression). </a:t>
            </a:r>
          </a:p>
          <a:p>
            <a:r>
              <a:rPr lang="en-US" b="1" dirty="0" smtClean="0">
                <a:latin typeface="Times New Roman" pitchFamily="18" charset="0"/>
                <a:cs typeface="Times New Roman" pitchFamily="18" charset="0"/>
              </a:rPr>
              <a:t>Refer to the following graph, showing compression and saturation </a:t>
            </a:r>
          </a:p>
          <a:p>
            <a:r>
              <a:rPr lang="en-US" b="1" dirty="0" smtClean="0">
                <a:latin typeface="Times New Roman" pitchFamily="18" charset="0"/>
                <a:cs typeface="Times New Roman" pitchFamily="18" charset="0"/>
              </a:rPr>
              <a:t>on a normalized transfer function.   </a:t>
            </a:r>
          </a:p>
        </p:txBody>
      </p:sp>
      <p:graphicFrame>
        <p:nvGraphicFramePr>
          <p:cNvPr id="11" name="Chart 10"/>
          <p:cNvGraphicFramePr/>
          <p:nvPr/>
        </p:nvGraphicFramePr>
        <p:xfrm>
          <a:off x="1295400" y="2514600"/>
          <a:ext cx="7315200" cy="37261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457200"/>
            <a:ext cx="8511946" cy="4847481"/>
          </a:xfrm>
          <a:prstGeom prst="rect">
            <a:avLst/>
          </a:prstGeom>
        </p:spPr>
        <p:txBody>
          <a:bodyPr wrap="none">
            <a:spAutoFit/>
          </a:bodyPr>
          <a:lstStyle/>
          <a:p>
            <a:r>
              <a:rPr lang="en-US" b="1" dirty="0" smtClean="0">
                <a:latin typeface="Times New Roman" pitchFamily="18" charset="0"/>
                <a:cs typeface="Times New Roman" pitchFamily="18" charset="0"/>
              </a:rPr>
              <a:t>When the ferrite operates below the 1 dB compression point, core temperature rise</a:t>
            </a:r>
          </a:p>
          <a:p>
            <a:r>
              <a:rPr lang="en-US" b="1" dirty="0" smtClean="0">
                <a:latin typeface="Times New Roman" pitchFamily="18" charset="0"/>
                <a:cs typeface="Times New Roman" pitchFamily="18" charset="0"/>
              </a:rPr>
              <a:t>should be a </a:t>
            </a:r>
            <a:r>
              <a:rPr lang="en-US" b="1" dirty="0" smtClean="0">
                <a:solidFill>
                  <a:srgbClr val="FF0000"/>
                </a:solidFill>
                <a:latin typeface="Times New Roman" pitchFamily="18" charset="0"/>
                <a:cs typeface="Times New Roman" pitchFamily="18" charset="0"/>
              </a:rPr>
              <a:t>minor concern </a:t>
            </a:r>
            <a:r>
              <a:rPr lang="en-US" b="1" dirty="0" smtClean="0">
                <a:latin typeface="Times New Roman" pitchFamily="18" charset="0"/>
                <a:cs typeface="Times New Roman" pitchFamily="18" charset="0"/>
              </a:rPr>
              <a:t>(will be qualitatively tested later)</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sz="2100" b="1" dirty="0" smtClean="0">
                <a:solidFill>
                  <a:srgbClr val="FF0000"/>
                </a:solidFill>
                <a:latin typeface="Times New Roman" pitchFamily="18" charset="0"/>
                <a:cs typeface="Times New Roman" pitchFamily="18" charset="0"/>
              </a:rPr>
              <a:t>Curie Temperature </a:t>
            </a:r>
            <a:r>
              <a:rPr lang="en-US" b="1" dirty="0" smtClean="0">
                <a:latin typeface="Times New Roman" pitchFamily="18" charset="0"/>
                <a:cs typeface="Times New Roman" pitchFamily="18" charset="0"/>
              </a:rPr>
              <a:t>limit – physical quantity of ferrite material.</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Ferrite materials change characteristics from ferromagnetic to paramagnetic </a:t>
            </a:r>
          </a:p>
          <a:p>
            <a:r>
              <a:rPr lang="en-US" b="1" dirty="0" smtClean="0">
                <a:latin typeface="Times New Roman" pitchFamily="18" charset="0"/>
                <a:cs typeface="Times New Roman" pitchFamily="18" charset="0"/>
              </a:rPr>
              <a:t>(become slightly magnetized, and lose some of their permeability) when ferrites</a:t>
            </a:r>
          </a:p>
          <a:p>
            <a:r>
              <a:rPr lang="en-US" b="1" dirty="0" smtClean="0">
                <a:latin typeface="Times New Roman" pitchFamily="18" charset="0"/>
                <a:cs typeface="Times New Roman" pitchFamily="18" charset="0"/>
              </a:rPr>
              <a:t>reach their Curie Temperature</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Curie Temperature is different for different ferrite mixes, but usually well  above</a:t>
            </a:r>
          </a:p>
          <a:p>
            <a:r>
              <a:rPr lang="en-US" b="1" dirty="0" smtClean="0">
                <a:latin typeface="Times New Roman" pitchFamily="18" charset="0"/>
                <a:cs typeface="Times New Roman" pitchFamily="18" charset="0"/>
              </a:rPr>
              <a:t>200 degrees C.</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Hams need not be concerned about Curie limits because our power levels and</a:t>
            </a:r>
          </a:p>
          <a:p>
            <a:r>
              <a:rPr lang="en-US" b="1" dirty="0" smtClean="0">
                <a:latin typeface="Times New Roman" pitchFamily="18" charset="0"/>
                <a:cs typeface="Times New Roman" pitchFamily="18" charset="0"/>
              </a:rPr>
              <a:t>operating environments should be well below Curie.  It is mentioned only for</a:t>
            </a:r>
          </a:p>
          <a:p>
            <a:r>
              <a:rPr lang="en-US" b="1" dirty="0" smtClean="0">
                <a:latin typeface="Times New Roman" pitchFamily="18" charset="0"/>
                <a:cs typeface="Times New Roman" pitchFamily="18" charset="0"/>
              </a:rPr>
              <a:t>information purposes.</a:t>
            </a:r>
          </a:p>
          <a:p>
            <a:endParaRPr lang="en-US"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763000" cy="6801862"/>
          </a:xfrm>
          <a:prstGeom prst="rect">
            <a:avLst/>
          </a:prstGeom>
        </p:spPr>
        <p:txBody>
          <a:bodyPr wrap="square">
            <a:spAutoFit/>
          </a:bodyPr>
          <a:lstStyle/>
          <a:p>
            <a:r>
              <a:rPr lang="en-US" sz="2000" b="1" dirty="0" smtClean="0">
                <a:latin typeface="Times New Roman" pitchFamily="18" charset="0"/>
                <a:cs typeface="Times New Roman" pitchFamily="18" charset="0"/>
              </a:rPr>
              <a:t>Spreadsheet Data  for FT140 mix 61 core  (500 watts, </a:t>
            </a:r>
            <a:r>
              <a:rPr lang="en-US" sz="2000" b="1" dirty="0" err="1" smtClean="0">
                <a:latin typeface="Times New Roman" pitchFamily="18" charset="0"/>
                <a:cs typeface="Times New Roman" pitchFamily="18" charset="0"/>
              </a:rPr>
              <a:t>PeP</a:t>
            </a:r>
            <a:r>
              <a:rPr lang="en-US" sz="2000" b="1" dirty="0" smtClean="0">
                <a:latin typeface="Times New Roman" pitchFamily="18" charset="0"/>
                <a:cs typeface="Times New Roman" pitchFamily="18" charset="0"/>
              </a:rPr>
              <a:t>, SSB mode)</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3.5 </a:t>
            </a:r>
            <a:r>
              <a:rPr lang="en-US" b="1" dirty="0" err="1" smtClean="0">
                <a:latin typeface="Times New Roman" pitchFamily="18" charset="0"/>
                <a:cs typeface="Times New Roman" pitchFamily="18" charset="0"/>
              </a:rPr>
              <a:t>Mhz</a:t>
            </a:r>
            <a:r>
              <a:rPr lang="en-US" b="1"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80.29  Gauss  </a:t>
            </a:r>
            <a:r>
              <a:rPr lang="en-US" b="1" dirty="0" err="1" smtClean="0">
                <a:solidFill>
                  <a:srgbClr val="FF0000"/>
                </a:solidFill>
                <a:latin typeface="Times New Roman" pitchFamily="18" charset="0"/>
                <a:cs typeface="Times New Roman" pitchFamily="18" charset="0"/>
              </a:rPr>
              <a:t>vs</a:t>
            </a:r>
            <a:r>
              <a:rPr lang="en-US" b="1" dirty="0" smtClean="0">
                <a:solidFill>
                  <a:srgbClr val="FF0000"/>
                </a:solidFill>
                <a:latin typeface="Times New Roman" pitchFamily="18" charset="0"/>
                <a:cs typeface="Times New Roman" pitchFamily="18" charset="0"/>
              </a:rPr>
              <a:t> 79.5 Gauss max  (marginally out of spec)</a:t>
            </a:r>
          </a:p>
          <a:p>
            <a:r>
              <a:rPr lang="en-US" b="1" dirty="0" smtClean="0">
                <a:latin typeface="Times New Roman" pitchFamily="18" charset="0"/>
                <a:cs typeface="Times New Roman" pitchFamily="18" charset="0"/>
              </a:rPr>
              <a:t>7 MHz 		40 Gauss </a:t>
            </a:r>
            <a:r>
              <a:rPr lang="en-US" b="1" dirty="0" err="1" smtClean="0">
                <a:latin typeface="Times New Roman" pitchFamily="18" charset="0"/>
                <a:cs typeface="Times New Roman" pitchFamily="18" charset="0"/>
              </a:rPr>
              <a:t>vs</a:t>
            </a:r>
            <a:r>
              <a:rPr lang="en-US" b="1" dirty="0" smtClean="0">
                <a:latin typeface="Times New Roman" pitchFamily="18" charset="0"/>
                <a:cs typeface="Times New Roman" pitchFamily="18" charset="0"/>
              </a:rPr>
              <a:t> 61 Gauss max</a:t>
            </a:r>
          </a:p>
          <a:p>
            <a:r>
              <a:rPr lang="en-US" b="1" dirty="0" smtClean="0">
                <a:latin typeface="Times New Roman" pitchFamily="18" charset="0"/>
                <a:cs typeface="Times New Roman" pitchFamily="18" charset="0"/>
              </a:rPr>
              <a:t>14 MHz		20 Gauss </a:t>
            </a:r>
            <a:r>
              <a:rPr lang="en-US" b="1" dirty="0" err="1" smtClean="0">
                <a:latin typeface="Times New Roman" pitchFamily="18" charset="0"/>
                <a:cs typeface="Times New Roman" pitchFamily="18" charset="0"/>
              </a:rPr>
              <a:t>vs</a:t>
            </a:r>
            <a:r>
              <a:rPr lang="en-US" b="1" dirty="0" smtClean="0">
                <a:latin typeface="Times New Roman" pitchFamily="18" charset="0"/>
                <a:cs typeface="Times New Roman" pitchFamily="18" charset="0"/>
              </a:rPr>
              <a:t> 47 Gauss max</a:t>
            </a:r>
          </a:p>
          <a:p>
            <a:r>
              <a:rPr lang="en-US" b="1" dirty="0" smtClean="0">
                <a:latin typeface="Times New Roman" pitchFamily="18" charset="0"/>
                <a:cs typeface="Times New Roman" pitchFamily="18" charset="0"/>
              </a:rPr>
              <a:t>18 MHz		15.6 Gauss </a:t>
            </a:r>
            <a:r>
              <a:rPr lang="en-US" b="1" dirty="0" err="1" smtClean="0">
                <a:latin typeface="Times New Roman" pitchFamily="18" charset="0"/>
                <a:cs typeface="Times New Roman" pitchFamily="18" charset="0"/>
              </a:rPr>
              <a:t>vs</a:t>
            </a:r>
            <a:r>
              <a:rPr lang="en-US" b="1" dirty="0" smtClean="0">
                <a:latin typeface="Times New Roman" pitchFamily="18" charset="0"/>
                <a:cs typeface="Times New Roman" pitchFamily="18" charset="0"/>
              </a:rPr>
              <a:t>  42.7 Gauss max</a:t>
            </a:r>
          </a:p>
          <a:p>
            <a:r>
              <a:rPr lang="en-US" b="1" dirty="0" smtClean="0">
                <a:latin typeface="Times New Roman" pitchFamily="18" charset="0"/>
                <a:cs typeface="Times New Roman" pitchFamily="18" charset="0"/>
              </a:rPr>
              <a:t>21 MHz		13.3 Gauss </a:t>
            </a:r>
            <a:r>
              <a:rPr lang="en-US" b="1" dirty="0" err="1" smtClean="0">
                <a:latin typeface="Times New Roman" pitchFamily="18" charset="0"/>
                <a:cs typeface="Times New Roman" pitchFamily="18" charset="0"/>
              </a:rPr>
              <a:t>vs</a:t>
            </a:r>
            <a:r>
              <a:rPr lang="en-US" b="1" dirty="0" smtClean="0">
                <a:latin typeface="Times New Roman" pitchFamily="18" charset="0"/>
                <a:cs typeface="Times New Roman" pitchFamily="18" charset="0"/>
              </a:rPr>
              <a:t> 40.25 Gauss max</a:t>
            </a:r>
          </a:p>
          <a:p>
            <a:r>
              <a:rPr lang="en-US" b="1" dirty="0" smtClean="0">
                <a:latin typeface="Times New Roman" pitchFamily="18" charset="0"/>
                <a:cs typeface="Times New Roman" pitchFamily="18" charset="0"/>
              </a:rPr>
              <a:t>25 MHz		11.24 Gauss </a:t>
            </a:r>
            <a:r>
              <a:rPr lang="en-US" b="1" dirty="0" err="1" smtClean="0">
                <a:latin typeface="Times New Roman" pitchFamily="18" charset="0"/>
                <a:cs typeface="Times New Roman" pitchFamily="18" charset="0"/>
              </a:rPr>
              <a:t>vs</a:t>
            </a:r>
            <a:r>
              <a:rPr lang="en-US" b="1" dirty="0" smtClean="0">
                <a:latin typeface="Times New Roman" pitchFamily="18" charset="0"/>
                <a:cs typeface="Times New Roman" pitchFamily="18" charset="0"/>
              </a:rPr>
              <a:t> 37.7 Gauss max</a:t>
            </a:r>
          </a:p>
          <a:p>
            <a:r>
              <a:rPr lang="en-US" b="1" dirty="0" smtClean="0">
                <a:latin typeface="Times New Roman" pitchFamily="18" charset="0"/>
                <a:cs typeface="Times New Roman" pitchFamily="18" charset="0"/>
              </a:rPr>
              <a:t>30 MHz		9.37 Gauss </a:t>
            </a:r>
            <a:r>
              <a:rPr lang="en-US" b="1" dirty="0" err="1" smtClean="0">
                <a:latin typeface="Times New Roman" pitchFamily="18" charset="0"/>
                <a:cs typeface="Times New Roman" pitchFamily="18" charset="0"/>
              </a:rPr>
              <a:t>vs</a:t>
            </a:r>
            <a:r>
              <a:rPr lang="en-US" b="1" dirty="0" smtClean="0">
                <a:latin typeface="Times New Roman" pitchFamily="18" charset="0"/>
                <a:cs typeface="Times New Roman" pitchFamily="18" charset="0"/>
              </a:rPr>
              <a:t> 35.15 Gauss max</a:t>
            </a:r>
          </a:p>
          <a:p>
            <a:endParaRPr lang="en-US"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Marginal performance at 3.5 MHz</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Design Alternatives:</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1  Examine other core mixes or choose larger core, re-evaluate</a:t>
            </a:r>
          </a:p>
          <a:p>
            <a:r>
              <a:rPr lang="en-US" b="1" dirty="0" smtClean="0">
                <a:latin typeface="Times New Roman" pitchFamily="18" charset="0"/>
                <a:cs typeface="Times New Roman" pitchFamily="18" charset="0"/>
              </a:rPr>
              <a:t>		using spreadsheet</a:t>
            </a:r>
          </a:p>
          <a:p>
            <a:r>
              <a:rPr lang="en-US" b="1" dirty="0" smtClean="0">
                <a:latin typeface="Times New Roman" pitchFamily="18" charset="0"/>
                <a:cs typeface="Times New Roman" pitchFamily="18" charset="0"/>
              </a:rPr>
              <a:t>	2  Stack </a:t>
            </a:r>
            <a:r>
              <a:rPr lang="en-US" b="1" dirty="0" smtClean="0">
                <a:solidFill>
                  <a:srgbClr val="FF0000"/>
                </a:solidFill>
                <a:latin typeface="Times New Roman" pitchFamily="18" charset="0"/>
                <a:cs typeface="Times New Roman" pitchFamily="18" charset="0"/>
              </a:rPr>
              <a:t>two</a:t>
            </a:r>
            <a:r>
              <a:rPr lang="en-US" b="1" dirty="0" smtClean="0">
                <a:latin typeface="Times New Roman" pitchFamily="18" charset="0"/>
                <a:cs typeface="Times New Roman" pitchFamily="18" charset="0"/>
              </a:rPr>
              <a:t> FT140 mix 61 cores , </a:t>
            </a:r>
            <a:r>
              <a:rPr lang="en-US" b="1" dirty="0" smtClean="0">
                <a:solidFill>
                  <a:schemeClr val="accent2"/>
                </a:solidFill>
                <a:latin typeface="Times New Roman" pitchFamily="18" charset="0"/>
                <a:cs typeface="Times New Roman" pitchFamily="18" charset="0"/>
              </a:rPr>
              <a:t>new AL value  ≈ 1.8 x AL single core</a:t>
            </a:r>
          </a:p>
          <a:p>
            <a:r>
              <a:rPr lang="en-US" b="1"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new </a:t>
            </a:r>
            <a:r>
              <a:rPr lang="en-US" b="1" dirty="0" err="1" smtClean="0">
                <a:solidFill>
                  <a:srgbClr val="FF0000"/>
                </a:solidFill>
                <a:latin typeface="Times New Roman" pitchFamily="18" charset="0"/>
                <a:cs typeface="Times New Roman" pitchFamily="18" charset="0"/>
              </a:rPr>
              <a:t>Eff</a:t>
            </a:r>
            <a:r>
              <a:rPr lang="en-US" b="1" dirty="0" smtClean="0">
                <a:solidFill>
                  <a:srgbClr val="FF0000"/>
                </a:solidFill>
                <a:latin typeface="Times New Roman" pitchFamily="18" charset="0"/>
                <a:cs typeface="Times New Roman" pitchFamily="18" charset="0"/>
              </a:rPr>
              <a:t> area ≈ 1.5 x </a:t>
            </a:r>
            <a:r>
              <a:rPr lang="en-US" b="1" dirty="0" err="1" smtClean="0">
                <a:solidFill>
                  <a:srgbClr val="FF0000"/>
                </a:solidFill>
                <a:latin typeface="Times New Roman" pitchFamily="18" charset="0"/>
                <a:cs typeface="Times New Roman" pitchFamily="18" charset="0"/>
              </a:rPr>
              <a:t>Eff</a:t>
            </a:r>
            <a:r>
              <a:rPr lang="en-US" b="1" dirty="0" smtClean="0">
                <a:solidFill>
                  <a:srgbClr val="FF0000"/>
                </a:solidFill>
                <a:latin typeface="Times New Roman" pitchFamily="18" charset="0"/>
                <a:cs typeface="Times New Roman" pitchFamily="18" charset="0"/>
              </a:rPr>
              <a:t> area single core</a:t>
            </a:r>
          </a:p>
          <a:p>
            <a:r>
              <a:rPr lang="en-US" b="1" dirty="0" smtClean="0">
                <a:latin typeface="Times New Roman" pitchFamily="18" charset="0"/>
                <a:cs typeface="Times New Roman" pitchFamily="18" charset="0"/>
              </a:rPr>
              <a:t>	3 Accept the performance as is, back off power level</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457200"/>
            <a:ext cx="8534400" cy="4801314"/>
          </a:xfrm>
          <a:prstGeom prst="rect">
            <a:avLst/>
          </a:prstGeom>
        </p:spPr>
        <p:txBody>
          <a:bodyPr wrap="square">
            <a:spAutoFit/>
          </a:bodyPr>
          <a:lstStyle/>
          <a:p>
            <a:r>
              <a:rPr lang="en-US" sz="22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Important points to remember:</a:t>
            </a:r>
          </a:p>
          <a:p>
            <a:endParaRPr lang="en-US" sz="2400" b="1" dirty="0" smtClean="0">
              <a:latin typeface="Times New Roman" pitchFamily="18" charset="0"/>
              <a:cs typeface="Times New Roman" pitchFamily="18" charset="0"/>
            </a:endParaRPr>
          </a:p>
          <a:p>
            <a:endParaRPr lang="en-US" sz="2400"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Anytime a new core is considered or if the same core is double stacked:</a:t>
            </a:r>
          </a:p>
          <a:p>
            <a:endParaRPr lang="en-US" b="1" dirty="0" smtClean="0">
              <a:latin typeface="Times New Roman" pitchFamily="18" charset="0"/>
              <a:cs typeface="Times New Roman" pitchFamily="18" charset="0"/>
            </a:endParaRPr>
          </a:p>
          <a:p>
            <a:pPr marL="342900" indent="-342900">
              <a:buAutoNum type="arabicPlain"/>
            </a:pPr>
            <a:r>
              <a:rPr lang="en-US" sz="2000" b="1" dirty="0" smtClean="0">
                <a:latin typeface="Times New Roman" pitchFamily="18" charset="0"/>
                <a:cs typeface="Times New Roman" pitchFamily="18" charset="0"/>
              </a:rPr>
              <a:t>  Recalculate the </a:t>
            </a:r>
            <a:r>
              <a:rPr lang="en-US" sz="2000" b="1" dirty="0" smtClean="0">
                <a:solidFill>
                  <a:srgbClr val="FF0000"/>
                </a:solidFill>
                <a:latin typeface="Times New Roman" pitchFamily="18" charset="0"/>
                <a:cs typeface="Times New Roman" pitchFamily="18" charset="0"/>
              </a:rPr>
              <a:t>new number of turns on Spreadsheet </a:t>
            </a:r>
            <a:r>
              <a:rPr lang="en-US" sz="2000" b="1" dirty="0" smtClean="0">
                <a:latin typeface="Times New Roman" pitchFamily="18" charset="0"/>
                <a:cs typeface="Times New Roman" pitchFamily="18" charset="0"/>
              </a:rPr>
              <a:t>(same Inductance)</a:t>
            </a:r>
          </a:p>
          <a:p>
            <a:pPr marL="457200" indent="-457200"/>
            <a:r>
              <a:rPr lang="en-US" sz="2000" b="1" dirty="0" smtClean="0">
                <a:latin typeface="Times New Roman" pitchFamily="18" charset="0"/>
                <a:cs typeface="Times New Roman" pitchFamily="18" charset="0"/>
              </a:rPr>
              <a:t>                 Use the new AL value and new core </a:t>
            </a:r>
            <a:r>
              <a:rPr lang="en-US" sz="2000" b="1" dirty="0" err="1" smtClean="0">
                <a:latin typeface="Times New Roman" pitchFamily="18" charset="0"/>
                <a:cs typeface="Times New Roman" pitchFamily="18" charset="0"/>
              </a:rPr>
              <a:t>Eff</a:t>
            </a:r>
            <a:r>
              <a:rPr lang="en-US" sz="2000" b="1" dirty="0" smtClean="0">
                <a:latin typeface="Times New Roman" pitchFamily="18" charset="0"/>
                <a:cs typeface="Times New Roman" pitchFamily="18" charset="0"/>
              </a:rPr>
              <a:t> area as per the</a:t>
            </a:r>
          </a:p>
          <a:p>
            <a:pPr marL="457200" indent="-457200"/>
            <a:r>
              <a:rPr lang="en-US" sz="2000" b="1" dirty="0" smtClean="0">
                <a:latin typeface="Times New Roman" pitchFamily="18" charset="0"/>
                <a:cs typeface="Times New Roman" pitchFamily="18" charset="0"/>
              </a:rPr>
              <a:t>                 preceding slide</a:t>
            </a:r>
          </a:p>
          <a:p>
            <a:pPr marL="457200" indent="-457200"/>
            <a:r>
              <a:rPr lang="en-US" sz="2000" b="1" dirty="0" smtClean="0">
                <a:latin typeface="Times New Roman" pitchFamily="18" charset="0"/>
                <a:cs typeface="Times New Roman" pitchFamily="18" charset="0"/>
              </a:rPr>
              <a:t>2	Re-evaluate  at several frequencies</a:t>
            </a:r>
          </a:p>
          <a:p>
            <a:pPr marL="457200" indent="-457200">
              <a:buAutoNum type="arabicPlain" startAt="2"/>
            </a:pPr>
            <a:endParaRPr lang="en-US" sz="2000" b="1" dirty="0" smtClean="0">
              <a:latin typeface="Times New Roman" pitchFamily="18" charset="0"/>
              <a:cs typeface="Times New Roman" pitchFamily="18" charset="0"/>
            </a:endParaRPr>
          </a:p>
          <a:p>
            <a:pPr marL="457200" indent="-457200"/>
            <a:r>
              <a:rPr lang="en-US" sz="2000" b="1" dirty="0" smtClean="0">
                <a:latin typeface="Times New Roman" pitchFamily="18" charset="0"/>
                <a:cs typeface="Times New Roman" pitchFamily="18" charset="0"/>
              </a:rPr>
              <a:t>Repeat as many times as necessary until performance is acceptable.</a:t>
            </a:r>
          </a:p>
          <a:p>
            <a:pPr marL="457200" indent="-457200"/>
            <a:endParaRPr lang="en-US" sz="2000" b="1" dirty="0" smtClean="0">
              <a:latin typeface="Times New Roman" pitchFamily="18" charset="0"/>
              <a:cs typeface="Times New Roman" pitchFamily="18" charset="0"/>
            </a:endParaRPr>
          </a:p>
          <a:p>
            <a:pPr marL="457200" indent="-457200"/>
            <a:r>
              <a:rPr lang="en-US" sz="2000" b="1" dirty="0" smtClean="0">
                <a:latin typeface="Times New Roman" pitchFamily="18" charset="0"/>
                <a:cs typeface="Times New Roman" pitchFamily="18" charset="0"/>
              </a:rPr>
              <a:t>When core choice is acceptable, next step is choose wire type and gauge.</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33400"/>
            <a:ext cx="8610600" cy="7971413"/>
          </a:xfrm>
          <a:prstGeom prst="rect">
            <a:avLst/>
          </a:prstGeom>
        </p:spPr>
        <p:txBody>
          <a:bodyPr wrap="square">
            <a:spAutoFit/>
          </a:bodyPr>
          <a:lstStyle/>
          <a:p>
            <a:r>
              <a:rPr lang="en-US" sz="22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Wire selection:</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Ruthroff</a:t>
            </a:r>
            <a:r>
              <a:rPr lang="en-US" b="1" dirty="0" smtClean="0">
                <a:latin typeface="Times New Roman" pitchFamily="18" charset="0"/>
                <a:cs typeface="Times New Roman" pitchFamily="18" charset="0"/>
              </a:rPr>
              <a:t>  UNUN impedance ratios with associated winding methods:</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1:4 or 4:1		2 wired bifilar		50 to 200 or 50 to 12.5</a:t>
            </a:r>
          </a:p>
          <a:p>
            <a:r>
              <a:rPr lang="en-US" b="1" dirty="0" smtClean="0">
                <a:latin typeface="Times New Roman" pitchFamily="18" charset="0"/>
                <a:cs typeface="Times New Roman" pitchFamily="18" charset="0"/>
              </a:rPr>
              <a:t>1:9 or 9:1		3 wire </a:t>
            </a:r>
            <a:r>
              <a:rPr lang="en-US" b="1" dirty="0" err="1" smtClean="0">
                <a:latin typeface="Times New Roman" pitchFamily="18" charset="0"/>
                <a:cs typeface="Times New Roman" pitchFamily="18" charset="0"/>
              </a:rPr>
              <a:t>trifilar</a:t>
            </a:r>
            <a:r>
              <a:rPr lang="en-US" b="1" dirty="0" smtClean="0">
                <a:latin typeface="Times New Roman" pitchFamily="18" charset="0"/>
                <a:cs typeface="Times New Roman" pitchFamily="18" charset="0"/>
              </a:rPr>
              <a:t>		50 to 450 or 50 to 5.555</a:t>
            </a:r>
          </a:p>
          <a:p>
            <a:r>
              <a:rPr lang="en-US" b="1" dirty="0" smtClean="0">
                <a:latin typeface="Times New Roman" pitchFamily="18" charset="0"/>
                <a:cs typeface="Times New Roman" pitchFamily="18" charset="0"/>
              </a:rPr>
              <a:t>1:16 or 16:1		4 wire </a:t>
            </a:r>
            <a:r>
              <a:rPr lang="en-US" b="1" dirty="0" err="1" smtClean="0">
                <a:latin typeface="Times New Roman" pitchFamily="18" charset="0"/>
                <a:cs typeface="Times New Roman" pitchFamily="18" charset="0"/>
              </a:rPr>
              <a:t>quadrafilar</a:t>
            </a:r>
            <a:r>
              <a:rPr lang="en-US" b="1" dirty="0" smtClean="0">
                <a:latin typeface="Times New Roman" pitchFamily="18" charset="0"/>
                <a:cs typeface="Times New Roman" pitchFamily="18" charset="0"/>
              </a:rPr>
              <a:t>		50 to 800 or 50 to 3.125</a:t>
            </a:r>
          </a:p>
          <a:p>
            <a:r>
              <a:rPr lang="en-US" b="1" dirty="0" smtClean="0">
                <a:latin typeface="Times New Roman" pitchFamily="18" charset="0"/>
                <a:cs typeface="Times New Roman" pitchFamily="18" charset="0"/>
              </a:rPr>
              <a:t>1:24 or 25:1		5 wire </a:t>
            </a:r>
            <a:r>
              <a:rPr lang="en-US" b="1" dirty="0" err="1" smtClean="0">
                <a:latin typeface="Times New Roman" pitchFamily="18" charset="0"/>
                <a:cs typeface="Times New Roman" pitchFamily="18" charset="0"/>
              </a:rPr>
              <a:t>quintufilar</a:t>
            </a:r>
            <a:r>
              <a:rPr lang="en-US" b="1" dirty="0" smtClean="0">
                <a:latin typeface="Times New Roman" pitchFamily="18" charset="0"/>
                <a:cs typeface="Times New Roman" pitchFamily="18" charset="0"/>
              </a:rPr>
              <a:t>		50 to 1250 or 50 to 2.0</a:t>
            </a:r>
          </a:p>
          <a:p>
            <a:r>
              <a:rPr lang="en-US" b="1" dirty="0" smtClean="0">
                <a:latin typeface="Times New Roman" pitchFamily="18" charset="0"/>
                <a:cs typeface="Times New Roman" pitchFamily="18" charset="0"/>
              </a:rPr>
              <a:t>1:2.25 or 2.25 :1		3 wire </a:t>
            </a:r>
            <a:r>
              <a:rPr lang="en-US" b="1" dirty="0" err="1" smtClean="0">
                <a:latin typeface="Times New Roman" pitchFamily="18" charset="0"/>
                <a:cs typeface="Times New Roman" pitchFamily="18" charset="0"/>
              </a:rPr>
              <a:t>trifilar</a:t>
            </a:r>
            <a:r>
              <a:rPr lang="en-US" b="1" dirty="0" smtClean="0">
                <a:latin typeface="Times New Roman" pitchFamily="18" charset="0"/>
                <a:cs typeface="Times New Roman" pitchFamily="18" charset="0"/>
              </a:rPr>
              <a:t>		50 to 112.5 or 50 to 22.22</a:t>
            </a:r>
          </a:p>
          <a:p>
            <a:r>
              <a:rPr lang="en-US" b="1" dirty="0" smtClean="0">
                <a:latin typeface="Times New Roman" pitchFamily="18" charset="0"/>
                <a:cs typeface="Times New Roman" pitchFamily="18" charset="0"/>
              </a:rPr>
              <a:t>1:1.777 or 1.777:1		4 wire </a:t>
            </a:r>
            <a:r>
              <a:rPr lang="en-US" b="1" dirty="0" err="1" smtClean="0">
                <a:latin typeface="Times New Roman" pitchFamily="18" charset="0"/>
                <a:cs typeface="Times New Roman" pitchFamily="18" charset="0"/>
              </a:rPr>
              <a:t>quadrafilar</a:t>
            </a:r>
            <a:r>
              <a:rPr lang="en-US" b="1" dirty="0" smtClean="0">
                <a:latin typeface="Times New Roman" pitchFamily="18" charset="0"/>
                <a:cs typeface="Times New Roman" pitchFamily="18" charset="0"/>
              </a:rPr>
              <a:t>		50 to 88.85 or 50 to 28.138</a:t>
            </a:r>
          </a:p>
          <a:p>
            <a:r>
              <a:rPr lang="en-US" b="1" dirty="0" smtClean="0">
                <a:latin typeface="Times New Roman" pitchFamily="18" charset="0"/>
                <a:cs typeface="Times New Roman" pitchFamily="18" charset="0"/>
              </a:rPr>
              <a:t>1:1.5625	or 1.5625:1	5 wire </a:t>
            </a:r>
            <a:r>
              <a:rPr lang="en-US" b="1" dirty="0" err="1" smtClean="0">
                <a:latin typeface="Times New Roman" pitchFamily="18" charset="0"/>
                <a:cs typeface="Times New Roman" pitchFamily="18" charset="0"/>
              </a:rPr>
              <a:t>quintufilar</a:t>
            </a:r>
            <a:r>
              <a:rPr lang="en-US" b="1" dirty="0" smtClean="0">
                <a:latin typeface="Times New Roman" pitchFamily="18" charset="0"/>
                <a:cs typeface="Times New Roman" pitchFamily="18" charset="0"/>
              </a:rPr>
              <a:t>		50 to 78.125 or 50 to 32</a:t>
            </a:r>
          </a:p>
          <a:p>
            <a:endParaRPr lang="en-US" b="1" dirty="0" smtClean="0">
              <a:latin typeface="Times New Roman" pitchFamily="18" charset="0"/>
              <a:cs typeface="Times New Roman" pitchFamily="18" charset="0"/>
            </a:endParaRPr>
          </a:p>
          <a:p>
            <a:r>
              <a:rPr lang="en-US" sz="2200" b="1" dirty="0" smtClean="0">
                <a:latin typeface="Times New Roman" pitchFamily="18" charset="0"/>
                <a:cs typeface="Times New Roman" pitchFamily="18" charset="0"/>
              </a:rPr>
              <a:t>Recommended wire gauge:</a:t>
            </a:r>
          </a:p>
          <a:p>
            <a:r>
              <a:rPr lang="en-US" b="1" dirty="0" smtClean="0">
                <a:latin typeface="Times New Roman" pitchFamily="18" charset="0"/>
                <a:cs typeface="Times New Roman" pitchFamily="18" charset="0"/>
              </a:rPr>
              <a:t>Choose wire gauge for AC resistance no more than </a:t>
            </a:r>
            <a:r>
              <a:rPr lang="en-US" b="1" dirty="0" smtClean="0">
                <a:solidFill>
                  <a:srgbClr val="FF0000"/>
                </a:solidFill>
                <a:latin typeface="Times New Roman" pitchFamily="18" charset="0"/>
                <a:cs typeface="Times New Roman" pitchFamily="18" charset="0"/>
              </a:rPr>
              <a:t>2% on lowest impedance side for   	</a:t>
            </a:r>
            <a:r>
              <a:rPr lang="en-US" b="1" dirty="0" smtClean="0">
                <a:latin typeface="Times New Roman" pitchFamily="18" charset="0"/>
                <a:cs typeface="Times New Roman" pitchFamily="18" charset="0"/>
              </a:rPr>
              <a:t>required wire length (</a:t>
            </a:r>
            <a:r>
              <a:rPr lang="en-US" b="1" dirty="0" smtClean="0">
                <a:solidFill>
                  <a:srgbClr val="FF0000"/>
                </a:solidFill>
                <a:latin typeface="Times New Roman" pitchFamily="18" charset="0"/>
                <a:cs typeface="Times New Roman" pitchFamily="18" charset="0"/>
              </a:rPr>
              <a:t>perform calculation at  f max</a:t>
            </a:r>
            <a:r>
              <a:rPr lang="en-US" b="1" dirty="0" smtClean="0">
                <a:latin typeface="Times New Roman" pitchFamily="18" charset="0"/>
                <a:cs typeface="Times New Roman" pitchFamily="18" charset="0"/>
              </a:rPr>
              <a:t>).</a:t>
            </a:r>
          </a:p>
          <a:p>
            <a:r>
              <a:rPr lang="en-US" b="1" dirty="0" smtClean="0">
                <a:latin typeface="Times New Roman" pitchFamily="18" charset="0"/>
                <a:cs typeface="Times New Roman" pitchFamily="18" charset="0"/>
              </a:rPr>
              <a:t>AC resistance is greater than DC resistance due to </a:t>
            </a:r>
            <a:r>
              <a:rPr lang="en-US" b="1" dirty="0" smtClean="0">
                <a:solidFill>
                  <a:srgbClr val="FF0000"/>
                </a:solidFill>
                <a:latin typeface="Times New Roman" pitchFamily="18" charset="0"/>
                <a:cs typeface="Times New Roman" pitchFamily="18" charset="0"/>
              </a:rPr>
              <a:t>skin depth</a:t>
            </a:r>
            <a:r>
              <a:rPr lang="en-US" b="1" dirty="0" smtClean="0">
                <a:latin typeface="Times New Roman" pitchFamily="18" charset="0"/>
                <a:cs typeface="Times New Roman" pitchFamily="18" charset="0"/>
              </a:rPr>
              <a:t>; function of resistivity 	and frequency.  For a </a:t>
            </a:r>
            <a:r>
              <a:rPr lang="en-US" b="1" dirty="0" err="1" smtClean="0">
                <a:latin typeface="Times New Roman" pitchFamily="18" charset="0"/>
                <a:cs typeface="Times New Roman" pitchFamily="18" charset="0"/>
              </a:rPr>
              <a:t>toroid</a:t>
            </a:r>
            <a:r>
              <a:rPr lang="en-US" b="1" dirty="0" smtClean="0">
                <a:latin typeface="Times New Roman" pitchFamily="18" charset="0"/>
                <a:cs typeface="Times New Roman" pitchFamily="18" charset="0"/>
              </a:rPr>
              <a:t>, use </a:t>
            </a:r>
            <a:r>
              <a:rPr lang="en-US" b="1" dirty="0" smtClean="0">
                <a:solidFill>
                  <a:srgbClr val="FF0000"/>
                </a:solidFill>
                <a:latin typeface="Times New Roman" pitchFamily="18" charset="0"/>
                <a:cs typeface="Times New Roman" pitchFamily="18" charset="0"/>
              </a:rPr>
              <a:t>Wire Length ≈ 5 </a:t>
            </a:r>
            <a:r>
              <a:rPr lang="en-US" sz="1400" b="1" dirty="0" smtClean="0">
                <a:solidFill>
                  <a:srgbClr val="FF0000"/>
                </a:solidFill>
                <a:latin typeface="Times New Roman" pitchFamily="18" charset="0"/>
                <a:cs typeface="Times New Roman" pitchFamily="18" charset="0"/>
              </a:rPr>
              <a:t>x</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toroid</a:t>
            </a:r>
            <a:r>
              <a:rPr lang="en-US" b="1" dirty="0" smtClean="0">
                <a:solidFill>
                  <a:srgbClr val="FF0000"/>
                </a:solidFill>
                <a:latin typeface="Times New Roman" pitchFamily="18" charset="0"/>
                <a:cs typeface="Times New Roman" pitchFamily="18" charset="0"/>
              </a:rPr>
              <a:t>  surface face </a:t>
            </a:r>
            <a:r>
              <a:rPr lang="en-US" sz="1400" b="1" dirty="0" smtClean="0">
                <a:solidFill>
                  <a:srgbClr val="FF0000"/>
                </a:solidFill>
                <a:latin typeface="Times New Roman" pitchFamily="18" charset="0"/>
                <a:cs typeface="Times New Roman" pitchFamily="18" charset="0"/>
              </a:rPr>
              <a:t>x</a:t>
            </a:r>
            <a:r>
              <a:rPr lang="en-US" b="1" dirty="0" smtClean="0">
                <a:solidFill>
                  <a:srgbClr val="FF0000"/>
                </a:solidFill>
                <a:latin typeface="Times New Roman" pitchFamily="18" charset="0"/>
                <a:cs typeface="Times New Roman" pitchFamily="18" charset="0"/>
              </a:rPr>
              <a:t> N      	+ soldering pigtail </a:t>
            </a:r>
          </a:p>
          <a:p>
            <a:endParaRPr lang="en-US" b="1" dirty="0" smtClean="0">
              <a:solidFill>
                <a:srgbClr val="FF0000"/>
              </a:solidFill>
              <a:latin typeface="Times New Roman" pitchFamily="18" charset="0"/>
              <a:cs typeface="Times New Roman" pitchFamily="18" charset="0"/>
            </a:endParaRPr>
          </a:p>
          <a:p>
            <a:r>
              <a:rPr lang="en-US" b="1" dirty="0" smtClean="0">
                <a:solidFill>
                  <a:srgbClr val="FF0000"/>
                </a:solidFill>
                <a:latin typeface="Times New Roman" pitchFamily="18" charset="0"/>
                <a:cs typeface="Times New Roman" pitchFamily="18" charset="0"/>
              </a:rPr>
              <a:t>		</a:t>
            </a:r>
            <a:r>
              <a:rPr lang="en-US" sz="2000" b="1" dirty="0" smtClean="0">
                <a:latin typeface="Times New Roman" pitchFamily="18" charset="0"/>
                <a:cs typeface="Times New Roman" pitchFamily="18" charset="0"/>
              </a:rPr>
              <a:t>Refer to Java Script AC Resistance Calculator</a:t>
            </a:r>
          </a:p>
          <a:p>
            <a:endParaRPr lang="en-US" b="1" dirty="0" smtClean="0">
              <a:solidFill>
                <a:srgbClr val="FF0000"/>
              </a:solidFill>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57200"/>
            <a:ext cx="8763000" cy="5616922"/>
          </a:xfrm>
          <a:prstGeom prst="rect">
            <a:avLst/>
          </a:prstGeom>
        </p:spPr>
        <p:txBody>
          <a:bodyPr wrap="square">
            <a:spAutoFit/>
          </a:bodyPr>
          <a:lstStyle/>
          <a:p>
            <a:r>
              <a:rPr lang="en-US"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Estimating Power Loss in Windings</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Calculate  Current from Power Level:</a:t>
            </a:r>
          </a:p>
          <a:p>
            <a:r>
              <a:rPr lang="en-US" b="1" dirty="0" smtClean="0">
                <a:solidFill>
                  <a:schemeClr val="accent2"/>
                </a:solidFill>
                <a:latin typeface="Times New Roman" pitchFamily="18" charset="0"/>
                <a:cs typeface="Times New Roman" pitchFamily="18" charset="0"/>
              </a:rPr>
              <a:t>                                         _______________</a:t>
            </a:r>
          </a:p>
          <a:p>
            <a:r>
              <a:rPr lang="en-US" b="1" dirty="0" smtClean="0">
                <a:latin typeface="Times New Roman" pitchFamily="18" charset="0"/>
                <a:cs typeface="Times New Roman" pitchFamily="18" charset="0"/>
              </a:rPr>
              <a:t>		</a:t>
            </a:r>
            <a:r>
              <a:rPr lang="en-US" b="1" dirty="0" smtClean="0">
                <a:solidFill>
                  <a:schemeClr val="accent2"/>
                </a:solidFill>
                <a:latin typeface="Times New Roman" pitchFamily="18" charset="0"/>
                <a:cs typeface="Times New Roman" pitchFamily="18" charset="0"/>
              </a:rPr>
              <a:t>i = </a:t>
            </a:r>
            <a:r>
              <a:rPr lang="en-US" sz="2400" b="1" dirty="0" smtClean="0">
                <a:solidFill>
                  <a:schemeClr val="accent2"/>
                </a:solidFill>
                <a:latin typeface="Times New Roman" pitchFamily="18" charset="0"/>
                <a:cs typeface="Times New Roman" pitchFamily="18" charset="0"/>
              </a:rPr>
              <a:t>√</a:t>
            </a:r>
            <a:r>
              <a:rPr lang="en-US" b="1" dirty="0" smtClean="0">
                <a:solidFill>
                  <a:schemeClr val="accent2"/>
                </a:solidFill>
                <a:latin typeface="Times New Roman" pitchFamily="18" charset="0"/>
                <a:cs typeface="Times New Roman" pitchFamily="18" charset="0"/>
              </a:rPr>
              <a:t> k </a:t>
            </a:r>
            <a:r>
              <a:rPr lang="en-US" sz="1300" b="1" dirty="0" smtClean="0">
                <a:solidFill>
                  <a:schemeClr val="accent2"/>
                </a:solidFill>
                <a:latin typeface="Times New Roman" pitchFamily="18" charset="0"/>
                <a:cs typeface="Times New Roman" pitchFamily="18" charset="0"/>
              </a:rPr>
              <a:t>x</a:t>
            </a:r>
            <a:r>
              <a:rPr lang="en-US" b="1" dirty="0" smtClean="0">
                <a:solidFill>
                  <a:schemeClr val="accent2"/>
                </a:solidFill>
                <a:latin typeface="Times New Roman" pitchFamily="18" charset="0"/>
                <a:cs typeface="Times New Roman" pitchFamily="18" charset="0"/>
              </a:rPr>
              <a:t> </a:t>
            </a:r>
            <a:r>
              <a:rPr lang="en-US" b="1" dirty="0" err="1" smtClean="0">
                <a:solidFill>
                  <a:schemeClr val="accent2"/>
                </a:solidFill>
                <a:latin typeface="Times New Roman" pitchFamily="18" charset="0"/>
                <a:cs typeface="Times New Roman" pitchFamily="18" charset="0"/>
              </a:rPr>
              <a:t>PeP</a:t>
            </a:r>
            <a:r>
              <a:rPr lang="en-US" b="1" dirty="0" smtClean="0">
                <a:solidFill>
                  <a:schemeClr val="accent2"/>
                </a:solidFill>
                <a:latin typeface="Times New Roman" pitchFamily="18" charset="0"/>
                <a:cs typeface="Times New Roman" pitchFamily="18" charset="0"/>
              </a:rPr>
              <a:t> </a:t>
            </a:r>
            <a:r>
              <a:rPr lang="en-US" sz="2000" b="1" dirty="0" smtClean="0">
                <a:solidFill>
                  <a:schemeClr val="accent2"/>
                </a:solidFill>
                <a:latin typeface="Times New Roman" pitchFamily="18" charset="0"/>
                <a:cs typeface="Times New Roman" pitchFamily="18" charset="0"/>
              </a:rPr>
              <a:t>/</a:t>
            </a:r>
            <a:r>
              <a:rPr lang="en-US" b="1" dirty="0" smtClean="0">
                <a:solidFill>
                  <a:schemeClr val="accent2"/>
                </a:solidFill>
                <a:latin typeface="Times New Roman" pitchFamily="18" charset="0"/>
                <a:cs typeface="Times New Roman" pitchFamily="18" charset="0"/>
              </a:rPr>
              <a:t> ( Z min)            </a:t>
            </a:r>
            <a:r>
              <a:rPr lang="en-US" b="1" dirty="0" smtClean="0">
                <a:latin typeface="Times New Roman" pitchFamily="18" charset="0"/>
                <a:cs typeface="Times New Roman" pitchFamily="18" charset="0"/>
              </a:rPr>
              <a:t>amps</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where k = mode duty cycle:</a:t>
            </a:r>
          </a:p>
          <a:p>
            <a:r>
              <a:rPr lang="en-US" b="1" dirty="0" smtClean="0">
                <a:latin typeface="Times New Roman" pitchFamily="18" charset="0"/>
                <a:cs typeface="Times New Roman" pitchFamily="18" charset="0"/>
              </a:rPr>
              <a:t>			CW = 0.4</a:t>
            </a:r>
          </a:p>
          <a:p>
            <a:r>
              <a:rPr lang="en-US" b="1" dirty="0" smtClean="0">
                <a:latin typeface="Times New Roman" pitchFamily="18" charset="0"/>
                <a:cs typeface="Times New Roman" pitchFamily="18" charset="0"/>
              </a:rPr>
              <a:t>			SSB = 0.5</a:t>
            </a:r>
          </a:p>
          <a:p>
            <a:r>
              <a:rPr lang="en-US" b="1" dirty="0" smtClean="0">
                <a:latin typeface="Times New Roman" pitchFamily="18" charset="0"/>
                <a:cs typeface="Times New Roman" pitchFamily="18" charset="0"/>
              </a:rPr>
              <a:t>			RTTY = 1.0</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Calculate power loss in windings, P</a:t>
            </a:r>
            <a:r>
              <a:rPr lang="en-US" sz="2200" b="1" baseline="-25000" dirty="0" smtClean="0">
                <a:latin typeface="Times New Roman" pitchFamily="18" charset="0"/>
                <a:cs typeface="Times New Roman" pitchFamily="18" charset="0"/>
              </a:rPr>
              <a:t>w</a:t>
            </a:r>
            <a:r>
              <a:rPr lang="en-US" b="1" dirty="0" smtClean="0">
                <a:latin typeface="Times New Roman" pitchFamily="18" charset="0"/>
                <a:cs typeface="Times New Roman" pitchFamily="18" charset="0"/>
              </a:rPr>
              <a:t>:</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b="1" dirty="0" smtClean="0">
                <a:solidFill>
                  <a:schemeClr val="accent2"/>
                </a:solidFill>
                <a:latin typeface="Times New Roman" pitchFamily="18" charset="0"/>
                <a:cs typeface="Times New Roman" pitchFamily="18" charset="0"/>
              </a:rPr>
              <a:t>P</a:t>
            </a:r>
            <a:r>
              <a:rPr lang="en-US" sz="2200" b="1" baseline="-25000" dirty="0" smtClean="0">
                <a:solidFill>
                  <a:schemeClr val="accent2"/>
                </a:solidFill>
                <a:latin typeface="Times New Roman" pitchFamily="18" charset="0"/>
                <a:cs typeface="Times New Roman" pitchFamily="18" charset="0"/>
              </a:rPr>
              <a:t>w</a:t>
            </a:r>
            <a:r>
              <a:rPr lang="en-US" b="1" dirty="0" smtClean="0">
                <a:solidFill>
                  <a:schemeClr val="accent2"/>
                </a:solidFill>
                <a:latin typeface="Times New Roman" pitchFamily="18" charset="0"/>
                <a:cs typeface="Times New Roman" pitchFamily="18" charset="0"/>
              </a:rPr>
              <a:t> = i</a:t>
            </a:r>
            <a:r>
              <a:rPr lang="en-US" b="1" baseline="30000" dirty="0" smtClean="0">
                <a:solidFill>
                  <a:schemeClr val="accent2"/>
                </a:solidFill>
                <a:latin typeface="Times New Roman" pitchFamily="18" charset="0"/>
                <a:cs typeface="Times New Roman" pitchFamily="18" charset="0"/>
              </a:rPr>
              <a:t>2</a:t>
            </a:r>
            <a:r>
              <a:rPr lang="en-US" b="1" dirty="0" smtClean="0">
                <a:solidFill>
                  <a:schemeClr val="accent2"/>
                </a:solidFill>
                <a:latin typeface="Times New Roman" pitchFamily="18" charset="0"/>
                <a:cs typeface="Times New Roman" pitchFamily="18" charset="0"/>
              </a:rPr>
              <a:t> </a:t>
            </a:r>
            <a:r>
              <a:rPr lang="en-US" sz="1300" b="1" dirty="0" smtClean="0">
                <a:solidFill>
                  <a:schemeClr val="accent2"/>
                </a:solidFill>
                <a:latin typeface="Times New Roman" pitchFamily="18" charset="0"/>
                <a:cs typeface="Times New Roman" pitchFamily="18" charset="0"/>
              </a:rPr>
              <a:t>x</a:t>
            </a:r>
            <a:r>
              <a:rPr lang="en-US" b="1" dirty="0" smtClean="0">
                <a:solidFill>
                  <a:schemeClr val="accent2"/>
                </a:solidFill>
                <a:latin typeface="Times New Roman" pitchFamily="18" charset="0"/>
                <a:cs typeface="Times New Roman" pitchFamily="18" charset="0"/>
              </a:rPr>
              <a:t> </a:t>
            </a:r>
            <a:r>
              <a:rPr lang="en-US" b="1" dirty="0" err="1" smtClean="0">
                <a:solidFill>
                  <a:schemeClr val="accent2"/>
                </a:solidFill>
                <a:latin typeface="Times New Roman" pitchFamily="18" charset="0"/>
                <a:cs typeface="Times New Roman" pitchFamily="18" charset="0"/>
              </a:rPr>
              <a:t>R</a:t>
            </a:r>
            <a:r>
              <a:rPr lang="en-US" sz="2200" b="1" baseline="-25000" dirty="0" err="1" smtClean="0">
                <a:solidFill>
                  <a:schemeClr val="accent2"/>
                </a:solidFill>
                <a:latin typeface="Times New Roman" pitchFamily="18" charset="0"/>
                <a:cs typeface="Times New Roman" pitchFamily="18" charset="0"/>
              </a:rPr>
              <a:t>w</a:t>
            </a:r>
            <a:r>
              <a:rPr lang="en-US" sz="2200" b="1" baseline="-25000" dirty="0" smtClean="0">
                <a:solidFill>
                  <a:schemeClr val="accent2"/>
                </a:solidFill>
                <a:latin typeface="Times New Roman" pitchFamily="18" charset="0"/>
                <a:cs typeface="Times New Roman" pitchFamily="18" charset="0"/>
              </a:rPr>
              <a:t>   </a:t>
            </a:r>
            <a:r>
              <a:rPr lang="en-US" b="1" dirty="0" smtClean="0">
                <a:latin typeface="Times New Roman" pitchFamily="18" charset="0"/>
                <a:cs typeface="Times New Roman" pitchFamily="18" charset="0"/>
              </a:rPr>
              <a:t>watts</a:t>
            </a:r>
            <a:r>
              <a:rPr lang="en-US" sz="2200" b="1" baseline="-25000" dirty="0" smtClean="0">
                <a:latin typeface="Times New Roman" pitchFamily="18" charset="0"/>
                <a:cs typeface="Times New Roman" pitchFamily="18" charset="0"/>
              </a:rPr>
              <a:t>  </a:t>
            </a:r>
          </a:p>
          <a:p>
            <a:r>
              <a:rPr lang="en-US" b="1" dirty="0" smtClean="0">
                <a:latin typeface="Times New Roman" pitchFamily="18" charset="0"/>
                <a:cs typeface="Times New Roman" pitchFamily="18" charset="0"/>
              </a:rPr>
              <a:t>		where </a:t>
            </a:r>
            <a:r>
              <a:rPr lang="en-US" b="1" dirty="0" err="1" smtClean="0">
                <a:latin typeface="Times New Roman" pitchFamily="18" charset="0"/>
                <a:cs typeface="Times New Roman" pitchFamily="18" charset="0"/>
              </a:rPr>
              <a:t>R</a:t>
            </a:r>
            <a:r>
              <a:rPr lang="en-US" sz="2200" b="1" baseline="-25000" dirty="0" err="1" smtClean="0">
                <a:latin typeface="Times New Roman" pitchFamily="18" charset="0"/>
                <a:cs typeface="Times New Roman" pitchFamily="18" charset="0"/>
              </a:rPr>
              <a:t>w</a:t>
            </a:r>
            <a:r>
              <a:rPr lang="en-US" b="1" dirty="0" smtClean="0">
                <a:latin typeface="Times New Roman" pitchFamily="18" charset="0"/>
                <a:cs typeface="Times New Roman" pitchFamily="18" charset="0"/>
              </a:rPr>
              <a:t> = wire loss determined from AC wire resistance app</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Wire loss expressed in dB:</a:t>
            </a:r>
          </a:p>
          <a:p>
            <a:r>
              <a:rPr lang="en-US" b="1" dirty="0" smtClean="0">
                <a:latin typeface="Times New Roman" pitchFamily="18" charset="0"/>
                <a:cs typeface="Times New Roman" pitchFamily="18" charset="0"/>
              </a:rPr>
              <a:t>			</a:t>
            </a:r>
            <a:r>
              <a:rPr lang="en-US" b="1" dirty="0" smtClean="0">
                <a:solidFill>
                  <a:schemeClr val="accent2"/>
                </a:solidFill>
                <a:latin typeface="Times New Roman" pitchFamily="18" charset="0"/>
                <a:cs typeface="Times New Roman" pitchFamily="18" charset="0"/>
              </a:rPr>
              <a:t>P</a:t>
            </a:r>
            <a:r>
              <a:rPr lang="en-US" sz="2300" b="1" baseline="-25000" dirty="0" smtClean="0">
                <a:solidFill>
                  <a:schemeClr val="accent2"/>
                </a:solidFill>
                <a:latin typeface="Times New Roman" pitchFamily="18" charset="0"/>
                <a:cs typeface="Times New Roman" pitchFamily="18" charset="0"/>
              </a:rPr>
              <a:t>w</a:t>
            </a:r>
            <a:r>
              <a:rPr lang="en-US" b="1" dirty="0" smtClean="0">
                <a:solidFill>
                  <a:schemeClr val="accent2"/>
                </a:solidFill>
                <a:latin typeface="Times New Roman" pitchFamily="18" charset="0"/>
                <a:cs typeface="Times New Roman" pitchFamily="18" charset="0"/>
              </a:rPr>
              <a:t> dB = 10 </a:t>
            </a:r>
            <a:r>
              <a:rPr lang="en-US" sz="1300" b="1" dirty="0" smtClean="0">
                <a:solidFill>
                  <a:schemeClr val="accent2"/>
                </a:solidFill>
                <a:latin typeface="Times New Roman" pitchFamily="18" charset="0"/>
                <a:cs typeface="Times New Roman" pitchFamily="18" charset="0"/>
              </a:rPr>
              <a:t>x</a:t>
            </a:r>
            <a:r>
              <a:rPr lang="en-US" b="1" dirty="0" smtClean="0">
                <a:solidFill>
                  <a:schemeClr val="accent2"/>
                </a:solidFill>
                <a:latin typeface="Times New Roman" pitchFamily="18" charset="0"/>
                <a:cs typeface="Times New Roman" pitchFamily="18" charset="0"/>
              </a:rPr>
              <a:t> LOG [ </a:t>
            </a:r>
            <a:r>
              <a:rPr lang="en-US" b="1" dirty="0" err="1" smtClean="0">
                <a:solidFill>
                  <a:schemeClr val="accent2"/>
                </a:solidFill>
                <a:latin typeface="Times New Roman" pitchFamily="18" charset="0"/>
                <a:cs typeface="Times New Roman" pitchFamily="18" charset="0"/>
              </a:rPr>
              <a:t>PeP</a:t>
            </a:r>
            <a:r>
              <a:rPr lang="en-US" b="1" dirty="0" smtClean="0">
                <a:solidFill>
                  <a:schemeClr val="accent2"/>
                </a:solidFill>
                <a:latin typeface="Times New Roman" pitchFamily="18" charset="0"/>
                <a:cs typeface="Times New Roman" pitchFamily="18" charset="0"/>
              </a:rPr>
              <a:t>  </a:t>
            </a:r>
            <a:r>
              <a:rPr lang="en-US" sz="2300" b="1" dirty="0" smtClean="0">
                <a:solidFill>
                  <a:schemeClr val="accent2"/>
                </a:solidFill>
                <a:latin typeface="Times New Roman" pitchFamily="18" charset="0"/>
                <a:cs typeface="Times New Roman" pitchFamily="18" charset="0"/>
              </a:rPr>
              <a:t>/</a:t>
            </a:r>
            <a:r>
              <a:rPr lang="en-US" b="1" dirty="0" smtClean="0">
                <a:solidFill>
                  <a:schemeClr val="accent2"/>
                </a:solidFill>
                <a:latin typeface="Times New Roman" pitchFamily="18" charset="0"/>
                <a:cs typeface="Times New Roman" pitchFamily="18" charset="0"/>
              </a:rPr>
              <a:t> (</a:t>
            </a:r>
            <a:r>
              <a:rPr lang="en-US" b="1" dirty="0" err="1" smtClean="0">
                <a:solidFill>
                  <a:schemeClr val="accent2"/>
                </a:solidFill>
                <a:latin typeface="Times New Roman" pitchFamily="18" charset="0"/>
                <a:cs typeface="Times New Roman" pitchFamily="18" charset="0"/>
              </a:rPr>
              <a:t>PeP</a:t>
            </a:r>
            <a:r>
              <a:rPr lang="en-US" b="1" dirty="0" smtClean="0">
                <a:solidFill>
                  <a:schemeClr val="accent2"/>
                </a:solidFill>
                <a:latin typeface="Times New Roman" pitchFamily="18" charset="0"/>
                <a:cs typeface="Times New Roman" pitchFamily="18" charset="0"/>
              </a:rPr>
              <a:t> – P</a:t>
            </a:r>
            <a:r>
              <a:rPr lang="en-US" sz="2300" b="1" baseline="-25000" dirty="0" smtClean="0">
                <a:solidFill>
                  <a:schemeClr val="accent2"/>
                </a:solidFill>
                <a:latin typeface="Times New Roman" pitchFamily="18" charset="0"/>
                <a:cs typeface="Times New Roman" pitchFamily="18" charset="0"/>
              </a:rPr>
              <a:t>w </a:t>
            </a:r>
            <a:r>
              <a:rPr lang="en-US" b="1" dirty="0" smtClean="0">
                <a:solidFill>
                  <a:schemeClr val="accent2"/>
                </a:solidFill>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57200"/>
            <a:ext cx="8839200" cy="7740581"/>
          </a:xfrm>
          <a:prstGeom prst="rect">
            <a:avLst/>
          </a:prstGeom>
          <a:ln>
            <a:solidFill>
              <a:schemeClr val="tx1"/>
            </a:solidFill>
          </a:ln>
        </p:spPr>
        <p:txBody>
          <a:bodyPr wrap="square">
            <a:spAutoFit/>
          </a:bodyPr>
          <a:lstStyle/>
          <a:p>
            <a:r>
              <a:rPr lang="en-US" sz="2400" b="1" dirty="0" smtClean="0"/>
              <a:t>    Forming the windings into Transmission Lines:</a:t>
            </a:r>
          </a:p>
          <a:p>
            <a:endParaRPr lang="en-US" b="1" dirty="0" smtClean="0"/>
          </a:p>
          <a:p>
            <a:r>
              <a:rPr lang="en-US" sz="2000" b="1" dirty="0" smtClean="0"/>
              <a:t>Optimal Line Impedance is </a:t>
            </a:r>
            <a:r>
              <a:rPr lang="en-US" sz="2000" b="1" dirty="0" smtClean="0">
                <a:solidFill>
                  <a:srgbClr val="FF0000"/>
                </a:solidFill>
              </a:rPr>
              <a:t>geometric average </a:t>
            </a:r>
            <a:r>
              <a:rPr lang="en-US" sz="2000" b="1" dirty="0" smtClean="0"/>
              <a:t>between Z </a:t>
            </a:r>
            <a:r>
              <a:rPr lang="en-US" sz="2000" b="1" baseline="-25000" dirty="0" smtClean="0"/>
              <a:t>in</a:t>
            </a:r>
            <a:r>
              <a:rPr lang="en-US" sz="2000" b="1" dirty="0" smtClean="0"/>
              <a:t> and Z </a:t>
            </a:r>
            <a:r>
              <a:rPr lang="en-US" sz="2000" b="1" baseline="-25000" dirty="0" smtClean="0"/>
              <a:t>out</a:t>
            </a:r>
            <a:r>
              <a:rPr lang="en-US" sz="2000" b="1" dirty="0" smtClean="0"/>
              <a:t>:</a:t>
            </a:r>
          </a:p>
          <a:p>
            <a:endParaRPr lang="en-US" b="1" dirty="0" smtClean="0"/>
          </a:p>
          <a:p>
            <a:r>
              <a:rPr lang="en-US" b="1" dirty="0" smtClean="0"/>
              <a:t>           			   </a:t>
            </a:r>
          </a:p>
          <a:p>
            <a:r>
              <a:rPr lang="en-US" b="1" dirty="0" smtClean="0"/>
              <a:t>		</a:t>
            </a:r>
            <a:r>
              <a:rPr lang="en-US" b="1" dirty="0" smtClean="0">
                <a:solidFill>
                  <a:srgbClr val="FF0000"/>
                </a:solidFill>
              </a:rPr>
              <a:t>Z </a:t>
            </a:r>
            <a:r>
              <a:rPr lang="en-US" sz="2200" b="1" baseline="-25000" dirty="0" smtClean="0">
                <a:solidFill>
                  <a:srgbClr val="FF0000"/>
                </a:solidFill>
              </a:rPr>
              <a:t>opt </a:t>
            </a:r>
            <a:r>
              <a:rPr lang="en-US" b="1" dirty="0" smtClean="0">
                <a:solidFill>
                  <a:srgbClr val="FF0000"/>
                </a:solidFill>
              </a:rPr>
              <a:t>= </a:t>
            </a:r>
            <a:r>
              <a:rPr lang="en-US" sz="2300" b="1" dirty="0" smtClean="0">
                <a:solidFill>
                  <a:srgbClr val="FF0000"/>
                </a:solidFill>
              </a:rPr>
              <a:t>√</a:t>
            </a:r>
            <a:r>
              <a:rPr lang="en-US" b="1" dirty="0" smtClean="0">
                <a:solidFill>
                  <a:srgbClr val="FF0000"/>
                </a:solidFill>
              </a:rPr>
              <a:t> ( Z </a:t>
            </a:r>
            <a:r>
              <a:rPr lang="en-US" sz="2200" b="1" baseline="-25000" dirty="0" smtClean="0">
                <a:solidFill>
                  <a:srgbClr val="FF0000"/>
                </a:solidFill>
              </a:rPr>
              <a:t>in</a:t>
            </a:r>
            <a:r>
              <a:rPr lang="en-US" b="1" dirty="0" smtClean="0">
                <a:solidFill>
                  <a:srgbClr val="FF0000"/>
                </a:solidFill>
              </a:rPr>
              <a:t> x Z </a:t>
            </a:r>
            <a:r>
              <a:rPr lang="en-US" sz="2200" b="1" baseline="-25000" dirty="0" smtClean="0">
                <a:solidFill>
                  <a:srgbClr val="FF0000"/>
                </a:solidFill>
              </a:rPr>
              <a:t>out </a:t>
            </a:r>
            <a:r>
              <a:rPr lang="en-US" b="1" dirty="0" smtClean="0">
                <a:solidFill>
                  <a:srgbClr val="FF0000"/>
                </a:solidFill>
              </a:rPr>
              <a:t>)</a:t>
            </a:r>
          </a:p>
          <a:p>
            <a:endParaRPr lang="en-US" b="1" dirty="0" smtClean="0">
              <a:solidFill>
                <a:srgbClr val="FF0000"/>
              </a:solidFill>
            </a:endParaRPr>
          </a:p>
          <a:p>
            <a:r>
              <a:rPr lang="en-US" sz="2000" b="1" dirty="0" smtClean="0"/>
              <a:t>    </a:t>
            </a:r>
            <a:r>
              <a:rPr lang="en-US" sz="2200" b="1" dirty="0" smtClean="0">
                <a:solidFill>
                  <a:srgbClr val="FF0000"/>
                </a:solidFill>
              </a:rPr>
              <a:t>Twisted wires:</a:t>
            </a:r>
          </a:p>
          <a:p>
            <a:r>
              <a:rPr lang="en-US" sz="2000" b="1" dirty="0" smtClean="0"/>
              <a:t>     </a:t>
            </a:r>
            <a:r>
              <a:rPr lang="en-US" sz="2000" b="1" dirty="0" smtClean="0">
                <a:solidFill>
                  <a:srgbClr val="FF0000"/>
                </a:solidFill>
              </a:rPr>
              <a:t>Low leakage inductance </a:t>
            </a:r>
            <a:r>
              <a:rPr lang="en-US" sz="2000" b="1" dirty="0" smtClean="0"/>
              <a:t>tightly coupled lines</a:t>
            </a:r>
          </a:p>
          <a:p>
            <a:r>
              <a:rPr lang="en-US" sz="2000" b="1" dirty="0" smtClean="0"/>
              <a:t>       Typically less than </a:t>
            </a:r>
            <a:r>
              <a:rPr lang="en-US" sz="2000" b="1" dirty="0" smtClean="0">
                <a:solidFill>
                  <a:srgbClr val="FF0000"/>
                </a:solidFill>
              </a:rPr>
              <a:t>2%</a:t>
            </a:r>
            <a:r>
              <a:rPr lang="en-US" sz="2000" b="1" dirty="0" smtClean="0"/>
              <a:t> of Magnetization Inductance</a:t>
            </a:r>
          </a:p>
          <a:p>
            <a:r>
              <a:rPr lang="en-US" sz="2000" b="1" dirty="0" smtClean="0"/>
              <a:t>       </a:t>
            </a:r>
            <a:r>
              <a:rPr lang="en-US" b="1" dirty="0" smtClean="0"/>
              <a:t>Characteristic Impedance 30 to 45 ohms where Z</a:t>
            </a:r>
            <a:r>
              <a:rPr lang="en-US" sz="2200" b="1" baseline="-25000" dirty="0" smtClean="0"/>
              <a:t>o</a:t>
            </a:r>
            <a:r>
              <a:rPr lang="en-US" b="1" dirty="0" smtClean="0"/>
              <a:t> is inversely</a:t>
            </a:r>
          </a:p>
          <a:p>
            <a:r>
              <a:rPr lang="en-US" b="1" dirty="0" smtClean="0"/>
              <a:t>        proportional to twists per inch (</a:t>
            </a:r>
            <a:r>
              <a:rPr lang="en-US" b="1" dirty="0" err="1" smtClean="0"/>
              <a:t>tpi</a:t>
            </a:r>
            <a:r>
              <a:rPr lang="en-US" b="1" dirty="0" smtClean="0"/>
              <a:t>)  </a:t>
            </a:r>
            <a:r>
              <a:rPr lang="en-US" sz="1400" b="1" dirty="0" smtClean="0"/>
              <a:t>(Can be modified during tuning ext elements)</a:t>
            </a:r>
          </a:p>
          <a:p>
            <a:endParaRPr lang="en-US" sz="1400" b="1" dirty="0" smtClean="0"/>
          </a:p>
          <a:p>
            <a:r>
              <a:rPr lang="en-US" sz="2200" b="1" dirty="0" smtClean="0">
                <a:solidFill>
                  <a:srgbClr val="FF0000"/>
                </a:solidFill>
              </a:rPr>
              <a:t>     Parallel Lines:</a:t>
            </a:r>
          </a:p>
          <a:p>
            <a:r>
              <a:rPr lang="en-US" b="1" dirty="0" smtClean="0"/>
              <a:t>         Higher Z</a:t>
            </a:r>
            <a:r>
              <a:rPr lang="en-US" sz="2300" b="1" baseline="-25000" dirty="0" smtClean="0"/>
              <a:t>0 </a:t>
            </a:r>
            <a:r>
              <a:rPr lang="en-US" b="1" dirty="0" smtClean="0"/>
              <a:t>than twisted pairs (50 to 300 ohms)</a:t>
            </a:r>
          </a:p>
          <a:p>
            <a:r>
              <a:rPr lang="en-US" b="1" dirty="0" smtClean="0"/>
              <a:t>         Higher Leakage Inductance (up to </a:t>
            </a:r>
            <a:r>
              <a:rPr lang="en-US" b="1" dirty="0" smtClean="0">
                <a:solidFill>
                  <a:srgbClr val="FF0000"/>
                </a:solidFill>
              </a:rPr>
              <a:t>4 or 5% </a:t>
            </a:r>
            <a:r>
              <a:rPr lang="en-US" b="1" dirty="0" smtClean="0"/>
              <a:t>of Magnetization Inductance </a:t>
            </a:r>
          </a:p>
          <a:p>
            <a:r>
              <a:rPr lang="en-US" b="1" dirty="0" smtClean="0"/>
              <a:t>         Typical Lamp extension cord # 18 gauge wire, Z</a:t>
            </a:r>
            <a:r>
              <a:rPr lang="en-US" sz="2000" b="1" baseline="-25000" dirty="0" smtClean="0"/>
              <a:t>0</a:t>
            </a:r>
            <a:r>
              <a:rPr lang="en-US" b="1" dirty="0" smtClean="0"/>
              <a:t> ≈ 100 ohms </a:t>
            </a:r>
          </a:p>
          <a:p>
            <a:endParaRPr lang="en-US" sz="1400" b="1" dirty="0" smtClean="0"/>
          </a:p>
          <a:p>
            <a:endParaRPr lang="en-US" sz="1400" b="1" dirty="0" smtClean="0"/>
          </a:p>
          <a:p>
            <a:r>
              <a:rPr lang="en-US" b="1" dirty="0" smtClean="0"/>
              <a:t>		   </a:t>
            </a:r>
          </a:p>
          <a:p>
            <a:r>
              <a:rPr lang="en-US" b="1" dirty="0" smtClean="0"/>
              <a:t>		</a:t>
            </a:r>
          </a:p>
          <a:p>
            <a:r>
              <a:rPr lang="en-US" b="1" dirty="0" smtClean="0"/>
              <a:t>					</a:t>
            </a:r>
          </a:p>
          <a:p>
            <a:endParaRPr lang="en-US" b="1" dirty="0" smtClean="0"/>
          </a:p>
          <a:p>
            <a:endParaRPr lang="en-US" b="1" dirty="0" smtClean="0"/>
          </a:p>
          <a:p>
            <a:endParaRPr lang="en-US" b="1" dirty="0" smtClean="0"/>
          </a:p>
          <a:p>
            <a:r>
              <a:rPr lang="en-US" b="1" dirty="0" smtClean="0"/>
              <a:t>	</a:t>
            </a:r>
          </a:p>
          <a:p>
            <a:endParaRPr lang="en-US" dirty="0"/>
          </a:p>
        </p:txBody>
      </p:sp>
      <p:cxnSp>
        <p:nvCxnSpPr>
          <p:cNvPr id="4" name="Straight Connector 3"/>
          <p:cNvCxnSpPr/>
          <p:nvPr/>
        </p:nvCxnSpPr>
        <p:spPr>
          <a:xfrm>
            <a:off x="3048000" y="1981200"/>
            <a:ext cx="1676400" cy="1588"/>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4800"/>
            <a:ext cx="8915400" cy="4247317"/>
          </a:xfrm>
          <a:prstGeom prst="rect">
            <a:avLst/>
          </a:prstGeom>
        </p:spPr>
        <p:txBody>
          <a:bodyPr wrap="square">
            <a:spAutoFit/>
          </a:bodyPr>
          <a:lstStyle/>
          <a:p>
            <a:r>
              <a:rPr lang="en-US" sz="2400" b="1" dirty="0" smtClean="0">
                <a:latin typeface="Times New Roman" pitchFamily="18" charset="0"/>
                <a:cs typeface="Times New Roman" pitchFamily="18" charset="0"/>
              </a:rPr>
              <a:t>			Coaxial Lines:</a:t>
            </a:r>
          </a:p>
          <a:p>
            <a:endParaRPr lang="en-US"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Best Choice to minimize Leakage Inductance  – virtually negligible</a:t>
            </a:r>
          </a:p>
          <a:p>
            <a:endParaRPr lang="en-US" sz="2000"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Example:</a:t>
            </a:r>
          </a:p>
          <a:p>
            <a:endParaRPr lang="en-US" sz="2200"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50 ohm to 200 ohm UNUN up to 600 watts </a:t>
            </a:r>
            <a:r>
              <a:rPr lang="en-US" b="1" dirty="0" err="1" smtClean="0">
                <a:latin typeface="Times New Roman" pitchFamily="18" charset="0"/>
                <a:cs typeface="Times New Roman" pitchFamily="18" charset="0"/>
              </a:rPr>
              <a:t>PeP</a:t>
            </a:r>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FT240 mix 43 core wound with 5 turns of  93 ohm coaxial cable (RG-62/U)</a:t>
            </a:r>
          </a:p>
          <a:p>
            <a:r>
              <a:rPr lang="en-US" b="1" dirty="0" smtClean="0">
                <a:latin typeface="Times New Roman" pitchFamily="18" charset="0"/>
                <a:cs typeface="Times New Roman" pitchFamily="18" charset="0"/>
              </a:rPr>
              <a:t>	       VSWR less than 1.2 from 1.8 to 40 MHz +</a:t>
            </a:r>
          </a:p>
          <a:p>
            <a:r>
              <a:rPr lang="en-US" b="1" dirty="0" smtClean="0">
                <a:latin typeface="Times New Roman" pitchFamily="18" charset="0"/>
                <a:cs typeface="Times New Roman" pitchFamily="18" charset="0"/>
              </a:rPr>
              <a:t>                        Insertion Loss 0.15 dB max</a:t>
            </a:r>
          </a:p>
          <a:p>
            <a:r>
              <a:rPr lang="en-US" b="1" dirty="0" smtClean="0">
                <a:latin typeface="Times New Roman" pitchFamily="18" charset="0"/>
                <a:cs typeface="Times New Roman" pitchFamily="18" charset="0"/>
              </a:rPr>
              <a:t>	        No external capacitors or inductors  elements needed </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81000"/>
            <a:ext cx="8839200" cy="461665"/>
          </a:xfrm>
          <a:prstGeom prst="rect">
            <a:avLst/>
          </a:prstGeom>
        </p:spPr>
        <p:txBody>
          <a:bodyPr wrap="square">
            <a:spAutoFit/>
          </a:bodyPr>
          <a:lstStyle/>
          <a:p>
            <a:r>
              <a:rPr lang="en-US"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More Comments about Windings:</a:t>
            </a:r>
            <a:endParaRPr lang="en-US" sz="2400" dirty="0"/>
          </a:p>
        </p:txBody>
      </p:sp>
      <p:pic>
        <p:nvPicPr>
          <p:cNvPr id="3" name="Picture 2" descr="Unun 9:1"/>
          <p:cNvPicPr>
            <a:picLocks noChangeAspect="1" noChangeArrowheads="1"/>
          </p:cNvPicPr>
          <p:nvPr/>
        </p:nvPicPr>
        <p:blipFill>
          <a:blip r:embed="rId2"/>
          <a:srcRect/>
          <a:stretch>
            <a:fillRect/>
          </a:stretch>
        </p:blipFill>
        <p:spPr bwMode="auto">
          <a:xfrm>
            <a:off x="1371600" y="914400"/>
            <a:ext cx="5181600" cy="2362200"/>
          </a:xfrm>
          <a:prstGeom prst="rect">
            <a:avLst/>
          </a:prstGeom>
          <a:noFill/>
        </p:spPr>
      </p:pic>
      <p:sp>
        <p:nvSpPr>
          <p:cNvPr id="4" name="Rectangle 3"/>
          <p:cNvSpPr/>
          <p:nvPr/>
        </p:nvSpPr>
        <p:spPr>
          <a:xfrm>
            <a:off x="381000" y="4267200"/>
            <a:ext cx="242374" cy="369332"/>
          </a:xfrm>
          <a:prstGeom prst="rect">
            <a:avLst/>
          </a:prstGeom>
        </p:spPr>
        <p:txBody>
          <a:bodyPr wrap="none">
            <a:spAutoFit/>
          </a:bodyPr>
          <a:lstStyle/>
          <a:p>
            <a:r>
              <a:rPr lang="en-US" b="1" dirty="0" smtClean="0">
                <a:latin typeface="Times New Roman" pitchFamily="18" charset="0"/>
                <a:cs typeface="Times New Roman" pitchFamily="18" charset="0"/>
              </a:rPr>
              <a:t> </a:t>
            </a:r>
            <a:endParaRPr lang="en-US" dirty="0"/>
          </a:p>
        </p:txBody>
      </p:sp>
      <p:sp>
        <p:nvSpPr>
          <p:cNvPr id="5" name="Rectangle 4"/>
          <p:cNvSpPr/>
          <p:nvPr/>
        </p:nvSpPr>
        <p:spPr>
          <a:xfrm>
            <a:off x="228600" y="3429000"/>
            <a:ext cx="8765733" cy="2616101"/>
          </a:xfrm>
          <a:prstGeom prst="rect">
            <a:avLst/>
          </a:prstGeom>
        </p:spPr>
        <p:txBody>
          <a:bodyPr wrap="none">
            <a:spAutoFit/>
          </a:bodyPr>
          <a:lstStyle/>
          <a:p>
            <a:r>
              <a:rPr lang="en-US" b="1" dirty="0" smtClean="0">
                <a:solidFill>
                  <a:srgbClr val="FF0000"/>
                </a:solidFill>
                <a:latin typeface="Times New Roman" pitchFamily="18" charset="0"/>
                <a:cs typeface="Times New Roman" pitchFamily="18" charset="0"/>
              </a:rPr>
              <a:t>Remember that the dots in the above figure represent nodes of equal phase</a:t>
            </a:r>
          </a:p>
          <a:p>
            <a:endParaRPr lang="en-US" b="1" dirty="0" smtClean="0">
              <a:solidFill>
                <a:srgbClr val="FF0000"/>
              </a:solidFill>
              <a:latin typeface="Times New Roman" pitchFamily="18" charset="0"/>
              <a:cs typeface="Times New Roman" pitchFamily="18" charset="0"/>
            </a:endParaRPr>
          </a:p>
          <a:p>
            <a:r>
              <a:rPr lang="en-US" b="1" dirty="0" smtClean="0">
                <a:latin typeface="Times New Roman" pitchFamily="18" charset="0"/>
                <a:cs typeface="Times New Roman" pitchFamily="18" charset="0"/>
              </a:rPr>
              <a:t>  Implies that each single line has zero length (</a:t>
            </a:r>
            <a:r>
              <a:rPr lang="en-US" b="1" dirty="0" smtClean="0">
                <a:solidFill>
                  <a:srgbClr val="FF0000"/>
                </a:solidFill>
                <a:latin typeface="Times New Roman" pitchFamily="18" charset="0"/>
                <a:cs typeface="Times New Roman" pitchFamily="18" charset="0"/>
              </a:rPr>
              <a:t>Zero dispersion</a:t>
            </a:r>
            <a:r>
              <a:rPr lang="en-US" b="1" dirty="0" smtClean="0">
                <a:latin typeface="Times New Roman" pitchFamily="18" charset="0"/>
                <a:cs typeface="Times New Roman" pitchFamily="18" charset="0"/>
              </a:rPr>
              <a:t>)</a:t>
            </a:r>
          </a:p>
          <a:p>
            <a:r>
              <a:rPr lang="en-US" b="1" smtClean="0">
                <a:latin typeface="Times New Roman" pitchFamily="18" charset="0"/>
                <a:cs typeface="Times New Roman" pitchFamily="18" charset="0"/>
              </a:rPr>
              <a:t>  Try </a:t>
            </a:r>
            <a:r>
              <a:rPr lang="en-US" b="1" dirty="0" smtClean="0">
                <a:latin typeface="Times New Roman" pitchFamily="18" charset="0"/>
                <a:cs typeface="Times New Roman" pitchFamily="18" charset="0"/>
              </a:rPr>
              <a:t>to keep lengths  less than 0.05</a:t>
            </a:r>
            <a:r>
              <a:rPr lang="el-GR" b="1" dirty="0" smtClean="0">
                <a:latin typeface="Times New Roman" pitchFamily="18" charset="0"/>
                <a:cs typeface="Times New Roman" pitchFamily="18" charset="0"/>
              </a:rPr>
              <a:t>λ</a:t>
            </a:r>
            <a:r>
              <a:rPr lang="en-US" b="1" dirty="0" smtClean="0">
                <a:latin typeface="Times New Roman" pitchFamily="18" charset="0"/>
                <a:cs typeface="Times New Roman" pitchFamily="18" charset="0"/>
              </a:rPr>
              <a:t> , = 18 degrees (less than 13 inches** at 30 MHz), </a:t>
            </a:r>
          </a:p>
          <a:p>
            <a:r>
              <a:rPr lang="en-US" b="1" dirty="0" smtClean="0">
                <a:latin typeface="Times New Roman" pitchFamily="18" charset="0"/>
                <a:cs typeface="Times New Roman" pitchFamily="18" charset="0"/>
              </a:rPr>
              <a:t>  or if the multi-</a:t>
            </a:r>
            <a:r>
              <a:rPr lang="en-US" b="1" dirty="0" err="1" smtClean="0">
                <a:latin typeface="Times New Roman" pitchFamily="18" charset="0"/>
                <a:cs typeface="Times New Roman" pitchFamily="18" charset="0"/>
              </a:rPr>
              <a:t>filar</a:t>
            </a:r>
            <a:r>
              <a:rPr lang="en-US" b="1" dirty="0" smtClean="0">
                <a:latin typeface="Times New Roman" pitchFamily="18" charset="0"/>
                <a:cs typeface="Times New Roman" pitchFamily="18" charset="0"/>
              </a:rPr>
              <a:t> turns do not fit within the core material,  there is no choice …</a:t>
            </a:r>
          </a:p>
          <a:p>
            <a:r>
              <a:rPr lang="en-US" sz="2000" b="1" dirty="0" smtClean="0">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Either </a:t>
            </a:r>
            <a:r>
              <a:rPr lang="en-US" b="1" dirty="0" smtClean="0">
                <a:solidFill>
                  <a:srgbClr val="FF0000"/>
                </a:solidFill>
                <a:latin typeface="Times New Roman" pitchFamily="18" charset="0"/>
                <a:cs typeface="Times New Roman" pitchFamily="18" charset="0"/>
              </a:rPr>
              <a:t>use less turns and choose a bigger </a:t>
            </a:r>
            <a:r>
              <a:rPr lang="en-US" b="1" dirty="0" smtClean="0">
                <a:latin typeface="Times New Roman" pitchFamily="18" charset="0"/>
                <a:cs typeface="Times New Roman" pitchFamily="18" charset="0"/>
              </a:rPr>
              <a:t>core to try to recover the AL value, or,</a:t>
            </a:r>
          </a:p>
          <a:p>
            <a:r>
              <a:rPr lang="en-US" b="1"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reduce the number of turns, use same core, but accept higher VSWR </a:t>
            </a:r>
            <a:r>
              <a:rPr lang="en-US" b="1" dirty="0" smtClean="0">
                <a:latin typeface="Times New Roman" pitchFamily="18" charset="0"/>
                <a:cs typeface="Times New Roman" pitchFamily="18" charset="0"/>
              </a:rPr>
              <a:t>on</a:t>
            </a:r>
          </a:p>
          <a:p>
            <a:r>
              <a:rPr lang="en-US" b="1" dirty="0" smtClean="0">
                <a:latin typeface="Times New Roman" pitchFamily="18" charset="0"/>
                <a:cs typeface="Times New Roman" pitchFamily="18" charset="0"/>
              </a:rPr>
              <a:t>  the lowest frequency.</a:t>
            </a:r>
          </a:p>
          <a:p>
            <a:r>
              <a:rPr lang="en-US" b="1"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             **Velocity factor of twisted pair approx 0.7</a:t>
            </a:r>
            <a:endParaRPr 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4525963"/>
          </a:xfrm>
        </p:spPr>
        <p:txBody>
          <a:bodyPr>
            <a:normAutofit fontScale="92500" lnSpcReduction="10000"/>
          </a:bodyPr>
          <a:lstStyle/>
          <a:p>
            <a:pPr>
              <a:buFont typeface="Wingdings" pitchFamily="2" charset="2"/>
              <a:buChar char="§"/>
            </a:pPr>
            <a:r>
              <a:rPr lang="en-US" b="1" dirty="0" smtClean="0">
                <a:latin typeface="Times New Roman" pitchFamily="18" charset="0"/>
                <a:cs typeface="Times New Roman" pitchFamily="18" charset="0"/>
              </a:rPr>
              <a:t>Conventional Transformers generally are used in lower  power RF applications, tuned circuits, where high efficiency is not a main concern.  Core materials can be </a:t>
            </a:r>
            <a:r>
              <a:rPr lang="en-US" b="1" dirty="0" smtClean="0">
                <a:solidFill>
                  <a:srgbClr val="FF0000"/>
                </a:solidFill>
                <a:latin typeface="Times New Roman" pitchFamily="18" charset="0"/>
                <a:cs typeface="Times New Roman" pitchFamily="18" charset="0"/>
              </a:rPr>
              <a:t>powered iron or ferrite</a:t>
            </a:r>
            <a:r>
              <a:rPr lang="en-US" b="1" dirty="0" smtClean="0">
                <a:latin typeface="Times New Roman" pitchFamily="18" charset="0"/>
                <a:cs typeface="Times New Roman" pitchFamily="18" charset="0"/>
              </a:rPr>
              <a:t>, depending on the application. Efficiencies can approach 90% in some circuits.</a:t>
            </a:r>
          </a:p>
          <a:p>
            <a:pPr>
              <a:buFont typeface="Wingdings" pitchFamily="2" charset="2"/>
              <a:buChar char="§"/>
            </a:pPr>
            <a:endParaRPr lang="en-US" b="1" dirty="0" smtClean="0">
              <a:latin typeface="Times New Roman" pitchFamily="18" charset="0"/>
              <a:cs typeface="Times New Roman" pitchFamily="18" charset="0"/>
            </a:endParaRPr>
          </a:p>
          <a:p>
            <a:pPr>
              <a:buFont typeface="Wingdings" pitchFamily="2" charset="2"/>
              <a:buChar char="§"/>
            </a:pPr>
            <a:r>
              <a:rPr lang="en-US" b="1" dirty="0" smtClean="0">
                <a:latin typeface="Times New Roman" pitchFamily="18" charset="0"/>
                <a:cs typeface="Times New Roman" pitchFamily="18" charset="0"/>
              </a:rPr>
              <a:t>Transmission Line Transformers are used when high efficiency is required, in addition to compact size.  They can be broadband devices spanning many octaves in frequency. Efficiencies can approach 98% or better.  Powdered iron usually is not used for high power applications. </a:t>
            </a:r>
          </a:p>
          <a:p>
            <a:pPr>
              <a:buFont typeface="Wingdings" pitchFamily="2" charset="2"/>
              <a:buChar char="§"/>
            </a:pPr>
            <a:endParaRPr lang="en-US" dirty="0"/>
          </a:p>
        </p:txBody>
      </p:sp>
      <p:sp>
        <p:nvSpPr>
          <p:cNvPr id="3" name="Title 2"/>
          <p:cNvSpPr>
            <a:spLocks noGrp="1"/>
          </p:cNvSpPr>
          <p:nvPr>
            <p:ph type="title"/>
          </p:nvPr>
        </p:nvSpPr>
        <p:spPr/>
        <p:txBody>
          <a:bodyPr>
            <a:normAutofit/>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8610600" cy="5293757"/>
          </a:xfrm>
          <a:prstGeom prst="rect">
            <a:avLst/>
          </a:prstGeom>
        </p:spPr>
        <p:txBody>
          <a:bodyPr wrap="square">
            <a:spAutoFit/>
          </a:bodyPr>
          <a:lstStyle/>
          <a:p>
            <a:r>
              <a:rPr lang="en-US" b="1"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UNUN Performance at the High End of the Frequency Range:</a:t>
            </a:r>
          </a:p>
          <a:p>
            <a:endParaRPr lang="en-US"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Limited by the series </a:t>
            </a:r>
            <a:r>
              <a:rPr lang="en-US" sz="2000" b="1" dirty="0" smtClean="0">
                <a:solidFill>
                  <a:srgbClr val="FF0000"/>
                </a:solidFill>
                <a:latin typeface="Times New Roman" pitchFamily="18" charset="0"/>
                <a:cs typeface="Times New Roman" pitchFamily="18" charset="0"/>
              </a:rPr>
              <a:t>leakage inductance and parasitic shunt capacitances</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Physics presents opposing construction techniques:</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Leakage inductance minimized by spacing </a:t>
            </a:r>
            <a:r>
              <a:rPr lang="en-US" b="1" dirty="0" smtClean="0">
                <a:solidFill>
                  <a:srgbClr val="FF0000"/>
                </a:solidFill>
                <a:latin typeface="Times New Roman" pitchFamily="18" charset="0"/>
                <a:cs typeface="Times New Roman" pitchFamily="18" charset="0"/>
              </a:rPr>
              <a:t>turns close together</a:t>
            </a:r>
          </a:p>
          <a:p>
            <a:r>
              <a:rPr lang="en-US" b="1" dirty="0" smtClean="0">
                <a:latin typeface="Times New Roman" pitchFamily="18" charset="0"/>
                <a:cs typeface="Times New Roman" pitchFamily="18" charset="0"/>
              </a:rPr>
              <a:t>Shunt capacitance is minimized by spacing </a:t>
            </a:r>
            <a:r>
              <a:rPr lang="en-US" b="1" dirty="0" smtClean="0">
                <a:solidFill>
                  <a:srgbClr val="FF0000"/>
                </a:solidFill>
                <a:latin typeface="Times New Roman" pitchFamily="18" charset="0"/>
                <a:cs typeface="Times New Roman" pitchFamily="18" charset="0"/>
              </a:rPr>
              <a:t>turns farther apart.</a:t>
            </a:r>
          </a:p>
          <a:p>
            <a:endParaRPr lang="en-US" b="1" dirty="0" smtClean="0">
              <a:latin typeface="Times New Roman" pitchFamily="18" charset="0"/>
              <a:cs typeface="Times New Roman" pitchFamily="18" charset="0"/>
            </a:endParaRPr>
          </a:p>
          <a:p>
            <a:r>
              <a:rPr lang="en-US" sz="2200" b="1" dirty="0" smtClean="0">
                <a:latin typeface="Times New Roman" pitchFamily="18" charset="0"/>
                <a:cs typeface="Times New Roman" pitchFamily="18" charset="0"/>
              </a:rPr>
              <a:t>More about this will be covered in the section on </a:t>
            </a:r>
            <a:r>
              <a:rPr lang="en-US" sz="2200" b="1" dirty="0" smtClean="0">
                <a:solidFill>
                  <a:srgbClr val="FF0000"/>
                </a:solidFill>
                <a:latin typeface="Times New Roman" pitchFamily="18" charset="0"/>
                <a:cs typeface="Times New Roman" pitchFamily="18" charset="0"/>
              </a:rPr>
              <a:t>tuning.</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sz="2200" b="1" dirty="0" smtClean="0">
                <a:latin typeface="Times New Roman" pitchFamily="18" charset="0"/>
                <a:cs typeface="Times New Roman" pitchFamily="18" charset="0"/>
              </a:rPr>
              <a:t> Designing UNUNs with high impedance transformation ratios:</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1 : 49   -- &gt; 50 ohms to 2450 ohms</a:t>
            </a:r>
          </a:p>
          <a:p>
            <a:r>
              <a:rPr lang="en-US" b="1" dirty="0" smtClean="0">
                <a:latin typeface="Times New Roman" pitchFamily="18" charset="0"/>
                <a:cs typeface="Times New Roman" pitchFamily="18" charset="0"/>
              </a:rPr>
              <a:t>              1 : 64  -- &gt; 50 ohms to 3200 ohms.</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8610600" cy="7355860"/>
          </a:xfrm>
          <a:prstGeom prst="rect">
            <a:avLst/>
          </a:prstGeom>
        </p:spPr>
        <p:txBody>
          <a:bodyPr wrap="square">
            <a:spAutoFit/>
          </a:bodyPr>
          <a:lstStyle/>
          <a:p>
            <a:r>
              <a:rPr lang="en-US" sz="2200" b="1" dirty="0" smtClean="0">
                <a:latin typeface="Times New Roman" pitchFamily="18" charset="0"/>
                <a:cs typeface="Times New Roman" pitchFamily="18" charset="0"/>
              </a:rPr>
              <a:t>           Designing  1:64 and 1:49 UNUNs for SSB at 100 watts:</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As previously discussed , we will need 2.5 </a:t>
            </a:r>
            <a:r>
              <a:rPr lang="en-US" sz="1300" b="1" dirty="0" smtClean="0">
                <a:latin typeface="Times New Roman" pitchFamily="18" charset="0"/>
                <a:cs typeface="Times New Roman" pitchFamily="18" charset="0"/>
              </a:rPr>
              <a:t>x</a:t>
            </a:r>
            <a:r>
              <a:rPr lang="en-US" b="1" dirty="0" smtClean="0">
                <a:latin typeface="Times New Roman" pitchFamily="18" charset="0"/>
                <a:cs typeface="Times New Roman" pitchFamily="18" charset="0"/>
              </a:rPr>
              <a:t> 64 </a:t>
            </a:r>
            <a:r>
              <a:rPr lang="en-US" sz="1300" b="1" dirty="0" smtClean="0">
                <a:latin typeface="Times New Roman" pitchFamily="18" charset="0"/>
                <a:cs typeface="Times New Roman" pitchFamily="18" charset="0"/>
              </a:rPr>
              <a:t>x</a:t>
            </a:r>
            <a:r>
              <a:rPr lang="en-US" b="1" dirty="0" smtClean="0">
                <a:latin typeface="Times New Roman" pitchFamily="18" charset="0"/>
                <a:cs typeface="Times New Roman" pitchFamily="18" charset="0"/>
              </a:rPr>
              <a:t> 50 = 8000 ohms of inductive reactance for a 2:1 VSWR at 3.5 </a:t>
            </a:r>
            <a:r>
              <a:rPr lang="en-US" b="1" dirty="0" err="1" smtClean="0">
                <a:latin typeface="Times New Roman" pitchFamily="18" charset="0"/>
                <a:cs typeface="Times New Roman" pitchFamily="18" charset="0"/>
              </a:rPr>
              <a:t>MHz.</a:t>
            </a:r>
            <a:r>
              <a:rPr lang="en-US" b="1" dirty="0" smtClean="0">
                <a:latin typeface="Times New Roman" pitchFamily="18" charset="0"/>
                <a:cs typeface="Times New Roman" pitchFamily="18" charset="0"/>
              </a:rPr>
              <a:t>  This is a magnetization inductance of 364 uh (364000 </a:t>
            </a:r>
            <a:r>
              <a:rPr lang="en-US" b="1" dirty="0" err="1" smtClean="0">
                <a:latin typeface="Times New Roman" pitchFamily="18" charset="0"/>
                <a:cs typeface="Times New Roman" pitchFamily="18" charset="0"/>
              </a:rPr>
              <a:t>nh</a:t>
            </a:r>
            <a:r>
              <a:rPr lang="en-US" b="1" dirty="0" smtClean="0">
                <a:latin typeface="Times New Roman" pitchFamily="18" charset="0"/>
                <a:cs typeface="Times New Roman" pitchFamily="18" charset="0"/>
              </a:rPr>
              <a:t>)</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Choose a large core, high permeability to accommodate many turns, FT240 mix 43</a:t>
            </a:r>
          </a:p>
          <a:p>
            <a:r>
              <a:rPr lang="en-US" b="1" dirty="0" smtClean="0">
                <a:latin typeface="Times New Roman" pitchFamily="18" charset="0"/>
                <a:cs typeface="Times New Roman" pitchFamily="18" charset="0"/>
              </a:rPr>
              <a:t>           Solving for N:  N = 18.4 turns, will reduce to  16 turns to be a common multiple 	of 64  </a:t>
            </a:r>
            <a:r>
              <a:rPr lang="en-US" b="1" dirty="0" smtClean="0">
                <a:latin typeface="Times New Roman" pitchFamily="18" charset="0"/>
                <a:cs typeface="Times New Roman" pitchFamily="18" charset="0"/>
                <a:sym typeface="Wingdings" pitchFamily="2" charset="2"/>
              </a:rPr>
              <a:t>---- &gt; will produce a 2.5:1 VSWR at 3.5 MHz  </a:t>
            </a:r>
            <a:r>
              <a:rPr lang="en-US" b="1" i="1" dirty="0" smtClean="0">
                <a:latin typeface="Times New Roman" pitchFamily="18" charset="0"/>
                <a:cs typeface="Times New Roman" pitchFamily="18" charset="0"/>
                <a:sym typeface="Wingdings" pitchFamily="2" charset="2"/>
              </a:rPr>
              <a:t>acceptable</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Need about 36 inches of wire for 16 turns around the FT240 core  </a:t>
            </a:r>
          </a:p>
          <a:p>
            <a:r>
              <a:rPr lang="en-US" b="1" dirty="0" smtClean="0">
                <a:latin typeface="Times New Roman" pitchFamily="18" charset="0"/>
                <a:cs typeface="Times New Roman" pitchFamily="18" charset="0"/>
              </a:rPr>
              <a:t>The bottom 5 inches of wire is folded back on itself and twisted to form a twisted pair transformer, and then wound on the core for 2 turns, leaving a  pigtail for soldering.</a:t>
            </a:r>
          </a:p>
          <a:p>
            <a:r>
              <a:rPr lang="en-US" b="1" dirty="0" smtClean="0">
                <a:latin typeface="Times New Roman" pitchFamily="18" charset="0"/>
                <a:cs typeface="Times New Roman" pitchFamily="18" charset="0"/>
              </a:rPr>
              <a:t>Wind 7 more turns using the free wire end, move across the core, wind 7 more turns in the opposite direction.  Thus a total of 16 turns including the wire twist</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The top end of the wire twist is now the input, bottom of the twist is common, the output is the end of the free wire.</a:t>
            </a:r>
          </a:p>
          <a:p>
            <a:r>
              <a:rPr lang="en-US" b="1" dirty="0" smtClean="0">
                <a:latin typeface="Times New Roman" pitchFamily="18" charset="0"/>
                <a:cs typeface="Times New Roman" pitchFamily="18" charset="0"/>
              </a:rPr>
              <a:t>The same technique would be used for a 1:49 </a:t>
            </a:r>
            <a:r>
              <a:rPr lang="en-US" b="1" dirty="0" err="1" smtClean="0">
                <a:latin typeface="Times New Roman" pitchFamily="18" charset="0"/>
                <a:cs typeface="Times New Roman" pitchFamily="18" charset="0"/>
              </a:rPr>
              <a:t>ttransformer</a:t>
            </a:r>
            <a:r>
              <a:rPr lang="en-US" b="1" dirty="0" smtClean="0">
                <a:latin typeface="Times New Roman" pitchFamily="18" charset="0"/>
                <a:cs typeface="Times New Roman" pitchFamily="18" charset="0"/>
              </a:rPr>
              <a:t> except 3 turns would be wound for the twisted wire, 9 turns plus  9 opposite turns for the remainder for a total of 21 turns.  Use 8 inches of wire for the twisted section, and 42 inches for the single wire</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85800"/>
            <a:ext cx="8458200" cy="1323439"/>
          </a:xfrm>
          <a:prstGeom prst="rect">
            <a:avLst/>
          </a:prstGeom>
        </p:spPr>
        <p:txBody>
          <a:bodyPr wrap="square">
            <a:spAutoFit/>
          </a:bodyPr>
          <a:lstStyle/>
          <a:p>
            <a:r>
              <a:rPr lang="en-US" sz="3000" b="1" dirty="0" smtClean="0">
                <a:latin typeface="Times New Roman" pitchFamily="18" charset="0"/>
                <a:cs typeface="Times New Roman" pitchFamily="18" charset="0"/>
              </a:rPr>
              <a:t>		</a:t>
            </a:r>
          </a:p>
          <a:p>
            <a:endParaRPr lang="en-US" sz="3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a:t>
            </a:r>
            <a:endParaRPr lang="en-US" sz="2000" dirty="0"/>
          </a:p>
        </p:txBody>
      </p:sp>
      <p:sp>
        <p:nvSpPr>
          <p:cNvPr id="3" name="Rectangle 2"/>
          <p:cNvSpPr/>
          <p:nvPr/>
        </p:nvSpPr>
        <p:spPr>
          <a:xfrm>
            <a:off x="228600" y="381000"/>
            <a:ext cx="8686800" cy="5909310"/>
          </a:xfrm>
          <a:prstGeom prst="rect">
            <a:avLst/>
          </a:prstGeom>
        </p:spPr>
        <p:txBody>
          <a:bodyPr wrap="square">
            <a:spAutoFit/>
          </a:bodyPr>
          <a:lstStyle/>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Leakage Inductance for either the 49 or 64 ratio transformer is estimated as 9 uh, which is an inductive reactance of 1697 ohms at 30 </a:t>
            </a:r>
            <a:r>
              <a:rPr lang="en-US" b="1" dirty="0" err="1" smtClean="0">
                <a:latin typeface="Times New Roman" pitchFamily="18" charset="0"/>
                <a:cs typeface="Times New Roman" pitchFamily="18" charset="0"/>
              </a:rPr>
              <a:t>Mhz</a:t>
            </a:r>
            <a:r>
              <a:rPr lang="en-US" b="1" dirty="0" smtClean="0">
                <a:latin typeface="Times New Roman" pitchFamily="18" charset="0"/>
                <a:cs typeface="Times New Roman" pitchFamily="18" charset="0"/>
              </a:rPr>
              <a:t>, while shunt stray capacitance for either the 49 or 64 transformer is estimated to be 5 </a:t>
            </a:r>
            <a:r>
              <a:rPr lang="en-US" b="1" dirty="0" err="1" smtClean="0">
                <a:latin typeface="Times New Roman" pitchFamily="18" charset="0"/>
                <a:cs typeface="Times New Roman" pitchFamily="18" charset="0"/>
              </a:rPr>
              <a:t>pf</a:t>
            </a:r>
            <a:r>
              <a:rPr lang="en-US" b="1" dirty="0" smtClean="0">
                <a:latin typeface="Times New Roman" pitchFamily="18" charset="0"/>
                <a:cs typeface="Times New Roman" pitchFamily="18" charset="0"/>
              </a:rPr>
              <a:t>, which corresponds to a capacitive reactance of  1061 ohms at the same frequency.</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Load impedance for 49 ratio transformer  = 2450 ohms</a:t>
            </a:r>
          </a:p>
          <a:p>
            <a:r>
              <a:rPr lang="en-US" b="1" dirty="0" smtClean="0">
                <a:latin typeface="Times New Roman" pitchFamily="18" charset="0"/>
                <a:cs typeface="Times New Roman" pitchFamily="18" charset="0"/>
              </a:rPr>
              <a:t>Load impedance for 64 ratio transformer  = 3200 ohms</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The leakage inductive reactance, though large, is tolerable, but stray capacitance is not, since the stray capacitive reactance is in parallel with a </a:t>
            </a:r>
            <a:r>
              <a:rPr lang="en-US" b="1" dirty="0" smtClean="0">
                <a:solidFill>
                  <a:srgbClr val="FF0000"/>
                </a:solidFill>
                <a:latin typeface="Times New Roman" pitchFamily="18" charset="0"/>
                <a:cs typeface="Times New Roman" pitchFamily="18" charset="0"/>
              </a:rPr>
              <a:t>larger value of Load </a:t>
            </a:r>
            <a:r>
              <a:rPr lang="en-US" b="1" dirty="0" smtClean="0">
                <a:latin typeface="Times New Roman" pitchFamily="18" charset="0"/>
                <a:cs typeface="Times New Roman" pitchFamily="18" charset="0"/>
              </a:rPr>
              <a:t>impedance.  </a:t>
            </a:r>
            <a:r>
              <a:rPr lang="en-US" b="1" dirty="0" smtClean="0">
                <a:solidFill>
                  <a:srgbClr val="FF0000"/>
                </a:solidFill>
                <a:latin typeface="Times New Roman" pitchFamily="18" charset="0"/>
                <a:cs typeface="Times New Roman" pitchFamily="18" charset="0"/>
              </a:rPr>
              <a:t>Nothing can be done at the high impedance output side.</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For now     </a:t>
            </a:r>
            <a:r>
              <a:rPr lang="en-US" sz="2000" b="1" dirty="0" smtClean="0">
                <a:latin typeface="Times New Roman" pitchFamily="18" charset="0"/>
                <a:cs typeface="Times New Roman" pitchFamily="18" charset="0"/>
              </a:rPr>
              <a:t>-- &gt;     </a:t>
            </a:r>
            <a:r>
              <a:rPr lang="en-US" b="1" dirty="0" smtClean="0">
                <a:latin typeface="Times New Roman" pitchFamily="18" charset="0"/>
                <a:cs typeface="Times New Roman" pitchFamily="18" charset="0"/>
              </a:rPr>
              <a:t>VSWR at 30 MHz:</a:t>
            </a:r>
          </a:p>
          <a:p>
            <a:r>
              <a:rPr lang="en-US" b="1" dirty="0" smtClean="0">
                <a:latin typeface="Times New Roman" pitchFamily="18" charset="0"/>
                <a:cs typeface="Times New Roman" pitchFamily="18" charset="0"/>
              </a:rPr>
              <a:t>		1:49 ratio transformer   </a:t>
            </a:r>
            <a:r>
              <a:rPr lang="en-US" b="1" dirty="0" smtClean="0">
                <a:latin typeface="Times New Roman" pitchFamily="18" charset="0"/>
                <a:cs typeface="Times New Roman" pitchFamily="18" charset="0"/>
                <a:sym typeface="Wingdings" pitchFamily="2" charset="2"/>
              </a:rPr>
              <a:t>  7.2 to 1</a:t>
            </a:r>
          </a:p>
          <a:p>
            <a:r>
              <a:rPr lang="en-US" b="1" dirty="0" smtClean="0">
                <a:latin typeface="Times New Roman" pitchFamily="18" charset="0"/>
                <a:cs typeface="Times New Roman" pitchFamily="18" charset="0"/>
                <a:sym typeface="Wingdings" pitchFamily="2" charset="2"/>
              </a:rPr>
              <a:t>		1:64 ratio transformer     8.9 to 1</a:t>
            </a:r>
          </a:p>
          <a:p>
            <a:endParaRPr lang="en-US" b="1" dirty="0" smtClean="0">
              <a:latin typeface="Times New Roman" pitchFamily="18" charset="0"/>
              <a:cs typeface="Times New Roman" pitchFamily="18" charset="0"/>
              <a:sym typeface="Wingdings" pitchFamily="2" charset="2"/>
            </a:endParaRPr>
          </a:p>
          <a:p>
            <a:r>
              <a:rPr lang="en-US" b="1" dirty="0" smtClean="0">
                <a:latin typeface="Times New Roman" pitchFamily="18" charset="0"/>
                <a:cs typeface="Times New Roman" pitchFamily="18" charset="0"/>
                <a:sym typeface="Wingdings" pitchFamily="2" charset="2"/>
              </a:rPr>
              <a:t>This will be addressed later in the section of tuning to attempt improved performance.</a:t>
            </a:r>
          </a:p>
          <a:p>
            <a:r>
              <a:rPr lang="en-US" b="1" dirty="0" smtClean="0">
                <a:latin typeface="Times New Roman" pitchFamily="18" charset="0"/>
                <a:cs typeface="Times New Roman" pitchFamily="18" charset="0"/>
                <a:sym typeface="Wingdings" pitchFamily="2" charset="2"/>
              </a:rPr>
              <a:t>Maybe adding elements to the input side?</a:t>
            </a:r>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686800" cy="1754326"/>
          </a:xfrm>
          <a:prstGeom prst="rect">
            <a:avLst/>
          </a:prstGeom>
        </p:spPr>
        <p:txBody>
          <a:bodyPr wrap="square">
            <a:spAutoFit/>
          </a:bodyPr>
          <a:lstStyle/>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p:txBody>
      </p:sp>
      <p:sp>
        <p:nvSpPr>
          <p:cNvPr id="4" name="Rectangle 3"/>
          <p:cNvSpPr/>
          <p:nvPr/>
        </p:nvSpPr>
        <p:spPr>
          <a:xfrm>
            <a:off x="152400" y="304800"/>
            <a:ext cx="8686800" cy="7048083"/>
          </a:xfrm>
          <a:prstGeom prst="rect">
            <a:avLst/>
          </a:prstGeom>
        </p:spPr>
        <p:txBody>
          <a:bodyPr wrap="square">
            <a:spAutoFit/>
          </a:bodyPr>
          <a:lstStyle/>
          <a:p>
            <a:r>
              <a:rPr lang="en-US" b="1" dirty="0" smtClean="0">
                <a:latin typeface="Times New Roman" pitchFamily="18" charset="0"/>
                <a:cs typeface="Times New Roman" pitchFamily="18" charset="0"/>
                <a:sym typeface="Wingdings" pitchFamily="2" charset="2"/>
              </a:rPr>
              <a:t>                </a:t>
            </a:r>
            <a:r>
              <a:rPr lang="en-US" sz="2400" b="1" dirty="0" smtClean="0">
                <a:latin typeface="Times New Roman" pitchFamily="18" charset="0"/>
                <a:cs typeface="Times New Roman" pitchFamily="18" charset="0"/>
                <a:sym typeface="Wingdings" pitchFamily="2" charset="2"/>
              </a:rPr>
              <a:t>Side Discussion on Long Wire Antennas  ….</a:t>
            </a:r>
          </a:p>
          <a:p>
            <a:r>
              <a:rPr lang="en-US" sz="2200" b="1" dirty="0" smtClean="0">
                <a:latin typeface="Times New Roman" pitchFamily="18" charset="0"/>
                <a:cs typeface="Times New Roman" pitchFamily="18" charset="0"/>
                <a:sym typeface="Wingdings" pitchFamily="2" charset="2"/>
              </a:rPr>
              <a:t>     Because long wire antennas are where these high Z ratio 	  	 	  transformers are used ….</a:t>
            </a:r>
          </a:p>
          <a:p>
            <a:endParaRPr lang="en-US" sz="2200" b="1" dirty="0" smtClean="0">
              <a:latin typeface="Times New Roman" pitchFamily="18" charset="0"/>
              <a:cs typeface="Times New Roman" pitchFamily="18" charset="0"/>
              <a:sym typeface="Wingdings" pitchFamily="2" charset="2"/>
            </a:endParaRPr>
          </a:p>
          <a:p>
            <a:r>
              <a:rPr lang="en-US" sz="2000" b="1" dirty="0" smtClean="0">
                <a:latin typeface="Times New Roman" pitchFamily="18" charset="0"/>
                <a:cs typeface="Times New Roman" pitchFamily="18" charset="0"/>
                <a:sym typeface="Wingdings" pitchFamily="2" charset="2"/>
              </a:rPr>
              <a:t>   Is a 1:64 or1:49 the best UNUN choice for a long wire end fed antenna?</a:t>
            </a:r>
          </a:p>
          <a:p>
            <a:endParaRPr lang="en-US" b="1" dirty="0" smtClean="0">
              <a:latin typeface="Times New Roman" pitchFamily="18" charset="0"/>
              <a:cs typeface="Times New Roman" pitchFamily="18" charset="0"/>
              <a:sym typeface="Wingdings" pitchFamily="2" charset="2"/>
            </a:endParaRPr>
          </a:p>
          <a:p>
            <a:r>
              <a:rPr lang="en-US" b="1" dirty="0" smtClean="0">
                <a:latin typeface="Times New Roman" pitchFamily="18" charset="0"/>
                <a:cs typeface="Times New Roman" pitchFamily="18" charset="0"/>
                <a:sym typeface="Wingdings" pitchFamily="2" charset="2"/>
              </a:rPr>
              <a:t>                Impedance of Free Space,  </a:t>
            </a:r>
            <a:r>
              <a:rPr lang="en-US" b="1" dirty="0" smtClean="0">
                <a:solidFill>
                  <a:srgbClr val="FF0000"/>
                </a:solidFill>
                <a:latin typeface="Times New Roman" pitchFamily="18" charset="0"/>
                <a:cs typeface="Times New Roman" pitchFamily="18" charset="0"/>
                <a:sym typeface="Wingdings" pitchFamily="2" charset="2"/>
              </a:rPr>
              <a:t>Z</a:t>
            </a:r>
            <a:r>
              <a:rPr lang="en-US" sz="2000" b="1" baseline="-25000" dirty="0" smtClean="0">
                <a:solidFill>
                  <a:srgbClr val="FF0000"/>
                </a:solidFill>
                <a:latin typeface="Times New Roman" pitchFamily="18" charset="0"/>
                <a:cs typeface="Times New Roman" pitchFamily="18" charset="0"/>
                <a:sym typeface="Wingdings" pitchFamily="2" charset="2"/>
              </a:rPr>
              <a:t>0</a:t>
            </a:r>
            <a:r>
              <a:rPr lang="en-US" b="1" dirty="0" smtClean="0">
                <a:solidFill>
                  <a:srgbClr val="FF0000"/>
                </a:solidFill>
                <a:latin typeface="Times New Roman" pitchFamily="18" charset="0"/>
                <a:cs typeface="Times New Roman" pitchFamily="18" charset="0"/>
                <a:sym typeface="Wingdings" pitchFamily="2" charset="2"/>
              </a:rPr>
              <a:t> ≈ 120</a:t>
            </a:r>
            <a:r>
              <a:rPr lang="el-GR" b="1" dirty="0" smtClean="0">
                <a:solidFill>
                  <a:srgbClr val="FF0000"/>
                </a:solidFill>
                <a:latin typeface="Times New Roman" pitchFamily="18" charset="0"/>
                <a:cs typeface="Times New Roman" pitchFamily="18" charset="0"/>
                <a:sym typeface="Wingdings" pitchFamily="2" charset="2"/>
              </a:rPr>
              <a:t>π</a:t>
            </a:r>
            <a:r>
              <a:rPr lang="en-US" b="1" dirty="0" smtClean="0">
                <a:solidFill>
                  <a:srgbClr val="FF0000"/>
                </a:solidFill>
                <a:latin typeface="Times New Roman" pitchFamily="18" charset="0"/>
                <a:cs typeface="Times New Roman" pitchFamily="18" charset="0"/>
                <a:sym typeface="Wingdings" pitchFamily="2" charset="2"/>
              </a:rPr>
              <a:t>  ≈ 377 ohms</a:t>
            </a:r>
          </a:p>
          <a:p>
            <a:endParaRPr lang="en-US" b="1" dirty="0" smtClean="0">
              <a:latin typeface="Times New Roman" pitchFamily="18" charset="0"/>
              <a:cs typeface="Times New Roman" pitchFamily="18" charset="0"/>
              <a:sym typeface="Wingdings" pitchFamily="2" charset="2"/>
            </a:endParaRPr>
          </a:p>
          <a:p>
            <a:r>
              <a:rPr lang="en-US" b="1" dirty="0" smtClean="0">
                <a:latin typeface="Times New Roman" pitchFamily="18" charset="0"/>
                <a:cs typeface="Times New Roman" pitchFamily="18" charset="0"/>
                <a:sym typeface="Wingdings" pitchFamily="2" charset="2"/>
              </a:rPr>
              <a:t>Antennas couple RF energy into space, very </a:t>
            </a:r>
            <a:r>
              <a:rPr lang="en-US" b="1" dirty="0" smtClean="0">
                <a:solidFill>
                  <a:srgbClr val="FF0000"/>
                </a:solidFill>
                <a:latin typeface="Times New Roman" pitchFamily="18" charset="0"/>
                <a:cs typeface="Times New Roman" pitchFamily="18" charset="0"/>
                <a:sym typeface="Wingdings" pitchFamily="2" charset="2"/>
              </a:rPr>
              <a:t>long non resonant antennas </a:t>
            </a:r>
            <a:r>
              <a:rPr lang="en-US" b="1" dirty="0" smtClean="0">
                <a:latin typeface="Times New Roman" pitchFamily="18" charset="0"/>
                <a:cs typeface="Times New Roman" pitchFamily="18" charset="0"/>
                <a:sym typeface="Wingdings" pitchFamily="2" charset="2"/>
              </a:rPr>
              <a:t>have impedances that spiral around 377 ohms, and asymptotically approach 377 ohms. </a:t>
            </a:r>
          </a:p>
          <a:p>
            <a:endParaRPr lang="en-US" b="1" dirty="0" smtClean="0">
              <a:latin typeface="Times New Roman" pitchFamily="18" charset="0"/>
              <a:cs typeface="Times New Roman" pitchFamily="18" charset="0"/>
              <a:sym typeface="Wingdings" pitchFamily="2" charset="2"/>
            </a:endParaRPr>
          </a:p>
          <a:p>
            <a:r>
              <a:rPr lang="en-US" b="1" dirty="0" smtClean="0">
                <a:latin typeface="Times New Roman" pitchFamily="18" charset="0"/>
                <a:cs typeface="Times New Roman" pitchFamily="18" charset="0"/>
                <a:sym typeface="Wingdings" pitchFamily="2" charset="2"/>
              </a:rPr>
              <a:t>A 1:9 UNUN transforms a 50 ohm input impedance to 450 ohms at the output.</a:t>
            </a:r>
          </a:p>
          <a:p>
            <a:endParaRPr lang="en-US" b="1" dirty="0" smtClean="0">
              <a:latin typeface="Times New Roman" pitchFamily="18" charset="0"/>
              <a:cs typeface="Times New Roman" pitchFamily="18" charset="0"/>
              <a:sym typeface="Wingdings" pitchFamily="2" charset="2"/>
            </a:endParaRPr>
          </a:p>
          <a:p>
            <a:r>
              <a:rPr lang="en-US" b="1" dirty="0" smtClean="0">
                <a:latin typeface="Times New Roman" pitchFamily="18" charset="0"/>
                <a:cs typeface="Times New Roman" pitchFamily="18" charset="0"/>
                <a:sym typeface="Wingdings" pitchFamily="2" charset="2"/>
              </a:rPr>
              <a:t>Therefore an antenna with an impedance near 377 ohms would present a VSWR to the output of a 1:9 UNUN; there is also reactance, but it is not difficult to select an antenna length of several wavelengths, not resonant on any of the ham frequencies.  The resulting VSWR should be below 3 or 4 to 1, easily matched by an antenna tuner.  1:9 UNUNs are fairly easy to build and get working, even a high power  …….. use a 1:9 instead  </a:t>
            </a:r>
            <a:r>
              <a:rPr lang="en-US" sz="1500" b="1" i="1" dirty="0" smtClean="0">
                <a:latin typeface="Times New Roman" pitchFamily="18" charset="0"/>
                <a:cs typeface="Times New Roman" pitchFamily="18" charset="0"/>
                <a:sym typeface="Wingdings" pitchFamily="2" charset="2"/>
              </a:rPr>
              <a:t>(my opinion)</a:t>
            </a:r>
          </a:p>
          <a:p>
            <a:r>
              <a:rPr lang="en-US" sz="1500" b="1" i="1" dirty="0" smtClean="0">
                <a:latin typeface="Times New Roman" pitchFamily="18" charset="0"/>
                <a:cs typeface="Times New Roman" pitchFamily="18" charset="0"/>
                <a:sym typeface="Wingdings" pitchFamily="2" charset="2"/>
              </a:rPr>
              <a:t>                               </a:t>
            </a:r>
            <a:r>
              <a:rPr lang="en-US" b="1" dirty="0" smtClean="0">
                <a:latin typeface="Times New Roman" pitchFamily="18" charset="0"/>
                <a:cs typeface="Times New Roman" pitchFamily="18" charset="0"/>
                <a:sym typeface="Wingdings" pitchFamily="2" charset="2"/>
              </a:rPr>
              <a:t>If your preference is to use a resonant antenna length, and/or you do   		</a:t>
            </a:r>
            <a:r>
              <a:rPr lang="en-US" b="1" smtClean="0">
                <a:latin typeface="Times New Roman" pitchFamily="18" charset="0"/>
                <a:cs typeface="Times New Roman" pitchFamily="18" charset="0"/>
                <a:sym typeface="Wingdings" pitchFamily="2" charset="2"/>
              </a:rPr>
              <a:t>	not  like </a:t>
            </a:r>
            <a:r>
              <a:rPr lang="en-US" b="1" dirty="0" smtClean="0">
                <a:latin typeface="Times New Roman" pitchFamily="18" charset="0"/>
                <a:cs typeface="Times New Roman" pitchFamily="18" charset="0"/>
                <a:sym typeface="Wingdings" pitchFamily="2" charset="2"/>
              </a:rPr>
              <a:t>antenna tuners, then a high ratio UNUN </a:t>
            </a:r>
            <a:r>
              <a:rPr lang="en-US" b="1" smtClean="0">
                <a:latin typeface="Times New Roman" pitchFamily="18" charset="0"/>
                <a:cs typeface="Times New Roman" pitchFamily="18" charset="0"/>
                <a:sym typeface="Wingdings" pitchFamily="2" charset="2"/>
              </a:rPr>
              <a:t>is 					justified</a:t>
            </a:r>
            <a:r>
              <a:rPr lang="en-US" b="1" dirty="0" smtClean="0">
                <a:latin typeface="Times New Roman" pitchFamily="18" charset="0"/>
                <a:cs typeface="Times New Roman" pitchFamily="18" charset="0"/>
                <a:sym typeface="Wingdings" pitchFamily="2" charset="2"/>
              </a:rPr>
              <a:t>.</a:t>
            </a:r>
            <a:endParaRPr lang="en-US" sz="1500" b="1" i="1" dirty="0" smtClean="0">
              <a:latin typeface="Times New Roman" pitchFamily="18" charset="0"/>
              <a:cs typeface="Times New Roman" pitchFamily="18" charset="0"/>
              <a:sym typeface="Wingdings" pitchFamily="2" charset="2"/>
            </a:endParaRPr>
          </a:p>
          <a:p>
            <a:endParaRPr lang="en-US" b="1" dirty="0" smtClean="0">
              <a:latin typeface="Times New Roman" pitchFamily="18" charset="0"/>
              <a:cs typeface="Times New Roman" pitchFamily="18" charset="0"/>
              <a:sym typeface="Wingdings" pitchFamily="2" charset="2"/>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box(in)">
                                      <p:cBhvr>
                                        <p:cTn id="7" dur="500"/>
                                        <p:tgtEl>
                                          <p:spTgt spid="4">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7" end="7"/>
                                            </p:txEl>
                                          </p:spTgt>
                                        </p:tgtEl>
                                        <p:attrNameLst>
                                          <p:attrName>style.visibility</p:attrName>
                                        </p:attrNameLst>
                                      </p:cBhvr>
                                      <p:to>
                                        <p:strVal val="visible"/>
                                      </p:to>
                                    </p:set>
                                    <p:animEffect transition="in" filter="box(in)">
                                      <p:cBhvr>
                                        <p:cTn id="12" dur="500"/>
                                        <p:tgtEl>
                                          <p:spTgt spid="4">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9" end="9"/>
                                            </p:txEl>
                                          </p:spTgt>
                                        </p:tgtEl>
                                        <p:attrNameLst>
                                          <p:attrName>style.visibility</p:attrName>
                                        </p:attrNameLst>
                                      </p:cBhvr>
                                      <p:to>
                                        <p:strVal val="visible"/>
                                      </p:to>
                                    </p:set>
                                    <p:animEffect transition="in" filter="box(in)">
                                      <p:cBhvr>
                                        <p:cTn id="17" dur="500"/>
                                        <p:tgtEl>
                                          <p:spTgt spid="4">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11" end="11"/>
                                            </p:txEl>
                                          </p:spTgt>
                                        </p:tgtEl>
                                        <p:attrNameLst>
                                          <p:attrName>style.visibility</p:attrName>
                                        </p:attrNameLst>
                                      </p:cBhvr>
                                      <p:to>
                                        <p:strVal val="visible"/>
                                      </p:to>
                                    </p:set>
                                    <p:animEffect transition="in" filter="box(in)">
                                      <p:cBhvr>
                                        <p:cTn id="22" dur="500"/>
                                        <p:tgtEl>
                                          <p:spTgt spid="4">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12" end="12"/>
                                            </p:txEl>
                                          </p:spTgt>
                                        </p:tgtEl>
                                        <p:attrNameLst>
                                          <p:attrName>style.visibility</p:attrName>
                                        </p:attrNameLst>
                                      </p:cBhvr>
                                      <p:to>
                                        <p:strVal val="visible"/>
                                      </p:to>
                                    </p:set>
                                    <p:anim calcmode="lin" valueType="num">
                                      <p:cBhvr additive="base">
                                        <p:cTn id="2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4800"/>
            <a:ext cx="8839200" cy="2769989"/>
          </a:xfrm>
          <a:prstGeom prst="rect">
            <a:avLst/>
          </a:prstGeom>
        </p:spPr>
        <p:txBody>
          <a:bodyPr wrap="square">
            <a:spAutoFit/>
          </a:bodyPr>
          <a:lstStyle/>
          <a:p>
            <a:r>
              <a:rPr lang="en-US" b="1" dirty="0" smtClean="0">
                <a:latin typeface="Times New Roman" pitchFamily="18" charset="0"/>
                <a:cs typeface="Times New Roman" pitchFamily="18" charset="0"/>
              </a:rPr>
              <a:t>			              </a:t>
            </a:r>
            <a:r>
              <a:rPr lang="en-US" sz="3000" b="1" dirty="0" smtClean="0">
                <a:latin typeface="Times New Roman" pitchFamily="18" charset="0"/>
                <a:cs typeface="Times New Roman" pitchFamily="18" charset="0"/>
              </a:rPr>
              <a:t>Break</a:t>
            </a:r>
            <a:r>
              <a:rPr lang="en-US" sz="2400" b="1" dirty="0" smtClean="0">
                <a:latin typeface="Times New Roman" pitchFamily="18" charset="0"/>
                <a:cs typeface="Times New Roman" pitchFamily="18" charset="0"/>
              </a:rPr>
              <a:t> </a:t>
            </a:r>
          </a:p>
          <a:p>
            <a:endParaRPr lang="en-US" sz="2400" b="1" dirty="0" smtClean="0">
              <a:latin typeface="Times New Roman" pitchFamily="18" charset="0"/>
              <a:cs typeface="Times New Roman" pitchFamily="18" charset="0"/>
            </a:endParaRPr>
          </a:p>
          <a:p>
            <a:endParaRPr lang="en-US" sz="24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To be Continued in Session # 2  ………..</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763000" cy="4985980"/>
          </a:xfrm>
          <a:prstGeom prst="rect">
            <a:avLst/>
          </a:prstGeom>
        </p:spPr>
        <p:txBody>
          <a:bodyPr wrap="square">
            <a:spAutoFit/>
          </a:bodyPr>
          <a:lstStyle/>
          <a:p>
            <a:r>
              <a:rPr lang="en-US"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Baluns</a:t>
            </a:r>
            <a:endParaRPr lang="en-US" sz="2400"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Contraction for Balanced to Unbalanced</a:t>
            </a:r>
          </a:p>
          <a:p>
            <a:endParaRPr lang="en-US"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Two General types:</a:t>
            </a:r>
          </a:p>
          <a:p>
            <a:endParaRPr lang="en-US" b="1" dirty="0" smtClean="0">
              <a:latin typeface="Times New Roman" pitchFamily="18" charset="0"/>
              <a:cs typeface="Times New Roman" pitchFamily="18" charset="0"/>
            </a:endParaRPr>
          </a:p>
          <a:p>
            <a:r>
              <a:rPr lang="en-US" b="1" dirty="0" smtClean="0">
                <a:solidFill>
                  <a:srgbClr val="FF0000"/>
                </a:solidFill>
                <a:latin typeface="Times New Roman" pitchFamily="18" charset="0"/>
                <a:cs typeface="Times New Roman" pitchFamily="18" charset="0"/>
              </a:rPr>
              <a:t>Voltage </a:t>
            </a:r>
            <a:r>
              <a:rPr lang="en-US" b="1" dirty="0" err="1" smtClean="0">
                <a:solidFill>
                  <a:srgbClr val="FF0000"/>
                </a:solidFill>
                <a:latin typeface="Times New Roman" pitchFamily="18" charset="0"/>
                <a:cs typeface="Times New Roman" pitchFamily="18" charset="0"/>
              </a:rPr>
              <a:t>Balun</a:t>
            </a:r>
            <a:r>
              <a:rPr lang="en-US" b="1" dirty="0" smtClean="0">
                <a:solidFill>
                  <a:srgbClr val="FF0000"/>
                </a:solidFill>
                <a:latin typeface="Times New Roman" pitchFamily="18" charset="0"/>
                <a:cs typeface="Times New Roman" pitchFamily="18" charset="0"/>
              </a:rPr>
              <a:t> </a:t>
            </a:r>
            <a:r>
              <a:rPr lang="en-US" b="1" dirty="0" smtClean="0">
                <a:latin typeface="Times New Roman" pitchFamily="18" charset="0"/>
                <a:cs typeface="Times New Roman" pitchFamily="18" charset="0"/>
              </a:rPr>
              <a:t>- equal and opposite voltages at the load regardless of impedance,</a:t>
            </a:r>
          </a:p>
          <a:p>
            <a:r>
              <a:rPr lang="en-US" b="1" dirty="0" smtClean="0">
                <a:latin typeface="Times New Roman" pitchFamily="18" charset="0"/>
                <a:cs typeface="Times New Roman" pitchFamily="18" charset="0"/>
              </a:rPr>
              <a:t>i.e., the </a:t>
            </a:r>
            <a:r>
              <a:rPr lang="en-US" b="1" dirty="0" err="1" smtClean="0">
                <a:latin typeface="Times New Roman" pitchFamily="18" charset="0"/>
                <a:cs typeface="Times New Roman" pitchFamily="18" charset="0"/>
              </a:rPr>
              <a:t>Ruthroff</a:t>
            </a:r>
            <a:r>
              <a:rPr lang="en-US" b="1" dirty="0" smtClean="0">
                <a:latin typeface="Times New Roman" pitchFamily="18" charset="0"/>
                <a:cs typeface="Times New Roman" pitchFamily="18" charset="0"/>
              </a:rPr>
              <a:t> connection</a:t>
            </a:r>
          </a:p>
          <a:p>
            <a:endParaRPr lang="en-US" b="1" dirty="0" smtClean="0">
              <a:solidFill>
                <a:srgbClr val="FF0000"/>
              </a:solidFill>
              <a:latin typeface="Times New Roman" pitchFamily="18" charset="0"/>
              <a:cs typeface="Times New Roman" pitchFamily="18" charset="0"/>
            </a:endParaRPr>
          </a:p>
          <a:p>
            <a:r>
              <a:rPr lang="en-US" b="1" dirty="0" smtClean="0">
                <a:solidFill>
                  <a:srgbClr val="FF0000"/>
                </a:solidFill>
                <a:latin typeface="Times New Roman" pitchFamily="18" charset="0"/>
                <a:cs typeface="Times New Roman" pitchFamily="18" charset="0"/>
              </a:rPr>
              <a:t>Current </a:t>
            </a:r>
            <a:r>
              <a:rPr lang="en-US" b="1" dirty="0" err="1" smtClean="0">
                <a:solidFill>
                  <a:srgbClr val="FF0000"/>
                </a:solidFill>
                <a:latin typeface="Times New Roman" pitchFamily="18" charset="0"/>
                <a:cs typeface="Times New Roman" pitchFamily="18" charset="0"/>
              </a:rPr>
              <a:t>Balun</a:t>
            </a:r>
            <a:r>
              <a:rPr lang="en-US" b="1" dirty="0" smtClean="0">
                <a:solidFill>
                  <a:srgbClr val="FF0000"/>
                </a:solidFill>
                <a:latin typeface="Times New Roman" pitchFamily="18" charset="0"/>
                <a:cs typeface="Times New Roman" pitchFamily="18" charset="0"/>
              </a:rPr>
              <a:t> </a:t>
            </a:r>
            <a:r>
              <a:rPr lang="en-US" b="1" dirty="0" smtClean="0">
                <a:latin typeface="Times New Roman" pitchFamily="18" charset="0"/>
                <a:cs typeface="Times New Roman" pitchFamily="18" charset="0"/>
              </a:rPr>
              <a:t>- equal and opposite currents on load regardless of impedance,</a:t>
            </a:r>
          </a:p>
          <a:p>
            <a:r>
              <a:rPr lang="en-US" b="1" dirty="0" smtClean="0">
                <a:latin typeface="Times New Roman" pitchFamily="18" charset="0"/>
                <a:cs typeface="Times New Roman" pitchFamily="18" charset="0"/>
              </a:rPr>
              <a:t>i.e. Guanella connection</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Dipoles, </a:t>
            </a:r>
            <a:r>
              <a:rPr lang="en-US" b="1" dirty="0" err="1" smtClean="0">
                <a:latin typeface="Times New Roman" pitchFamily="18" charset="0"/>
                <a:cs typeface="Times New Roman" pitchFamily="18" charset="0"/>
              </a:rPr>
              <a:t>Yagis</a:t>
            </a:r>
            <a:r>
              <a:rPr lang="en-US" b="1" dirty="0" smtClean="0">
                <a:latin typeface="Times New Roman" pitchFamily="18" charset="0"/>
                <a:cs typeface="Times New Roman" pitchFamily="18" charset="0"/>
              </a:rPr>
              <a:t>, Inv </a:t>
            </a:r>
            <a:r>
              <a:rPr lang="en-US" b="1" dirty="0" err="1" smtClean="0">
                <a:latin typeface="Times New Roman" pitchFamily="18" charset="0"/>
                <a:cs typeface="Times New Roman" pitchFamily="18" charset="0"/>
              </a:rPr>
              <a:t>Vees</a:t>
            </a:r>
            <a:r>
              <a:rPr lang="en-US" b="1" dirty="0" smtClean="0">
                <a:latin typeface="Times New Roman" pitchFamily="18" charset="0"/>
                <a:cs typeface="Times New Roman" pitchFamily="18" charset="0"/>
              </a:rPr>
              <a:t>, etc. are symmetrical antennas, and require current </a:t>
            </a:r>
            <a:r>
              <a:rPr lang="en-US" b="1" dirty="0" err="1" smtClean="0">
                <a:latin typeface="Times New Roman" pitchFamily="18" charset="0"/>
                <a:cs typeface="Times New Roman" pitchFamily="18" charset="0"/>
              </a:rPr>
              <a:t>baluns</a:t>
            </a:r>
            <a:r>
              <a:rPr lang="en-US" b="1" dirty="0" smtClean="0">
                <a:latin typeface="Times New Roman" pitchFamily="18" charset="0"/>
                <a:cs typeface="Times New Roman" pitchFamily="18" charset="0"/>
              </a:rPr>
              <a:t> to feed the driven elements</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In addition, current </a:t>
            </a:r>
            <a:r>
              <a:rPr lang="en-US" b="1" dirty="0" err="1" smtClean="0">
                <a:latin typeface="Times New Roman" pitchFamily="18" charset="0"/>
                <a:cs typeface="Times New Roman" pitchFamily="18" charset="0"/>
              </a:rPr>
              <a:t>baluns</a:t>
            </a:r>
            <a:r>
              <a:rPr lang="en-US" b="1" dirty="0" smtClean="0">
                <a:latin typeface="Times New Roman" pitchFamily="18" charset="0"/>
                <a:cs typeface="Times New Roman" pitchFamily="18" charset="0"/>
              </a:rPr>
              <a:t> are used to reduce RF currents on the outer shield of transmission lines  by providing a high isolation to common more currents.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686800" cy="461665"/>
          </a:xfrm>
          <a:prstGeom prst="rect">
            <a:avLst/>
          </a:prstGeom>
        </p:spPr>
        <p:txBody>
          <a:bodyPr wrap="square">
            <a:spAutoFit/>
          </a:bodyPr>
          <a:lstStyle/>
          <a:p>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Ruthroff</a:t>
            </a:r>
            <a:r>
              <a:rPr lang="en-US" sz="2400" b="1" dirty="0" smtClean="0">
                <a:latin typeface="Times New Roman" pitchFamily="18" charset="0"/>
                <a:cs typeface="Times New Roman" pitchFamily="18" charset="0"/>
              </a:rPr>
              <a:t>  1 : 4 Voltage </a:t>
            </a:r>
            <a:r>
              <a:rPr lang="en-US" sz="2400" b="1" dirty="0" err="1" smtClean="0">
                <a:latin typeface="Times New Roman" pitchFamily="18" charset="0"/>
                <a:cs typeface="Times New Roman" pitchFamily="18" charset="0"/>
              </a:rPr>
              <a:t>Balun</a:t>
            </a:r>
            <a:endParaRPr lang="en-US" sz="2400" b="1" dirty="0" smtClean="0">
              <a:latin typeface="Times New Roman" pitchFamily="18" charset="0"/>
              <a:cs typeface="Times New Roman" pitchFamily="18" charset="0"/>
            </a:endParaRPr>
          </a:p>
        </p:txBody>
      </p:sp>
      <p:pic>
        <p:nvPicPr>
          <p:cNvPr id="3" name="Picture 2" descr="The Ruthroff 1:4 balun."/>
          <p:cNvPicPr>
            <a:picLocks noChangeAspect="1" noChangeArrowheads="1"/>
          </p:cNvPicPr>
          <p:nvPr/>
        </p:nvPicPr>
        <p:blipFill>
          <a:blip r:embed="rId2"/>
          <a:srcRect/>
          <a:stretch>
            <a:fillRect/>
          </a:stretch>
        </p:blipFill>
        <p:spPr bwMode="auto">
          <a:xfrm>
            <a:off x="457200" y="609600"/>
            <a:ext cx="7620000" cy="3228975"/>
          </a:xfrm>
          <a:prstGeom prst="rect">
            <a:avLst/>
          </a:prstGeom>
          <a:noFill/>
        </p:spPr>
      </p:pic>
      <p:sp>
        <p:nvSpPr>
          <p:cNvPr id="4" name="Rectangle 3"/>
          <p:cNvSpPr/>
          <p:nvPr/>
        </p:nvSpPr>
        <p:spPr>
          <a:xfrm>
            <a:off x="0" y="3810000"/>
            <a:ext cx="8915400" cy="1754326"/>
          </a:xfrm>
          <a:prstGeom prst="rect">
            <a:avLst/>
          </a:prstGeom>
        </p:spPr>
        <p:txBody>
          <a:bodyPr wrap="square">
            <a:spAutoFit/>
          </a:bodyPr>
          <a:lstStyle/>
          <a:p>
            <a:r>
              <a:rPr lang="en-US" b="1" dirty="0" smtClean="0">
                <a:solidFill>
                  <a:srgbClr val="FF0000"/>
                </a:solidFill>
                <a:latin typeface="Times New Roman" pitchFamily="18" charset="0"/>
                <a:cs typeface="Times New Roman" pitchFamily="18" charset="0"/>
              </a:rPr>
              <a:t>             Bifilar Winding   </a:t>
            </a:r>
            <a:r>
              <a:rPr lang="en-US" b="1" dirty="0" smtClean="0">
                <a:latin typeface="Times New Roman" pitchFamily="18" charset="0"/>
                <a:cs typeface="Times New Roman" pitchFamily="18" charset="0"/>
              </a:rPr>
              <a:t>One terminal of the load connects to the input</a:t>
            </a:r>
          </a:p>
          <a:p>
            <a:r>
              <a:rPr lang="en-US" b="1" dirty="0" smtClean="0">
                <a:latin typeface="Times New Roman" pitchFamily="18" charset="0"/>
                <a:cs typeface="Times New Roman" pitchFamily="18" charset="0"/>
              </a:rPr>
              <a:t>             Center tap connects to ground</a:t>
            </a:r>
          </a:p>
          <a:p>
            <a:r>
              <a:rPr lang="en-US" b="1" dirty="0" smtClean="0">
                <a:latin typeface="Times New Roman" pitchFamily="18" charset="0"/>
                <a:cs typeface="Times New Roman" pitchFamily="18" charset="0"/>
              </a:rPr>
              <a:t>             Third wire connects to the other end of the load</a:t>
            </a:r>
          </a:p>
          <a:p>
            <a:r>
              <a:rPr lang="en-US" b="1" dirty="0" smtClean="0">
                <a:latin typeface="Times New Roman" pitchFamily="18" charset="0"/>
                <a:cs typeface="Times New Roman" pitchFamily="18" charset="0"/>
              </a:rPr>
              <a:t>             Only one core is required</a:t>
            </a:r>
          </a:p>
          <a:p>
            <a:r>
              <a:rPr lang="en-US" b="1" dirty="0" smtClean="0">
                <a:latin typeface="Times New Roman" pitchFamily="18" charset="0"/>
                <a:cs typeface="Times New Roman" pitchFamily="18" charset="0"/>
              </a:rPr>
              <a:t>             Schematic above shows </a:t>
            </a:r>
            <a:r>
              <a:rPr lang="en-US" b="1" dirty="0" err="1" smtClean="0">
                <a:latin typeface="Times New Roman" pitchFamily="18" charset="0"/>
                <a:cs typeface="Times New Roman" pitchFamily="18" charset="0"/>
              </a:rPr>
              <a:t>votage</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balun</a:t>
            </a:r>
            <a:r>
              <a:rPr lang="en-US" b="1" dirty="0" smtClean="0">
                <a:latin typeface="Times New Roman" pitchFamily="18" charset="0"/>
                <a:cs typeface="Times New Roman" pitchFamily="18" charset="0"/>
              </a:rPr>
              <a:t> with  a 1:4 impedance step-up</a:t>
            </a:r>
          </a:p>
          <a:p>
            <a:endParaRPr lang="en-US" dirty="0"/>
          </a:p>
        </p:txBody>
      </p:sp>
      <p:sp>
        <p:nvSpPr>
          <p:cNvPr id="5" name="Rectangle 4"/>
          <p:cNvSpPr/>
          <p:nvPr/>
        </p:nvSpPr>
        <p:spPr>
          <a:xfrm>
            <a:off x="762000" y="5181600"/>
            <a:ext cx="8077200" cy="646331"/>
          </a:xfrm>
          <a:prstGeom prst="rect">
            <a:avLst/>
          </a:prstGeom>
        </p:spPr>
        <p:txBody>
          <a:bodyPr wrap="square">
            <a:spAutoFit/>
          </a:bodyPr>
          <a:lstStyle/>
          <a:p>
            <a:r>
              <a:rPr lang="en-US" b="1" dirty="0" smtClean="0">
                <a:latin typeface="Times New Roman" pitchFamily="18" charset="0"/>
                <a:cs typeface="Times New Roman" pitchFamily="18" charset="0"/>
              </a:rPr>
              <a:t>The evaluation for Power Capability, Core Size, Magnetization           	 Inductance, and Leakage Inductance is the same as for the </a:t>
            </a:r>
            <a:r>
              <a:rPr lang="en-US" b="1" dirty="0" err="1" smtClean="0">
                <a:latin typeface="Times New Roman" pitchFamily="18" charset="0"/>
                <a:cs typeface="Times New Roman" pitchFamily="18" charset="0"/>
              </a:rPr>
              <a:t>Ruthroff</a:t>
            </a:r>
            <a:r>
              <a:rPr lang="en-US" b="1" dirty="0" smtClean="0">
                <a:latin typeface="Times New Roman" pitchFamily="18" charset="0"/>
                <a:cs typeface="Times New Roman" pitchFamily="18" charset="0"/>
              </a:rPr>
              <a:t> 1:4 UNUN.</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763000" cy="738664"/>
          </a:xfrm>
          <a:prstGeom prst="rect">
            <a:avLst/>
          </a:prstGeom>
        </p:spPr>
        <p:txBody>
          <a:bodyPr wrap="square">
            <a:spAutoFit/>
          </a:bodyPr>
          <a:lstStyle/>
          <a:p>
            <a:r>
              <a:rPr lang="en-US"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Single Core 1:9 Hybrid </a:t>
            </a:r>
            <a:r>
              <a:rPr lang="en-US" sz="2400" b="1" dirty="0" err="1" smtClean="0">
                <a:latin typeface="Times New Roman" pitchFamily="18" charset="0"/>
                <a:cs typeface="Times New Roman" pitchFamily="18" charset="0"/>
              </a:rPr>
              <a:t>Balun</a:t>
            </a:r>
            <a:r>
              <a:rPr lang="en-US" sz="2400" b="1" dirty="0" smtClean="0">
                <a:latin typeface="Times New Roman" pitchFamily="18" charset="0"/>
                <a:cs typeface="Times New Roman" pitchFamily="18" charset="0"/>
              </a:rPr>
              <a:t> Circuit</a:t>
            </a:r>
          </a:p>
          <a:p>
            <a:endParaRPr lang="en-US" dirty="0"/>
          </a:p>
        </p:txBody>
      </p:sp>
      <p:pic>
        <p:nvPicPr>
          <p:cNvPr id="3" name="Picture 2" descr="balun_9-1.png"/>
          <p:cNvPicPr>
            <a:picLocks noChangeAspect="1"/>
          </p:cNvPicPr>
          <p:nvPr/>
        </p:nvPicPr>
        <p:blipFill>
          <a:blip r:embed="rId2"/>
          <a:stretch>
            <a:fillRect/>
          </a:stretch>
        </p:blipFill>
        <p:spPr>
          <a:xfrm>
            <a:off x="1143000" y="685800"/>
            <a:ext cx="5029200" cy="2438400"/>
          </a:xfrm>
          <a:prstGeom prst="rect">
            <a:avLst/>
          </a:prstGeom>
        </p:spPr>
      </p:pic>
      <p:sp>
        <p:nvSpPr>
          <p:cNvPr id="4" name="Rectangle 3"/>
          <p:cNvSpPr/>
          <p:nvPr/>
        </p:nvSpPr>
        <p:spPr>
          <a:xfrm>
            <a:off x="0" y="3124200"/>
            <a:ext cx="8991600" cy="3170099"/>
          </a:xfrm>
          <a:prstGeom prst="rect">
            <a:avLst/>
          </a:prstGeom>
        </p:spPr>
        <p:txBody>
          <a:bodyPr wrap="square">
            <a:spAutoFit/>
          </a:bodyPr>
          <a:lstStyle/>
          <a:p>
            <a:r>
              <a:rPr lang="en-US"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Trifilar Circuit </a:t>
            </a:r>
          </a:p>
          <a:p>
            <a:r>
              <a:rPr lang="en-US" b="1" dirty="0" smtClean="0">
                <a:latin typeface="Times New Roman" pitchFamily="18" charset="0"/>
                <a:cs typeface="Times New Roman" pitchFamily="18" charset="0"/>
              </a:rPr>
              <a:t>	Input high side connects to top tap connection</a:t>
            </a:r>
          </a:p>
          <a:p>
            <a:r>
              <a:rPr lang="en-US" b="1" dirty="0" smtClean="0">
                <a:latin typeface="Times New Roman" pitchFamily="18" charset="0"/>
                <a:cs typeface="Times New Roman" pitchFamily="18" charset="0"/>
              </a:rPr>
              <a:t>	Input ground connects to bottom tap</a:t>
            </a:r>
          </a:p>
          <a:p>
            <a:r>
              <a:rPr lang="en-US" b="1" dirty="0" smtClean="0">
                <a:latin typeface="Times New Roman" pitchFamily="18" charset="0"/>
                <a:cs typeface="Times New Roman" pitchFamily="18" charset="0"/>
              </a:rPr>
              <a:t>	One output connects to start side of top winding #1</a:t>
            </a:r>
          </a:p>
          <a:p>
            <a:r>
              <a:rPr lang="en-US" b="1" dirty="0" smtClean="0">
                <a:latin typeface="Times New Roman" pitchFamily="18" charset="0"/>
                <a:cs typeface="Times New Roman" pitchFamily="18" charset="0"/>
              </a:rPr>
              <a:t>	Second output connects to finish side of bottom winding #3</a:t>
            </a:r>
          </a:p>
          <a:p>
            <a:r>
              <a:rPr lang="en-US" b="1" dirty="0" smtClean="0">
                <a:latin typeface="Times New Roman" pitchFamily="18" charset="0"/>
                <a:cs typeface="Times New Roman" pitchFamily="18" charset="0"/>
              </a:rPr>
              <a:t>	Balanced currents for symmetrical loads</a:t>
            </a:r>
          </a:p>
          <a:p>
            <a:r>
              <a:rPr lang="en-US" b="1" dirty="0" smtClean="0">
                <a:latin typeface="Times New Roman" pitchFamily="18" charset="0"/>
                <a:cs typeface="Times New Roman" pitchFamily="18" charset="0"/>
              </a:rPr>
              <a:t>	Balanced voltage for non symmetrical loads</a:t>
            </a:r>
          </a:p>
          <a:p>
            <a:r>
              <a:rPr lang="en-US" b="1" dirty="0" smtClean="0">
                <a:latin typeface="Times New Roman" pitchFamily="18" charset="0"/>
                <a:cs typeface="Times New Roman" pitchFamily="18" charset="0"/>
              </a:rPr>
              <a:t>	Has some common mode rejection</a:t>
            </a:r>
          </a:p>
          <a:p>
            <a:r>
              <a:rPr lang="en-US" b="1" dirty="0" smtClean="0">
                <a:latin typeface="Times New Roman" pitchFamily="18" charset="0"/>
                <a:cs typeface="Times New Roman" pitchFamily="18" charset="0"/>
              </a:rPr>
              <a:t>	Same evaluation as </a:t>
            </a:r>
            <a:r>
              <a:rPr lang="en-US" b="1" dirty="0" err="1" smtClean="0">
                <a:latin typeface="Times New Roman" pitchFamily="18" charset="0"/>
                <a:cs typeface="Times New Roman" pitchFamily="18" charset="0"/>
              </a:rPr>
              <a:t>Ruthroff</a:t>
            </a:r>
            <a:r>
              <a:rPr lang="en-US" b="1" dirty="0" smtClean="0">
                <a:latin typeface="Times New Roman" pitchFamily="18" charset="0"/>
                <a:cs typeface="Times New Roman" pitchFamily="18" charset="0"/>
              </a:rPr>
              <a:t>  1:4 design, except Z max = 450 ohms instead of 	200 ohms</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686800" cy="4185761"/>
          </a:xfrm>
          <a:prstGeom prst="rect">
            <a:avLst/>
          </a:prstGeom>
        </p:spPr>
        <p:txBody>
          <a:bodyPr wrap="square">
            <a:spAutoFit/>
          </a:bodyPr>
          <a:lstStyle/>
          <a:p>
            <a:r>
              <a:rPr lang="en-US" sz="2400" b="1" dirty="0" smtClean="0">
                <a:latin typeface="Times New Roman" pitchFamily="18" charset="0"/>
                <a:cs typeface="Times New Roman" pitchFamily="18" charset="0"/>
              </a:rPr>
              <a:t>	1:1 RF Choke </a:t>
            </a:r>
            <a:r>
              <a:rPr lang="en-US" sz="2400" b="1" dirty="0" err="1" smtClean="0">
                <a:latin typeface="Times New Roman" pitchFamily="18" charset="0"/>
                <a:cs typeface="Times New Roman" pitchFamily="18" charset="0"/>
              </a:rPr>
              <a:t>Balun</a:t>
            </a:r>
            <a:r>
              <a:rPr lang="en-US" sz="2400" b="1" dirty="0" smtClean="0">
                <a:latin typeface="Times New Roman" pitchFamily="18" charset="0"/>
                <a:cs typeface="Times New Roman" pitchFamily="18" charset="0"/>
              </a:rPr>
              <a:t>  (Poor Man’s Current </a:t>
            </a:r>
            <a:r>
              <a:rPr lang="en-US" sz="2400" b="1" dirty="0" err="1" smtClean="0">
                <a:latin typeface="Times New Roman" pitchFamily="18" charset="0"/>
                <a:cs typeface="Times New Roman" pitchFamily="18" charset="0"/>
              </a:rPr>
              <a:t>Balun</a:t>
            </a:r>
            <a:r>
              <a:rPr lang="en-US" sz="2400" b="1" dirty="0" smtClean="0">
                <a:latin typeface="Times New Roman" pitchFamily="18" charset="0"/>
                <a:cs typeface="Times New Roman" pitchFamily="18" charset="0"/>
              </a:rPr>
              <a:t>)</a:t>
            </a:r>
          </a:p>
          <a:p>
            <a:r>
              <a:rPr lang="en-US" sz="2000" b="1" dirty="0" smtClean="0">
                <a:latin typeface="Times New Roman" pitchFamily="18" charset="0"/>
                <a:cs typeface="Times New Roman" pitchFamily="18" charset="0"/>
              </a:rPr>
              <a:t>		Version 1  Air Wound Choke </a:t>
            </a:r>
            <a:r>
              <a:rPr lang="en-US" sz="2000" b="1" dirty="0" err="1" smtClean="0">
                <a:latin typeface="Times New Roman" pitchFamily="18" charset="0"/>
                <a:cs typeface="Times New Roman" pitchFamily="18" charset="0"/>
              </a:rPr>
              <a:t>Balun</a:t>
            </a:r>
            <a:endParaRPr lang="en-US" sz="2000"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Consists of winding several turns of the RF </a:t>
            </a:r>
            <a:r>
              <a:rPr lang="en-US" b="1" dirty="0" err="1" smtClean="0">
                <a:latin typeface="Times New Roman" pitchFamily="18" charset="0"/>
                <a:cs typeface="Times New Roman" pitchFamily="18" charset="0"/>
              </a:rPr>
              <a:t>feedline</a:t>
            </a:r>
            <a:r>
              <a:rPr lang="en-US" b="1" dirty="0" smtClean="0">
                <a:latin typeface="Times New Roman" pitchFamily="18" charset="0"/>
                <a:cs typeface="Times New Roman" pitchFamily="18" charset="0"/>
              </a:rPr>
              <a:t> on to an insulated tube</a:t>
            </a:r>
          </a:p>
          <a:p>
            <a:r>
              <a:rPr lang="en-US" b="1" dirty="0" smtClean="0">
                <a:latin typeface="Times New Roman" pitchFamily="18" charset="0"/>
                <a:cs typeface="Times New Roman" pitchFamily="18" charset="0"/>
              </a:rPr>
              <a:t>Effective for suppressing common mode currents provided that it is located on a low</a:t>
            </a:r>
          </a:p>
          <a:p>
            <a:r>
              <a:rPr lang="en-US" b="1" dirty="0" smtClean="0">
                <a:latin typeface="Times New Roman" pitchFamily="18" charset="0"/>
                <a:cs typeface="Times New Roman" pitchFamily="18" charset="0"/>
              </a:rPr>
              <a:t>impedance node on the transmission line.</a:t>
            </a:r>
          </a:p>
          <a:p>
            <a:r>
              <a:rPr lang="en-US" sz="2000" b="1" dirty="0" smtClean="0">
                <a:latin typeface="Times New Roman" pitchFamily="18" charset="0"/>
                <a:cs typeface="Times New Roman" pitchFamily="18" charset="0"/>
              </a:rPr>
              <a:t>		Air wound Coil Inductance Equation:</a:t>
            </a:r>
          </a:p>
          <a:p>
            <a:endParaRPr lang="en-US" sz="2000" b="1" dirty="0" smtClean="0">
              <a:latin typeface="Times New Roman" pitchFamily="18" charset="0"/>
              <a:cs typeface="Times New Roman" pitchFamily="18" charset="0"/>
            </a:endParaRPr>
          </a:p>
          <a:p>
            <a:r>
              <a:rPr lang="pt-BR" sz="2000" dirty="0" smtClean="0"/>
              <a:t>	</a:t>
            </a:r>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dirty="0"/>
          </a:p>
        </p:txBody>
      </p:sp>
      <p:sp>
        <p:nvSpPr>
          <p:cNvPr id="1026" name="Rectangle 2"/>
          <p:cNvSpPr>
            <a:spLocks noChangeArrowheads="1"/>
          </p:cNvSpPr>
          <p:nvPr/>
        </p:nvSpPr>
        <p:spPr bwMode="auto">
          <a:xfrm>
            <a:off x="0" y="2362200"/>
            <a:ext cx="8915400"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dirty="0" smtClean="0">
                <a:ln>
                  <a:noFill/>
                </a:ln>
                <a:solidFill>
                  <a:srgbClr val="000000"/>
                </a:solidFill>
                <a:effectLst/>
                <a:latin typeface="Times New Roman" pitchFamily="18" charset="0"/>
                <a:cs typeface="Times New Roman" pitchFamily="18" charset="0"/>
              </a:rPr>
              <a:t>			</a:t>
            </a:r>
            <a:r>
              <a:rPr kumimoji="0" lang="en-US" b="1" i="0" u="none" strike="noStrike" cap="none" normalizeH="0" dirty="0" smtClean="0">
                <a:ln>
                  <a:noFill/>
                </a:ln>
                <a:solidFill>
                  <a:srgbClr val="FF0000"/>
                </a:solidFill>
                <a:effectLst/>
                <a:latin typeface="Times New Roman" pitchFamily="18" charset="0"/>
                <a:cs typeface="Times New Roman" pitchFamily="18" charset="0"/>
              </a:rPr>
              <a:t>L (uh) ≈ r</a:t>
            </a:r>
            <a:r>
              <a:rPr kumimoji="0" lang="en-US" b="1" i="0" u="none" strike="noStrike" cap="none" normalizeH="0" baseline="30000" dirty="0" smtClean="0">
                <a:ln>
                  <a:noFill/>
                </a:ln>
                <a:solidFill>
                  <a:srgbClr val="FF0000"/>
                </a:solidFill>
                <a:effectLst/>
                <a:latin typeface="Times New Roman" pitchFamily="18" charset="0"/>
                <a:cs typeface="Times New Roman" pitchFamily="18" charset="0"/>
              </a:rPr>
              <a:t>2</a:t>
            </a:r>
            <a:r>
              <a:rPr kumimoji="0" lang="en-US" b="1" i="0" u="none" strike="noStrike" cap="none" normalizeH="0" dirty="0" smtClean="0">
                <a:ln>
                  <a:noFill/>
                </a:ln>
                <a:solidFill>
                  <a:srgbClr val="FF0000"/>
                </a:solidFill>
                <a:effectLst/>
                <a:latin typeface="Times New Roman" pitchFamily="18" charset="0"/>
                <a:cs typeface="Times New Roman" pitchFamily="18" charset="0"/>
              </a:rPr>
              <a:t> </a:t>
            </a:r>
            <a:r>
              <a:rPr kumimoji="0" lang="en-US" sz="1300" b="1" i="0" u="none" strike="noStrike" cap="none" normalizeH="0" dirty="0" smtClean="0">
                <a:ln>
                  <a:noFill/>
                </a:ln>
                <a:solidFill>
                  <a:srgbClr val="FF0000"/>
                </a:solidFill>
                <a:effectLst/>
                <a:latin typeface="Times New Roman" pitchFamily="18" charset="0"/>
                <a:cs typeface="Times New Roman" pitchFamily="18" charset="0"/>
              </a:rPr>
              <a:t>x</a:t>
            </a:r>
            <a:r>
              <a:rPr kumimoji="0" lang="en-US" b="1" i="0" u="none" strike="noStrike" cap="none" normalizeH="0" dirty="0" smtClean="0">
                <a:ln>
                  <a:noFill/>
                </a:ln>
                <a:solidFill>
                  <a:srgbClr val="FF0000"/>
                </a:solidFill>
                <a:effectLst/>
                <a:latin typeface="Times New Roman" pitchFamily="18" charset="0"/>
                <a:cs typeface="Times New Roman" pitchFamily="18" charset="0"/>
              </a:rPr>
              <a:t> N</a:t>
            </a:r>
            <a:r>
              <a:rPr kumimoji="0" lang="en-US" b="1" i="0" u="none" strike="noStrike" cap="none" normalizeH="0" baseline="30000" dirty="0" smtClean="0">
                <a:ln>
                  <a:noFill/>
                </a:ln>
                <a:solidFill>
                  <a:srgbClr val="FF0000"/>
                </a:solidFill>
                <a:effectLst/>
                <a:latin typeface="Times New Roman" pitchFamily="18" charset="0"/>
                <a:cs typeface="Times New Roman" pitchFamily="18" charset="0"/>
              </a:rPr>
              <a:t>2</a:t>
            </a:r>
            <a:r>
              <a:rPr kumimoji="0" lang="en-US" b="1" i="0" u="none" strike="noStrike" cap="none" normalizeH="0" dirty="0" smtClean="0">
                <a:ln>
                  <a:noFill/>
                </a:ln>
                <a:solidFill>
                  <a:srgbClr val="FF0000"/>
                </a:solidFill>
                <a:effectLst/>
                <a:latin typeface="Times New Roman" pitchFamily="18" charset="0"/>
                <a:cs typeface="Times New Roman" pitchFamily="18" charset="0"/>
              </a:rPr>
              <a:t> / ( 9 </a:t>
            </a:r>
            <a:r>
              <a:rPr kumimoji="0" lang="en-US" sz="1300" b="1" i="0" u="none" strike="noStrike" cap="none" normalizeH="0" dirty="0" smtClean="0">
                <a:ln>
                  <a:noFill/>
                </a:ln>
                <a:solidFill>
                  <a:srgbClr val="FF0000"/>
                </a:solidFill>
                <a:effectLst/>
                <a:latin typeface="Times New Roman" pitchFamily="18" charset="0"/>
                <a:cs typeface="Times New Roman" pitchFamily="18" charset="0"/>
              </a:rPr>
              <a:t>x</a:t>
            </a:r>
            <a:r>
              <a:rPr kumimoji="0" lang="en-US" b="1" i="0" u="none" strike="noStrike" cap="none" normalizeH="0" dirty="0" smtClean="0">
                <a:ln>
                  <a:noFill/>
                </a:ln>
                <a:solidFill>
                  <a:srgbClr val="FF0000"/>
                </a:solidFill>
                <a:effectLst/>
                <a:latin typeface="Times New Roman" pitchFamily="18" charset="0"/>
                <a:cs typeface="Times New Roman" pitchFamily="18" charset="0"/>
              </a:rPr>
              <a:t> r + 10 </a:t>
            </a:r>
            <a:r>
              <a:rPr kumimoji="0" lang="en-US" sz="1300" b="1" i="0" u="none" strike="noStrike" cap="none" normalizeH="0" dirty="0" smtClean="0">
                <a:ln>
                  <a:noFill/>
                </a:ln>
                <a:solidFill>
                  <a:srgbClr val="FF0000"/>
                </a:solidFill>
                <a:effectLst/>
                <a:latin typeface="Times New Roman" pitchFamily="18" charset="0"/>
                <a:cs typeface="Times New Roman" pitchFamily="18" charset="0"/>
              </a:rPr>
              <a:t>x</a:t>
            </a:r>
            <a:r>
              <a:rPr kumimoji="0" lang="en-US" b="1" i="0" u="none" strike="noStrike" cap="none" normalizeH="0" dirty="0" smtClean="0">
                <a:ln>
                  <a:noFill/>
                </a:ln>
                <a:solidFill>
                  <a:srgbClr val="FF0000"/>
                </a:solidFill>
                <a:effectLst/>
                <a:latin typeface="Times New Roman" pitchFamily="18" charset="0"/>
                <a:cs typeface="Times New Roman" pitchFamily="18" charset="0"/>
              </a:rPr>
              <a:t> 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dirty="0" smtClean="0">
                <a:ln>
                  <a:noFill/>
                </a:ln>
                <a:solidFill>
                  <a:srgbClr val="000000"/>
                </a:solidFill>
                <a:effectLst/>
                <a:latin typeface="Times New Roman" pitchFamily="18" charset="0"/>
                <a:cs typeface="Times New Roman" pitchFamily="18" charset="0"/>
              </a:rPr>
              <a:t>			where</a:t>
            </a:r>
            <a:endParaRPr kumimoji="0" lang="en-US" b="1" i="0" u="none" strike="noStrike" cap="none" normalizeH="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dirty="0" smtClean="0">
                <a:ln>
                  <a:noFill/>
                </a:ln>
                <a:solidFill>
                  <a:srgbClr val="000000"/>
                </a:solidFill>
                <a:effectLst/>
                <a:latin typeface="Times New Roman" pitchFamily="18" charset="0"/>
                <a:cs typeface="Times New Roman" pitchFamily="18" charset="0"/>
              </a:rPr>
              <a:t>			r = coil radius in inches</a:t>
            </a:r>
            <a:br>
              <a:rPr kumimoji="0" lang="en-US" b="1" i="0" u="none" strike="noStrike" cap="none" normalizeH="0" dirty="0" smtClean="0">
                <a:ln>
                  <a:noFill/>
                </a:ln>
                <a:solidFill>
                  <a:srgbClr val="000000"/>
                </a:solidFill>
                <a:effectLst/>
                <a:latin typeface="Times New Roman" pitchFamily="18" charset="0"/>
                <a:cs typeface="Times New Roman" pitchFamily="18" charset="0"/>
              </a:rPr>
            </a:br>
            <a:r>
              <a:rPr kumimoji="0" lang="en-US" b="1" i="0" u="none" strike="noStrike" cap="none" normalizeH="0" dirty="0" smtClean="0">
                <a:ln>
                  <a:noFill/>
                </a:ln>
                <a:solidFill>
                  <a:srgbClr val="000000"/>
                </a:solidFill>
                <a:effectLst/>
                <a:latin typeface="Times New Roman" pitchFamily="18" charset="0"/>
                <a:cs typeface="Times New Roman" pitchFamily="18" charset="0"/>
              </a:rPr>
              <a:t>			l = coil length in inches</a:t>
            </a:r>
            <a:br>
              <a:rPr kumimoji="0" lang="en-US" b="1" i="0" u="none" strike="noStrike" cap="none" normalizeH="0" dirty="0" smtClean="0">
                <a:ln>
                  <a:noFill/>
                </a:ln>
                <a:solidFill>
                  <a:srgbClr val="000000"/>
                </a:solidFill>
                <a:effectLst/>
                <a:latin typeface="Times New Roman" pitchFamily="18" charset="0"/>
                <a:cs typeface="Times New Roman" pitchFamily="18" charset="0"/>
              </a:rPr>
            </a:br>
            <a:r>
              <a:rPr kumimoji="0" lang="en-US" b="1" i="0" u="none" strike="noStrike" cap="none" normalizeH="0" dirty="0" smtClean="0">
                <a:ln>
                  <a:noFill/>
                </a:ln>
                <a:solidFill>
                  <a:srgbClr val="000000"/>
                </a:solidFill>
                <a:effectLst/>
                <a:latin typeface="Times New Roman" pitchFamily="18" charset="0"/>
                <a:cs typeface="Times New Roman" pitchFamily="18" charset="0"/>
              </a:rPr>
              <a:t>			N = number of turns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dirty="0" smtClean="0">
              <a:ln>
                <a:noFill/>
              </a:ln>
              <a:solidFill>
                <a:srgbClr val="0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b="1" dirty="0" smtClean="0">
                <a:solidFill>
                  <a:srgbClr val="000000"/>
                </a:solidFill>
                <a:latin typeface="Times New Roman" pitchFamily="18" charset="0"/>
                <a:cs typeface="Times New Roman" pitchFamily="18" charset="0"/>
              </a:rPr>
              <a:t> A </a:t>
            </a:r>
            <a:r>
              <a:rPr lang="en-US" b="1" dirty="0" smtClean="0">
                <a:solidFill>
                  <a:srgbClr val="FF0000"/>
                </a:solidFill>
                <a:latin typeface="Times New Roman" pitchFamily="18" charset="0"/>
                <a:cs typeface="Times New Roman" pitchFamily="18" charset="0"/>
              </a:rPr>
              <a:t>15 micro </a:t>
            </a:r>
            <a:r>
              <a:rPr lang="en-US" b="1" dirty="0" err="1" smtClean="0">
                <a:solidFill>
                  <a:srgbClr val="FF0000"/>
                </a:solidFill>
                <a:latin typeface="Times New Roman" pitchFamily="18" charset="0"/>
                <a:cs typeface="Times New Roman" pitchFamily="18" charset="0"/>
              </a:rPr>
              <a:t>henry</a:t>
            </a:r>
            <a:r>
              <a:rPr lang="en-US" b="1" dirty="0" smtClean="0">
                <a:solidFill>
                  <a:srgbClr val="FF0000"/>
                </a:solidFill>
                <a:latin typeface="Times New Roman" pitchFamily="18" charset="0"/>
                <a:cs typeface="Times New Roman" pitchFamily="18" charset="0"/>
              </a:rPr>
              <a:t> </a:t>
            </a:r>
            <a:r>
              <a:rPr lang="en-US" b="1" dirty="0" smtClean="0">
                <a:solidFill>
                  <a:srgbClr val="000000"/>
                </a:solidFill>
                <a:latin typeface="Times New Roman" pitchFamily="18" charset="0"/>
                <a:cs typeface="Times New Roman" pitchFamily="18" charset="0"/>
              </a:rPr>
              <a:t>inductor  has </a:t>
            </a:r>
            <a:r>
              <a:rPr lang="en-US" b="1" dirty="0" smtClean="0">
                <a:solidFill>
                  <a:srgbClr val="FF0000"/>
                </a:solidFill>
                <a:latin typeface="Times New Roman" pitchFamily="18" charset="0"/>
                <a:cs typeface="Times New Roman" pitchFamily="18" charset="0"/>
              </a:rPr>
              <a:t>330 ohms </a:t>
            </a:r>
            <a:r>
              <a:rPr lang="en-US" b="1" dirty="0" smtClean="0">
                <a:solidFill>
                  <a:srgbClr val="000000"/>
                </a:solidFill>
                <a:latin typeface="Times New Roman" pitchFamily="18" charset="0"/>
                <a:cs typeface="Times New Roman" pitchFamily="18" charset="0"/>
              </a:rPr>
              <a:t>of inductive reactance at 3.5 MHz,                                                     providing &gt;16 dB of common mode isolation up through 10 meters. </a:t>
            </a:r>
          </a:p>
          <a:p>
            <a:pPr marL="0" marR="0" lvl="0" indent="0" algn="l" defTabSz="914400" rtl="0" eaLnBrk="0" fontAlgn="base" latinLnBrk="0" hangingPunct="0">
              <a:lnSpc>
                <a:spcPct val="100000"/>
              </a:lnSpc>
              <a:spcBef>
                <a:spcPct val="0"/>
              </a:spcBef>
              <a:spcAft>
                <a:spcPct val="0"/>
              </a:spcAft>
              <a:buClrTx/>
              <a:buSzTx/>
              <a:buFontTx/>
              <a:buNone/>
              <a:tabLst/>
            </a:pPr>
            <a:r>
              <a:rPr lang="en-US" b="1" dirty="0" smtClean="0">
                <a:solidFill>
                  <a:srgbClr val="000000"/>
                </a:solidFill>
                <a:latin typeface="Times New Roman" pitchFamily="18" charset="0"/>
                <a:cs typeface="Times New Roman" pitchFamily="18" charset="0"/>
              </a:rPr>
              <a:t>An effective choke can be made by winding a single layer transmission line coil on a </a:t>
            </a:r>
          </a:p>
          <a:p>
            <a:pPr marL="0" marR="0" lvl="0" indent="0" algn="l" defTabSz="914400" rtl="0" eaLnBrk="0" fontAlgn="base" latinLnBrk="0" hangingPunct="0">
              <a:lnSpc>
                <a:spcPct val="100000"/>
              </a:lnSpc>
              <a:spcBef>
                <a:spcPct val="0"/>
              </a:spcBef>
              <a:spcAft>
                <a:spcPct val="0"/>
              </a:spcAft>
              <a:buClrTx/>
              <a:buSzTx/>
              <a:buFontTx/>
              <a:buNone/>
              <a:tabLst/>
            </a:pPr>
            <a:r>
              <a:rPr lang="en-US" b="1" dirty="0" smtClean="0">
                <a:solidFill>
                  <a:srgbClr val="000000"/>
                </a:solidFill>
                <a:latin typeface="Times New Roman" pitchFamily="18" charset="0"/>
                <a:cs typeface="Times New Roman" pitchFamily="18" charset="0"/>
              </a:rPr>
              <a:t>4 inch PVC pipe, spanning 10 inches in length across the PVC.</a:t>
            </a:r>
          </a:p>
          <a:p>
            <a:pPr marL="0" marR="0" lvl="0" indent="0" algn="l" defTabSz="914400" rtl="0" eaLnBrk="0" fontAlgn="base" latinLnBrk="0" hangingPunct="0">
              <a:lnSpc>
                <a:spcPct val="100000"/>
              </a:lnSpc>
              <a:spcBef>
                <a:spcPct val="0"/>
              </a:spcBef>
              <a:spcAft>
                <a:spcPct val="0"/>
              </a:spcAft>
              <a:buClrTx/>
              <a:buSzTx/>
              <a:buFontTx/>
              <a:buNone/>
              <a:tabLst/>
            </a:pPr>
            <a:r>
              <a:rPr lang="en-US" b="1" dirty="0" smtClean="0">
                <a:solidFill>
                  <a:srgbClr val="000000"/>
                </a:solidFill>
                <a:latin typeface="Times New Roman" pitchFamily="18" charset="0"/>
                <a:cs typeface="Times New Roman" pitchFamily="18" charset="0"/>
              </a:rPr>
              <a:t>		Solving for N, number of turns:  </a:t>
            </a:r>
          </a:p>
          <a:p>
            <a:pPr marL="0" marR="0" lvl="0" indent="0" algn="l" defTabSz="914400" rtl="0" eaLnBrk="0" fontAlgn="base" latinLnBrk="0" hangingPunct="0">
              <a:lnSpc>
                <a:spcPct val="100000"/>
              </a:lnSpc>
              <a:spcBef>
                <a:spcPct val="0"/>
              </a:spcBef>
              <a:spcAft>
                <a:spcPct val="0"/>
              </a:spcAft>
              <a:buClrTx/>
              <a:buSzTx/>
              <a:buFontTx/>
              <a:buNone/>
              <a:tabLst/>
            </a:pPr>
            <a:r>
              <a:rPr lang="en-US" b="1" dirty="0" smtClean="0">
                <a:solidFill>
                  <a:srgbClr val="000000"/>
                </a:solidFill>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          __________________</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dirty="0" smtClean="0">
                <a:ln>
                  <a:noFill/>
                </a:ln>
                <a:solidFill>
                  <a:srgbClr val="000000"/>
                </a:solidFill>
                <a:effectLst/>
                <a:latin typeface="Times New Roman" pitchFamily="18" charset="0"/>
                <a:cs typeface="Times New Roman" pitchFamily="18" charset="0"/>
              </a:rPr>
              <a:t>			</a:t>
            </a:r>
            <a:r>
              <a:rPr kumimoji="0" lang="en-US" b="1" i="0" u="none" strike="noStrike" cap="none" normalizeH="0" dirty="0" smtClean="0">
                <a:ln>
                  <a:noFill/>
                </a:ln>
                <a:solidFill>
                  <a:srgbClr val="FF0000"/>
                </a:solidFill>
                <a:effectLst/>
                <a:latin typeface="Times New Roman" pitchFamily="18" charset="0"/>
                <a:cs typeface="Times New Roman" pitchFamily="18" charset="0"/>
              </a:rPr>
              <a:t>N = </a:t>
            </a:r>
            <a:r>
              <a:rPr kumimoji="0" lang="en-US" sz="2400" b="1" i="0" u="none" strike="noStrike" cap="none" normalizeH="0" dirty="0" smtClean="0">
                <a:ln>
                  <a:noFill/>
                </a:ln>
                <a:solidFill>
                  <a:srgbClr val="FF0000"/>
                </a:solidFill>
                <a:effectLst/>
                <a:latin typeface="Times New Roman" pitchFamily="18" charset="0"/>
                <a:cs typeface="Times New Roman" pitchFamily="18" charset="0"/>
              </a:rPr>
              <a:t>√</a:t>
            </a:r>
            <a:r>
              <a:rPr kumimoji="0" lang="en-US" b="1" i="0" u="none" strike="noStrike" cap="none" normalizeH="0" dirty="0" smtClean="0">
                <a:ln>
                  <a:noFill/>
                </a:ln>
                <a:solidFill>
                  <a:srgbClr val="FF0000"/>
                </a:solidFill>
                <a:effectLst/>
                <a:latin typeface="Times New Roman" pitchFamily="18" charset="0"/>
                <a:cs typeface="Times New Roman" pitchFamily="18" charset="0"/>
              </a:rPr>
              <a:t>L </a:t>
            </a:r>
            <a:r>
              <a:rPr kumimoji="0" lang="en-US" sz="1300" b="1" i="0" u="none" strike="noStrike" cap="none" normalizeH="0" dirty="0" smtClean="0">
                <a:ln>
                  <a:noFill/>
                </a:ln>
                <a:solidFill>
                  <a:srgbClr val="FF0000"/>
                </a:solidFill>
                <a:effectLst/>
                <a:latin typeface="Times New Roman" pitchFamily="18" charset="0"/>
                <a:cs typeface="Times New Roman" pitchFamily="18" charset="0"/>
              </a:rPr>
              <a:t>x</a:t>
            </a:r>
            <a:r>
              <a:rPr kumimoji="0" lang="en-US" b="1" i="0" u="none" strike="noStrike" cap="none" normalizeH="0" dirty="0" smtClean="0">
                <a:ln>
                  <a:noFill/>
                </a:ln>
                <a:solidFill>
                  <a:srgbClr val="FF0000"/>
                </a:solidFill>
                <a:effectLst/>
                <a:latin typeface="Times New Roman" pitchFamily="18" charset="0"/>
                <a:cs typeface="Times New Roman" pitchFamily="18" charset="0"/>
              </a:rPr>
              <a:t> (9 </a:t>
            </a:r>
            <a:r>
              <a:rPr kumimoji="0" lang="en-US" sz="1300" b="1" i="0" u="none" strike="noStrike" cap="none" normalizeH="0" dirty="0" smtClean="0">
                <a:ln>
                  <a:noFill/>
                </a:ln>
                <a:solidFill>
                  <a:srgbClr val="FF0000"/>
                </a:solidFill>
                <a:effectLst/>
                <a:latin typeface="Times New Roman" pitchFamily="18" charset="0"/>
                <a:cs typeface="Times New Roman" pitchFamily="18" charset="0"/>
              </a:rPr>
              <a:t>x </a:t>
            </a:r>
            <a:r>
              <a:rPr kumimoji="0" lang="en-US" b="1" i="0" u="none" strike="noStrike" cap="none" normalizeH="0" dirty="0" smtClean="0">
                <a:ln>
                  <a:noFill/>
                </a:ln>
                <a:solidFill>
                  <a:srgbClr val="FF0000"/>
                </a:solidFill>
                <a:effectLst/>
                <a:latin typeface="Times New Roman" pitchFamily="18" charset="0"/>
                <a:cs typeface="Times New Roman" pitchFamily="18" charset="0"/>
              </a:rPr>
              <a:t>r + 10 </a:t>
            </a:r>
            <a:r>
              <a:rPr kumimoji="0" lang="en-US" sz="1300" b="1" i="0" u="none" strike="noStrike" cap="none" normalizeH="0" dirty="0" smtClean="0">
                <a:ln>
                  <a:noFill/>
                </a:ln>
                <a:solidFill>
                  <a:srgbClr val="FF0000"/>
                </a:solidFill>
                <a:effectLst/>
                <a:latin typeface="Times New Roman" pitchFamily="18" charset="0"/>
                <a:cs typeface="Times New Roman" pitchFamily="18" charset="0"/>
              </a:rPr>
              <a:t>x</a:t>
            </a:r>
            <a:r>
              <a:rPr kumimoji="0" lang="en-US" b="1" i="0" u="none" strike="noStrike" cap="none" normalizeH="0" dirty="0" smtClean="0">
                <a:ln>
                  <a:noFill/>
                </a:ln>
                <a:solidFill>
                  <a:srgbClr val="FF0000"/>
                </a:solidFill>
                <a:effectLst/>
                <a:latin typeface="Times New Roman" pitchFamily="18" charset="0"/>
                <a:cs typeface="Times New Roman" pitchFamily="18" charset="0"/>
              </a:rPr>
              <a:t> l) </a:t>
            </a:r>
            <a:r>
              <a:rPr kumimoji="0" lang="en-US" sz="2200" b="1" i="0" u="none" strike="noStrike" cap="none" normalizeH="0" dirty="0" smtClean="0">
                <a:ln>
                  <a:noFill/>
                </a:ln>
                <a:solidFill>
                  <a:srgbClr val="FF0000"/>
                </a:solidFill>
                <a:effectLst/>
                <a:latin typeface="Times New Roman" pitchFamily="18" charset="0"/>
                <a:cs typeface="Times New Roman" pitchFamily="18" charset="0"/>
              </a:rPr>
              <a:t>/ </a:t>
            </a:r>
            <a:r>
              <a:rPr kumimoji="0" lang="en-US" b="1" i="0" u="none" strike="noStrike" cap="none" normalizeH="0" dirty="0" smtClean="0">
                <a:ln>
                  <a:noFill/>
                </a:ln>
                <a:solidFill>
                  <a:srgbClr val="FF0000"/>
                </a:solidFill>
                <a:effectLst/>
                <a:latin typeface="Times New Roman" pitchFamily="18" charset="0"/>
                <a:cs typeface="Times New Roman" pitchFamily="18" charset="0"/>
              </a:rPr>
              <a:t>r</a:t>
            </a:r>
            <a:r>
              <a:rPr kumimoji="0" lang="en-US" b="1" i="0" u="none" strike="noStrike" cap="none" normalizeH="0" baseline="30000" dirty="0" smtClean="0">
                <a:ln>
                  <a:noFill/>
                </a:ln>
                <a:solidFill>
                  <a:srgbClr val="FF0000"/>
                </a:solidFill>
                <a:effectLst/>
                <a:latin typeface="Times New Roman" pitchFamily="18" charset="0"/>
                <a:cs typeface="Times New Roman" pitchFamily="18" charset="0"/>
              </a:rPr>
              <a:t>2</a:t>
            </a:r>
          </a:p>
          <a:p>
            <a:pPr marL="0" marR="0" lvl="0" indent="0" algn="l" defTabSz="914400" rtl="0" eaLnBrk="0" fontAlgn="base" latinLnBrk="0" hangingPunct="0">
              <a:lnSpc>
                <a:spcPct val="100000"/>
              </a:lnSpc>
              <a:spcBef>
                <a:spcPct val="0"/>
              </a:spcBef>
              <a:spcAft>
                <a:spcPct val="0"/>
              </a:spcAft>
              <a:buClrTx/>
              <a:buSzTx/>
              <a:buFontTx/>
              <a:buNone/>
              <a:tabLst/>
            </a:pPr>
            <a:r>
              <a:rPr lang="en-US" b="1" dirty="0" smtClean="0">
                <a:solidFill>
                  <a:srgbClr val="000000"/>
                </a:solidFill>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N =  21 turns</a:t>
            </a:r>
            <a:endParaRPr kumimoji="0" lang="en-US" b="1" i="0" u="none" strike="noStrike" cap="none" normalizeH="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b="1" dirty="0" smtClean="0">
              <a:solidFill>
                <a:srgbClr val="00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763000" cy="4431983"/>
          </a:xfrm>
          <a:prstGeom prst="rect">
            <a:avLst/>
          </a:prstGeom>
        </p:spPr>
        <p:txBody>
          <a:bodyPr wrap="square">
            <a:spAutoFit/>
          </a:bodyPr>
          <a:lstStyle/>
          <a:p>
            <a:r>
              <a:rPr lang="en-US"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Why not use more than 21 turns?</a:t>
            </a:r>
          </a:p>
          <a:p>
            <a:endParaRPr lang="en-US" sz="2400"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Every inductor eventually undergoes self resonance, due to parasitic capacitances between turns.</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Based on measurements using a VNA, this 21 turn inductor went through self resonance at </a:t>
            </a:r>
            <a:r>
              <a:rPr lang="en-US" b="1" dirty="0" smtClean="0">
                <a:solidFill>
                  <a:srgbClr val="FF0000"/>
                </a:solidFill>
                <a:latin typeface="Times New Roman" pitchFamily="18" charset="0"/>
                <a:cs typeface="Times New Roman" pitchFamily="18" charset="0"/>
              </a:rPr>
              <a:t>13 MHz</a:t>
            </a:r>
            <a:r>
              <a:rPr lang="en-US" b="1" dirty="0" smtClean="0">
                <a:latin typeface="Times New Roman" pitchFamily="18" charset="0"/>
                <a:cs typeface="Times New Roman" pitchFamily="18" charset="0"/>
              </a:rPr>
              <a:t>, showing a parasitic capacitance of </a:t>
            </a:r>
            <a:r>
              <a:rPr lang="en-US" b="1" dirty="0" smtClean="0">
                <a:solidFill>
                  <a:srgbClr val="FF0000"/>
                </a:solidFill>
                <a:latin typeface="Times New Roman" pitchFamily="18" charset="0"/>
                <a:cs typeface="Times New Roman" pitchFamily="18" charset="0"/>
              </a:rPr>
              <a:t>10 </a:t>
            </a:r>
            <a:r>
              <a:rPr lang="en-US" b="1" dirty="0" err="1" smtClean="0">
                <a:solidFill>
                  <a:srgbClr val="FF0000"/>
                </a:solidFill>
                <a:latin typeface="Times New Roman" pitchFamily="18" charset="0"/>
                <a:cs typeface="Times New Roman" pitchFamily="18" charset="0"/>
              </a:rPr>
              <a:t>pf</a:t>
            </a:r>
            <a:r>
              <a:rPr lang="en-US" b="1" dirty="0" smtClean="0">
                <a:solidFill>
                  <a:srgbClr val="FF0000"/>
                </a:solidFill>
                <a:latin typeface="Times New Roman" pitchFamily="18" charset="0"/>
                <a:cs typeface="Times New Roman" pitchFamily="18" charset="0"/>
              </a:rPr>
              <a:t> </a:t>
            </a:r>
            <a:r>
              <a:rPr lang="en-US" b="1" dirty="0" smtClean="0">
                <a:latin typeface="Times New Roman" pitchFamily="18" charset="0"/>
                <a:cs typeface="Times New Roman" pitchFamily="18" charset="0"/>
              </a:rPr>
              <a:t>.  </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Therefore, above 13 MHz the coil is no longer inductive, but capacitive.</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At 30 MHz, this 10 </a:t>
            </a:r>
            <a:r>
              <a:rPr lang="en-US" b="1" dirty="0" err="1" smtClean="0">
                <a:latin typeface="Times New Roman" pitchFamily="18" charset="0"/>
                <a:cs typeface="Times New Roman" pitchFamily="18" charset="0"/>
              </a:rPr>
              <a:t>pf</a:t>
            </a:r>
            <a:r>
              <a:rPr lang="en-US" b="1" dirty="0" smtClean="0">
                <a:latin typeface="Times New Roman" pitchFamily="18" charset="0"/>
                <a:cs typeface="Times New Roman" pitchFamily="18" charset="0"/>
              </a:rPr>
              <a:t> capacitor has </a:t>
            </a:r>
            <a:r>
              <a:rPr lang="en-US" b="1" dirty="0" smtClean="0">
                <a:solidFill>
                  <a:srgbClr val="FF0000"/>
                </a:solidFill>
                <a:latin typeface="Times New Roman" pitchFamily="18" charset="0"/>
                <a:cs typeface="Times New Roman" pitchFamily="18" charset="0"/>
              </a:rPr>
              <a:t>531 ohms of reactance</a:t>
            </a:r>
            <a:r>
              <a:rPr lang="en-US" b="1" dirty="0" smtClean="0">
                <a:latin typeface="Times New Roman" pitchFamily="18" charset="0"/>
                <a:cs typeface="Times New Roman" pitchFamily="18" charset="0"/>
              </a:rPr>
              <a:t>, which still provides enough common mode  rejection (&gt; 20 dB), to be useful as an isolation device.</a:t>
            </a:r>
          </a:p>
          <a:p>
            <a:endParaRPr lang="en-US"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ox(in)">
                                      <p:cBhvr>
                                        <p:cTn id="7" dur="500"/>
                                        <p:tgtEl>
                                          <p:spTgt spid="2">
                                            <p:txEl>
                                              <p:pRg st="3" end="3"/>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5" end="5"/>
                                            </p:txEl>
                                          </p:spTgt>
                                        </p:tgtEl>
                                        <p:attrNameLst>
                                          <p:attrName>style.visibility</p:attrName>
                                        </p:attrNameLst>
                                      </p:cBhvr>
                                      <p:to>
                                        <p:strVal val="visible"/>
                                      </p:to>
                                    </p:set>
                                    <p:animEffect transition="in" filter="box(in)">
                                      <p:cBhvr>
                                        <p:cTn id="10" dur="500"/>
                                        <p:tgtEl>
                                          <p:spTgt spid="2">
                                            <p:txEl>
                                              <p:pRg st="5" end="5"/>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2">
                                            <p:txEl>
                                              <p:pRg st="7" end="7"/>
                                            </p:txEl>
                                          </p:spTgt>
                                        </p:tgtEl>
                                        <p:attrNameLst>
                                          <p:attrName>style.visibility</p:attrName>
                                        </p:attrNameLst>
                                      </p:cBhvr>
                                      <p:to>
                                        <p:strVal val="visible"/>
                                      </p:to>
                                    </p:set>
                                    <p:animEffect transition="in" filter="box(in)">
                                      <p:cBhvr>
                                        <p:cTn id="13" dur="500"/>
                                        <p:tgtEl>
                                          <p:spTgt spid="2">
                                            <p:txEl>
                                              <p:pRg st="7" end="7"/>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2">
                                            <p:txEl>
                                              <p:pRg st="9" end="9"/>
                                            </p:txEl>
                                          </p:spTgt>
                                        </p:tgtEl>
                                        <p:attrNameLst>
                                          <p:attrName>style.visibility</p:attrName>
                                        </p:attrNameLst>
                                      </p:cBhvr>
                                      <p:to>
                                        <p:strVal val="visible"/>
                                      </p:to>
                                    </p:set>
                                    <p:animEffect transition="in" filter="box(in)">
                                      <p:cBhvr>
                                        <p:cTn id="16"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Font typeface="Wingdings" pitchFamily="2" charset="2"/>
              <a:buChar char="§"/>
            </a:pPr>
            <a:r>
              <a:rPr lang="en-US" b="1" dirty="0" smtClean="0">
                <a:latin typeface="Times New Roman" pitchFamily="18" charset="0"/>
                <a:cs typeface="Times New Roman" pitchFamily="18" charset="0"/>
              </a:rPr>
              <a:t>Ideal transformer is 100% efficient, no resistive loss, coupling coefficient is unity, and no parasitic inductive or capacitive </a:t>
            </a:r>
            <a:r>
              <a:rPr lang="en-US" b="1" dirty="0" err="1" smtClean="0">
                <a:latin typeface="Times New Roman" pitchFamily="18" charset="0"/>
                <a:cs typeface="Times New Roman" pitchFamily="18" charset="0"/>
              </a:rPr>
              <a:t>reactives</a:t>
            </a:r>
            <a:r>
              <a:rPr lang="en-US" b="1" dirty="0" smtClean="0">
                <a:latin typeface="Times New Roman" pitchFamily="18" charset="0"/>
                <a:cs typeface="Times New Roman" pitchFamily="18" charset="0"/>
              </a:rPr>
              <a:t>  to limit the bandwidth.</a:t>
            </a:r>
          </a:p>
          <a:p>
            <a:pPr>
              <a:buFont typeface="Wingdings" pitchFamily="2" charset="2"/>
              <a:buChar char="§"/>
            </a:pPr>
            <a:r>
              <a:rPr lang="en-US" b="1" dirty="0" smtClean="0">
                <a:latin typeface="Times New Roman" pitchFamily="18" charset="0"/>
                <a:cs typeface="Times New Roman" pitchFamily="18" charset="0"/>
              </a:rPr>
              <a:t>Consider only two windings, primary and secondary, and a Resistive load.</a:t>
            </a:r>
          </a:p>
          <a:p>
            <a:pPr>
              <a:buFont typeface="Wingdings" pitchFamily="2" charset="2"/>
              <a:buChar char="§"/>
            </a:pPr>
            <a:r>
              <a:rPr lang="en-US" b="1" dirty="0" smtClean="0">
                <a:latin typeface="Times New Roman" pitchFamily="18" charset="0"/>
                <a:cs typeface="Times New Roman" pitchFamily="18" charset="0"/>
              </a:rPr>
              <a:t> Since there are no losses, Pin (primary power) = Pout (secondary power)</a:t>
            </a:r>
          </a:p>
          <a:p>
            <a:pPr>
              <a:buFont typeface="Wingdings" pitchFamily="2" charset="2"/>
              <a:buChar char="§"/>
            </a:pPr>
            <a:r>
              <a:rPr lang="en-US" b="1" dirty="0" smtClean="0">
                <a:latin typeface="Times New Roman" pitchFamily="18" charset="0"/>
                <a:cs typeface="Times New Roman" pitchFamily="18" charset="0"/>
              </a:rPr>
              <a:t>Primary voltage and current are v in and i in respectively, and</a:t>
            </a:r>
          </a:p>
          <a:p>
            <a:pPr>
              <a:buFont typeface="Wingdings" pitchFamily="2" charset="2"/>
              <a:buChar char="§"/>
            </a:pPr>
            <a:r>
              <a:rPr lang="en-US" b="1" dirty="0" smtClean="0">
                <a:latin typeface="Times New Roman" pitchFamily="18" charset="0"/>
                <a:cs typeface="Times New Roman" pitchFamily="18" charset="0"/>
              </a:rPr>
              <a:t>Secondary voltage and current are v out and i out</a:t>
            </a:r>
          </a:p>
          <a:p>
            <a:pPr>
              <a:buFont typeface="Wingdings" pitchFamily="2" charset="2"/>
              <a:buChar char="§"/>
            </a:pPr>
            <a:endParaRPr lang="en-US" dirty="0" smtClean="0"/>
          </a:p>
        </p:txBody>
      </p:sp>
      <p:sp>
        <p:nvSpPr>
          <p:cNvPr id="3" name="Title 2"/>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Transformer theory – the Ideal    	Transformer:</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382000" cy="6401753"/>
          </a:xfrm>
          <a:prstGeom prst="rect">
            <a:avLst/>
          </a:prstGeom>
        </p:spPr>
        <p:txBody>
          <a:bodyPr wrap="square">
            <a:spAutoFit/>
          </a:bodyPr>
          <a:lstStyle/>
          <a:p>
            <a:r>
              <a:rPr lang="en-US" sz="2400" b="1" dirty="0" smtClean="0">
                <a:latin typeface="Times New Roman" pitchFamily="18" charset="0"/>
                <a:cs typeface="Times New Roman" pitchFamily="18" charset="0"/>
              </a:rPr>
              <a:t>   Choke </a:t>
            </a:r>
            <a:r>
              <a:rPr lang="en-US" sz="2400" b="1" dirty="0" err="1" smtClean="0">
                <a:latin typeface="Times New Roman" pitchFamily="18" charset="0"/>
                <a:cs typeface="Times New Roman" pitchFamily="18" charset="0"/>
              </a:rPr>
              <a:t>Balun</a:t>
            </a:r>
            <a:r>
              <a:rPr lang="en-US" sz="2400" b="1" dirty="0" smtClean="0">
                <a:latin typeface="Times New Roman" pitchFamily="18" charset="0"/>
                <a:cs typeface="Times New Roman" pitchFamily="18" charset="0"/>
              </a:rPr>
              <a:t> Version 2          1:1 Ferrite Bead </a:t>
            </a:r>
            <a:r>
              <a:rPr lang="en-US" sz="2400" b="1" dirty="0" err="1" smtClean="0">
                <a:latin typeface="Times New Roman" pitchFamily="18" charset="0"/>
                <a:cs typeface="Times New Roman" pitchFamily="18" charset="0"/>
              </a:rPr>
              <a:t>Balun</a:t>
            </a:r>
            <a:endParaRPr lang="en-US" sz="2400"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sz="2200" b="1" dirty="0" smtClean="0">
                <a:latin typeface="Times New Roman" pitchFamily="18" charset="0"/>
                <a:cs typeface="Times New Roman" pitchFamily="18" charset="0"/>
              </a:rPr>
              <a:t>			Simple Design:</a:t>
            </a:r>
          </a:p>
          <a:p>
            <a:endParaRPr lang="en-US" sz="2200"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Insert several ferrite </a:t>
            </a:r>
            <a:r>
              <a:rPr lang="en-US" b="1" dirty="0" err="1" smtClean="0">
                <a:latin typeface="Times New Roman" pitchFamily="18" charset="0"/>
                <a:cs typeface="Times New Roman" pitchFamily="18" charset="0"/>
              </a:rPr>
              <a:t>toroids</a:t>
            </a:r>
            <a:r>
              <a:rPr lang="en-US" b="1" dirty="0" smtClean="0">
                <a:latin typeface="Times New Roman" pitchFamily="18" charset="0"/>
                <a:cs typeface="Times New Roman" pitchFamily="18" charset="0"/>
              </a:rPr>
              <a:t>  in tandem on the outer shield of the transmission line.    </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Each bead acts as an accumulating impedance, forming a high resistance choke for </a:t>
            </a:r>
            <a:r>
              <a:rPr lang="en-US" b="1" dirty="0" err="1" smtClean="0">
                <a:latin typeface="Times New Roman" pitchFamily="18" charset="0"/>
                <a:cs typeface="Times New Roman" pitchFamily="18" charset="0"/>
              </a:rPr>
              <a:t>rf</a:t>
            </a:r>
            <a:r>
              <a:rPr lang="en-US" b="1" dirty="0" smtClean="0">
                <a:latin typeface="Times New Roman" pitchFamily="18" charset="0"/>
                <a:cs typeface="Times New Roman" pitchFamily="18" charset="0"/>
              </a:rPr>
              <a:t> currents on the outside shield of the line.</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FT114 mix 43 fits comfortably on RG - 8/U cable and has high absorptive loss properties, where the total parallel impedance is resistance dominant.</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Each bead resembles a resistor loss of about </a:t>
            </a:r>
            <a:r>
              <a:rPr lang="en-US" b="1" dirty="0" smtClean="0">
                <a:solidFill>
                  <a:srgbClr val="FF0000"/>
                </a:solidFill>
                <a:latin typeface="Times New Roman" pitchFamily="18" charset="0"/>
                <a:cs typeface="Times New Roman" pitchFamily="18" charset="0"/>
              </a:rPr>
              <a:t>38 ohms</a:t>
            </a:r>
            <a:r>
              <a:rPr lang="en-US" b="1" dirty="0" smtClean="0">
                <a:latin typeface="Times New Roman" pitchFamily="18" charset="0"/>
                <a:cs typeface="Times New Roman" pitchFamily="18" charset="0"/>
              </a:rPr>
              <a:t>;  piling up 14 beads accounts for an equivalent resistance of greater than 500 ohms.</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In addition, ferrite  loss properties are broadband, bead resistance remains fairly constant beyond 30 MHz, thus forming an effective </a:t>
            </a:r>
            <a:r>
              <a:rPr lang="en-US" b="1" dirty="0" err="1" smtClean="0">
                <a:latin typeface="Times New Roman" pitchFamily="18" charset="0"/>
                <a:cs typeface="Times New Roman" pitchFamily="18" charset="0"/>
              </a:rPr>
              <a:t>lossy</a:t>
            </a:r>
            <a:r>
              <a:rPr lang="en-US" b="1" dirty="0" smtClean="0">
                <a:latin typeface="Times New Roman" pitchFamily="18" charset="0"/>
                <a:cs typeface="Times New Roman" pitchFamily="18" charset="0"/>
              </a:rPr>
              <a:t> RF choke.</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458200" cy="7386638"/>
          </a:xfrm>
          <a:prstGeom prst="rect">
            <a:avLst/>
          </a:prstGeom>
        </p:spPr>
        <p:txBody>
          <a:bodyPr wrap="square">
            <a:spAutoFit/>
          </a:bodyPr>
          <a:lstStyle/>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Version 2        Ferrite Bead Choke cont …</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However, excessive heating on the beads in the string could be a problem for unsymmetrical loads, or loads that have a high VSWR.</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With 14 mix 43 beads, it would be very easy for the beads encounter 5 watts + of power dissipation per bead at </a:t>
            </a:r>
            <a:r>
              <a:rPr lang="en-US" b="1" dirty="0" err="1" smtClean="0">
                <a:latin typeface="Times New Roman" pitchFamily="18" charset="0"/>
                <a:cs typeface="Times New Roman" pitchFamily="18" charset="0"/>
              </a:rPr>
              <a:t>PeP</a:t>
            </a:r>
            <a:r>
              <a:rPr lang="en-US" b="1" dirty="0" smtClean="0">
                <a:latin typeface="Times New Roman" pitchFamily="18" charset="0"/>
                <a:cs typeface="Times New Roman" pitchFamily="18" charset="0"/>
              </a:rPr>
              <a:t> levels </a:t>
            </a:r>
            <a:r>
              <a:rPr lang="en-US" b="1" dirty="0" smtClean="0">
                <a:solidFill>
                  <a:srgbClr val="FF0000"/>
                </a:solidFill>
                <a:latin typeface="Times New Roman" pitchFamily="18" charset="0"/>
                <a:cs typeface="Times New Roman" pitchFamily="18" charset="0"/>
              </a:rPr>
              <a:t>above 700 watts</a:t>
            </a:r>
            <a:r>
              <a:rPr lang="en-US" b="1" dirty="0" smtClean="0">
                <a:latin typeface="Times New Roman" pitchFamily="18" charset="0"/>
                <a:cs typeface="Times New Roman" pitchFamily="18" charset="0"/>
              </a:rPr>
              <a:t>.</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For higher power,  use 25 or more  Mix </a:t>
            </a:r>
            <a:r>
              <a:rPr lang="en-US" b="1" dirty="0" smtClean="0">
                <a:latin typeface="Times New Roman" pitchFamily="18" charset="0"/>
                <a:cs typeface="Times New Roman" pitchFamily="18" charset="0"/>
              </a:rPr>
              <a:t>61</a:t>
            </a: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beads; this would easily support </a:t>
            </a:r>
            <a:r>
              <a:rPr lang="en-US" b="1" dirty="0" smtClean="0">
                <a:latin typeface="Times New Roman" pitchFamily="18" charset="0"/>
                <a:cs typeface="Times New Roman" pitchFamily="18" charset="0"/>
              </a:rPr>
              <a:t>a 1.5 </a:t>
            </a:r>
            <a:r>
              <a:rPr lang="en-US" b="1" dirty="0" err="1" smtClean="0">
                <a:latin typeface="Times New Roman" pitchFamily="18" charset="0"/>
                <a:cs typeface="Times New Roman" pitchFamily="18" charset="0"/>
              </a:rPr>
              <a:t>Kw</a:t>
            </a: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power level.</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b="1" dirty="0" smtClean="0">
                <a:solidFill>
                  <a:srgbClr val="FF0000"/>
                </a:solidFill>
                <a:latin typeface="Times New Roman" pitchFamily="18" charset="0"/>
                <a:cs typeface="Times New Roman" pitchFamily="18" charset="0"/>
              </a:rPr>
              <a:t>Even though a </a:t>
            </a:r>
            <a:r>
              <a:rPr lang="en-US" b="1" dirty="0" smtClean="0">
                <a:solidFill>
                  <a:srgbClr val="FF0000"/>
                </a:solidFill>
                <a:latin typeface="Times New Roman" pitchFamily="18" charset="0"/>
                <a:cs typeface="Times New Roman" pitchFamily="18" charset="0"/>
              </a:rPr>
              <a:t>Mix </a:t>
            </a:r>
            <a:r>
              <a:rPr lang="en-US" b="1" dirty="0" smtClean="0">
                <a:solidFill>
                  <a:srgbClr val="FF0000"/>
                </a:solidFill>
                <a:latin typeface="Times New Roman" pitchFamily="18" charset="0"/>
                <a:cs typeface="Times New Roman" pitchFamily="18" charset="0"/>
              </a:rPr>
              <a:t>61</a:t>
            </a:r>
            <a:r>
              <a:rPr lang="en-US" b="1" dirty="0" smtClean="0">
                <a:solidFill>
                  <a:srgbClr val="FF0000"/>
                </a:solidFill>
                <a:latin typeface="Times New Roman" pitchFamily="18" charset="0"/>
                <a:cs typeface="Times New Roman" pitchFamily="18" charset="0"/>
              </a:rPr>
              <a:t> bead </a:t>
            </a:r>
            <a:r>
              <a:rPr lang="en-US" b="1" dirty="0" smtClean="0">
                <a:latin typeface="Times New Roman" pitchFamily="18" charset="0"/>
                <a:cs typeface="Times New Roman" pitchFamily="18" charset="0"/>
              </a:rPr>
              <a:t> is </a:t>
            </a:r>
            <a:r>
              <a:rPr lang="en-US" b="1" dirty="0" smtClean="0">
                <a:latin typeface="Times New Roman" pitchFamily="18" charset="0"/>
                <a:cs typeface="Times New Roman" pitchFamily="18" charset="0"/>
              </a:rPr>
              <a:t>only ½ of the </a:t>
            </a:r>
            <a:r>
              <a:rPr lang="en-US" b="1" dirty="0" smtClean="0">
                <a:latin typeface="Times New Roman" pitchFamily="18" charset="0"/>
                <a:cs typeface="Times New Roman" pitchFamily="18" charset="0"/>
              </a:rPr>
              <a:t>Z value </a:t>
            </a:r>
            <a:r>
              <a:rPr lang="en-US" b="1" dirty="0" smtClean="0">
                <a:latin typeface="Times New Roman" pitchFamily="18" charset="0"/>
                <a:cs typeface="Times New Roman" pitchFamily="18" charset="0"/>
              </a:rPr>
              <a:t>as Mix 43,  </a:t>
            </a:r>
            <a:r>
              <a:rPr lang="en-US" b="1" dirty="0" smtClean="0">
                <a:latin typeface="Times New Roman" pitchFamily="18" charset="0"/>
                <a:cs typeface="Times New Roman" pitchFamily="18" charset="0"/>
              </a:rPr>
              <a:t>using 25+</a:t>
            </a: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would still provide adequate isolation while allowing operation up to the legal power limit.</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0"/>
            <a:ext cx="8610600" cy="6509474"/>
          </a:xfrm>
          <a:prstGeom prst="rect">
            <a:avLst/>
          </a:prstGeom>
        </p:spPr>
        <p:txBody>
          <a:bodyPr wrap="square">
            <a:spAutoFit/>
          </a:bodyPr>
          <a:lstStyle/>
          <a:p>
            <a:r>
              <a:rPr lang="en-US" sz="2400" b="1" dirty="0" smtClean="0">
                <a:latin typeface="Times New Roman" pitchFamily="18" charset="0"/>
                <a:cs typeface="Times New Roman" pitchFamily="18" charset="0"/>
              </a:rPr>
              <a:t>     Verifying Ferrite Mixes  or Determining Unknown Cores</a:t>
            </a:r>
          </a:p>
          <a:p>
            <a:endParaRPr lang="en-US" sz="24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Sometimes Ferrite Cores are color coded, but not always.</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Can be identified by measurement of Inductance using known number of 			turns, compare to specs for core </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Requires an RCL meter,  MFJ Antenna Analyzer,  or VNA set to read impedance.</a:t>
            </a:r>
          </a:p>
          <a:p>
            <a:endParaRPr lang="en-US"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Procedure:</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Wind </a:t>
            </a:r>
            <a:r>
              <a:rPr lang="en-US" sz="2100" b="1" dirty="0" smtClean="0">
                <a:solidFill>
                  <a:srgbClr val="FF0000"/>
                </a:solidFill>
                <a:latin typeface="Times New Roman" pitchFamily="18" charset="0"/>
                <a:cs typeface="Times New Roman" pitchFamily="18" charset="0"/>
              </a:rPr>
              <a:t>4</a:t>
            </a:r>
            <a:r>
              <a:rPr lang="en-US" b="1" dirty="0" smtClean="0">
                <a:solidFill>
                  <a:srgbClr val="FF0000"/>
                </a:solidFill>
                <a:latin typeface="Times New Roman" pitchFamily="18" charset="0"/>
                <a:cs typeface="Times New Roman" pitchFamily="18" charset="0"/>
              </a:rPr>
              <a:t> turns </a:t>
            </a:r>
            <a:r>
              <a:rPr lang="en-US" b="1" dirty="0" smtClean="0">
                <a:latin typeface="Times New Roman" pitchFamily="18" charset="0"/>
                <a:cs typeface="Times New Roman" pitchFamily="18" charset="0"/>
              </a:rPr>
              <a:t>of insulated thin gauge wire around and through the core to be tested</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RCL meter: </a:t>
            </a:r>
            <a:r>
              <a:rPr lang="en-US" b="1" dirty="0" smtClean="0">
                <a:latin typeface="Times New Roman" pitchFamily="18" charset="0"/>
                <a:cs typeface="Times New Roman" pitchFamily="18" charset="0"/>
              </a:rPr>
              <a:t>Set to read L on Low or Auto Scale , measure inductance (uh)</a:t>
            </a:r>
          </a:p>
          <a:p>
            <a:r>
              <a:rPr lang="en-US" b="1"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MFJ Analyzer</a:t>
            </a:r>
            <a:r>
              <a:rPr lang="en-US" b="1" dirty="0" smtClean="0">
                <a:latin typeface="Times New Roman" pitchFamily="18" charset="0"/>
                <a:cs typeface="Times New Roman" pitchFamily="18" charset="0"/>
              </a:rPr>
              <a:t>: Set for 14 MHz, L measurement, Read  L (uh)		</a:t>
            </a:r>
            <a:r>
              <a:rPr lang="en-US" b="1" dirty="0" smtClean="0">
                <a:solidFill>
                  <a:srgbClr val="FF0000"/>
                </a:solidFill>
                <a:latin typeface="Times New Roman" pitchFamily="18" charset="0"/>
                <a:cs typeface="Times New Roman" pitchFamily="18" charset="0"/>
              </a:rPr>
              <a:t>VNA:  </a:t>
            </a:r>
            <a:r>
              <a:rPr lang="en-US" b="1" dirty="0" smtClean="0">
                <a:latin typeface="Times New Roman" pitchFamily="18" charset="0"/>
                <a:cs typeface="Times New Roman" pitchFamily="18" charset="0"/>
              </a:rPr>
              <a:t>Set VNA stimulus for CW, 14 MHz</a:t>
            </a:r>
          </a:p>
          <a:p>
            <a:r>
              <a:rPr lang="en-US" b="1" dirty="0" smtClean="0">
                <a:latin typeface="Times New Roman" pitchFamily="18" charset="0"/>
                <a:cs typeface="Times New Roman" pitchFamily="18" charset="0"/>
              </a:rPr>
              <a:t>	            Set S11 screen parameters to read and </a:t>
            </a:r>
            <a:r>
              <a:rPr lang="en-US" b="1" dirty="0" smtClean="0">
                <a:solidFill>
                  <a:srgbClr val="FF0000"/>
                </a:solidFill>
                <a:latin typeface="Times New Roman" pitchFamily="18" charset="0"/>
                <a:cs typeface="Times New Roman" pitchFamily="18" charset="0"/>
              </a:rPr>
              <a:t>measure Impedance (Z</a:t>
            </a:r>
            <a:r>
              <a:rPr lang="en-US" b="1" dirty="0" smtClean="0">
                <a:latin typeface="Times New Roman" pitchFamily="18" charset="0"/>
                <a:cs typeface="Times New Roman" pitchFamily="18" charset="0"/>
              </a:rPr>
              <a:t>)</a:t>
            </a:r>
          </a:p>
          <a:p>
            <a:r>
              <a:rPr lang="en-US" b="1" dirty="0" smtClean="0">
                <a:latin typeface="Times New Roman" pitchFamily="18" charset="0"/>
                <a:cs typeface="Times New Roman" pitchFamily="18" charset="0"/>
              </a:rPr>
              <a:t>	            Calculate Inductance in uh from VNA Impedance Measurement:</a:t>
            </a:r>
          </a:p>
          <a:p>
            <a:r>
              <a:rPr lang="en-US" b="1" dirty="0" smtClean="0">
                <a:latin typeface="Times New Roman" pitchFamily="18" charset="0"/>
                <a:cs typeface="Times New Roman" pitchFamily="18" charset="0"/>
              </a:rPr>
              <a:t>	</a:t>
            </a:r>
          </a:p>
          <a:p>
            <a:r>
              <a:rPr lang="en-US" b="1" dirty="0" smtClean="0">
                <a:solidFill>
                  <a:srgbClr val="FF0000"/>
                </a:solidFill>
                <a:latin typeface="Times New Roman" pitchFamily="18" charset="0"/>
                <a:cs typeface="Times New Roman" pitchFamily="18" charset="0"/>
              </a:rPr>
              <a:t>			L (uh) =  Z / (2 </a:t>
            </a:r>
            <a:r>
              <a:rPr lang="en-US" sz="1300" b="1" dirty="0" smtClean="0">
                <a:solidFill>
                  <a:srgbClr val="FF0000"/>
                </a:solidFill>
                <a:latin typeface="Times New Roman" pitchFamily="18" charset="0"/>
                <a:cs typeface="Times New Roman" pitchFamily="18" charset="0"/>
              </a:rPr>
              <a:t>x</a:t>
            </a:r>
            <a:r>
              <a:rPr lang="en-US" b="1" dirty="0" smtClean="0">
                <a:solidFill>
                  <a:srgbClr val="FF0000"/>
                </a:solidFill>
                <a:latin typeface="Times New Roman" pitchFamily="18" charset="0"/>
                <a:cs typeface="Times New Roman" pitchFamily="18" charset="0"/>
              </a:rPr>
              <a:t> pi </a:t>
            </a:r>
            <a:r>
              <a:rPr lang="en-US" sz="1300" b="1" dirty="0" smtClean="0">
                <a:solidFill>
                  <a:srgbClr val="FF0000"/>
                </a:solidFill>
                <a:latin typeface="Times New Roman" pitchFamily="18" charset="0"/>
                <a:cs typeface="Times New Roman" pitchFamily="18" charset="0"/>
              </a:rPr>
              <a:t>x</a:t>
            </a:r>
            <a:r>
              <a:rPr lang="en-US" b="1" dirty="0" smtClean="0">
                <a:solidFill>
                  <a:srgbClr val="FF0000"/>
                </a:solidFill>
                <a:latin typeface="Times New Roman" pitchFamily="18" charset="0"/>
                <a:cs typeface="Times New Roman" pitchFamily="18" charset="0"/>
              </a:rPr>
              <a:t> 14 )</a:t>
            </a:r>
          </a:p>
          <a:p>
            <a:endParaRPr lang="en-US"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box(in)">
                                      <p:cBhvr>
                                        <p:cTn id="7" dur="500"/>
                                        <p:tgtEl>
                                          <p:spTgt spid="2">
                                            <p:txEl>
                                              <p:pRg st="2" end="2"/>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box(in)">
                                      <p:cBhvr>
                                        <p:cTn id="10" dur="500"/>
                                        <p:tgtEl>
                                          <p:spTgt spid="2">
                                            <p:txEl>
                                              <p:pRg st="4" end="4"/>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box(in)">
                                      <p:cBhvr>
                                        <p:cTn id="13" dur="500"/>
                                        <p:tgtEl>
                                          <p:spTgt spid="2">
                                            <p:txEl>
                                              <p:pRg st="6" end="6"/>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2">
                                            <p:txEl>
                                              <p:pRg st="8" end="8"/>
                                            </p:txEl>
                                          </p:spTgt>
                                        </p:tgtEl>
                                        <p:attrNameLst>
                                          <p:attrName>style.visibility</p:attrName>
                                        </p:attrNameLst>
                                      </p:cBhvr>
                                      <p:to>
                                        <p:strVal val="visible"/>
                                      </p:to>
                                    </p:set>
                                    <p:animEffect transition="in" filter="box(in)">
                                      <p:cBhvr>
                                        <p:cTn id="16" dur="500"/>
                                        <p:tgtEl>
                                          <p:spTgt spid="2">
                                            <p:txEl>
                                              <p:pRg st="8" end="8"/>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animEffect transition="in" filter="box(in)">
                                      <p:cBhvr>
                                        <p:cTn id="19" dur="500"/>
                                        <p:tgtEl>
                                          <p:spTgt spid="2">
                                            <p:txEl>
                                              <p:pRg st="10" end="10"/>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2">
                                            <p:txEl>
                                              <p:pRg st="12" end="12"/>
                                            </p:txEl>
                                          </p:spTgt>
                                        </p:tgtEl>
                                        <p:attrNameLst>
                                          <p:attrName>style.visibility</p:attrName>
                                        </p:attrNameLst>
                                      </p:cBhvr>
                                      <p:to>
                                        <p:strVal val="visible"/>
                                      </p:to>
                                    </p:set>
                                    <p:animEffect transition="in" filter="box(in)">
                                      <p:cBhvr>
                                        <p:cTn id="22" dur="500"/>
                                        <p:tgtEl>
                                          <p:spTgt spid="2">
                                            <p:txEl>
                                              <p:pRg st="12" end="12"/>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2">
                                            <p:txEl>
                                              <p:pRg st="13" end="13"/>
                                            </p:txEl>
                                          </p:spTgt>
                                        </p:tgtEl>
                                        <p:attrNameLst>
                                          <p:attrName>style.visibility</p:attrName>
                                        </p:attrNameLst>
                                      </p:cBhvr>
                                      <p:to>
                                        <p:strVal val="visible"/>
                                      </p:to>
                                    </p:set>
                                    <p:animEffect transition="in" filter="box(in)">
                                      <p:cBhvr>
                                        <p:cTn id="25" dur="500"/>
                                        <p:tgtEl>
                                          <p:spTgt spid="2">
                                            <p:txEl>
                                              <p:pRg st="13" end="13"/>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2">
                                            <p:txEl>
                                              <p:pRg st="14" end="14"/>
                                            </p:txEl>
                                          </p:spTgt>
                                        </p:tgtEl>
                                        <p:attrNameLst>
                                          <p:attrName>style.visibility</p:attrName>
                                        </p:attrNameLst>
                                      </p:cBhvr>
                                      <p:to>
                                        <p:strVal val="visible"/>
                                      </p:to>
                                    </p:set>
                                    <p:animEffect transition="in" filter="box(in)">
                                      <p:cBhvr>
                                        <p:cTn id="28" dur="500"/>
                                        <p:tgtEl>
                                          <p:spTgt spid="2">
                                            <p:txEl>
                                              <p:pRg st="14" end="14"/>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2">
                                            <p:txEl>
                                              <p:pRg st="15" end="15"/>
                                            </p:txEl>
                                          </p:spTgt>
                                        </p:tgtEl>
                                        <p:attrNameLst>
                                          <p:attrName>style.visibility</p:attrName>
                                        </p:attrNameLst>
                                      </p:cBhvr>
                                      <p:to>
                                        <p:strVal val="visible"/>
                                      </p:to>
                                    </p:set>
                                    <p:animEffect transition="in" filter="box(in)">
                                      <p:cBhvr>
                                        <p:cTn id="31" dur="500"/>
                                        <p:tgtEl>
                                          <p:spTgt spid="2">
                                            <p:txEl>
                                              <p:pRg st="15" end="15"/>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2">
                                            <p:txEl>
                                              <p:pRg st="16" end="16"/>
                                            </p:txEl>
                                          </p:spTgt>
                                        </p:tgtEl>
                                        <p:attrNameLst>
                                          <p:attrName>style.visibility</p:attrName>
                                        </p:attrNameLst>
                                      </p:cBhvr>
                                      <p:to>
                                        <p:strVal val="visible"/>
                                      </p:to>
                                    </p:set>
                                    <p:animEffect transition="in" filter="box(in)">
                                      <p:cBhvr>
                                        <p:cTn id="34" dur="500"/>
                                        <p:tgtEl>
                                          <p:spTgt spid="2">
                                            <p:txEl>
                                              <p:pRg st="16" end="16"/>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2">
                                            <p:txEl>
                                              <p:pRg st="17" end="17"/>
                                            </p:txEl>
                                          </p:spTgt>
                                        </p:tgtEl>
                                        <p:attrNameLst>
                                          <p:attrName>style.visibility</p:attrName>
                                        </p:attrNameLst>
                                      </p:cBhvr>
                                      <p:to>
                                        <p:strVal val="visible"/>
                                      </p:to>
                                    </p:set>
                                    <p:animEffect transition="in" filter="box(in)">
                                      <p:cBhvr>
                                        <p:cTn id="37" dur="500"/>
                                        <p:tgtEl>
                                          <p:spTgt spid="2">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81000"/>
            <a:ext cx="8763000" cy="4924425"/>
          </a:xfrm>
          <a:prstGeom prst="rect">
            <a:avLst/>
          </a:prstGeom>
        </p:spPr>
        <p:txBody>
          <a:bodyPr wrap="square">
            <a:spAutoFit/>
          </a:bodyPr>
          <a:lstStyle/>
          <a:p>
            <a:pPr lvl="0" indent="457200" eaLnBrk="0" fontAlgn="base" hangingPunct="0">
              <a:spcBef>
                <a:spcPct val="0"/>
              </a:spcBef>
              <a:spcAft>
                <a:spcPct val="0"/>
              </a:spcAft>
            </a:pPr>
            <a:r>
              <a:rPr lang="en-US" sz="2200" b="1" dirty="0" smtClean="0">
                <a:latin typeface="Times New Roman" pitchFamily="18" charset="0"/>
                <a:ea typeface="Times New Roman" pitchFamily="18" charset="0"/>
                <a:cs typeface="Times New Roman" pitchFamily="18" charset="0"/>
              </a:rPr>
              <a:t>  Inductance Comparison Chart for Select </a:t>
            </a:r>
            <a:r>
              <a:rPr lang="en-US" sz="2200" b="1" dirty="0" err="1" smtClean="0">
                <a:latin typeface="Times New Roman" pitchFamily="18" charset="0"/>
                <a:ea typeface="Times New Roman" pitchFamily="18" charset="0"/>
                <a:cs typeface="Times New Roman" pitchFamily="18" charset="0"/>
              </a:rPr>
              <a:t>Toroid</a:t>
            </a:r>
            <a:r>
              <a:rPr lang="en-US" sz="2200" b="1" dirty="0" smtClean="0">
                <a:latin typeface="Times New Roman" pitchFamily="18" charset="0"/>
                <a:ea typeface="Times New Roman" pitchFamily="18" charset="0"/>
                <a:cs typeface="Times New Roman" pitchFamily="18" charset="0"/>
              </a:rPr>
              <a:t> Cores (4 turns)</a:t>
            </a:r>
          </a:p>
          <a:p>
            <a:pPr lvl="0" indent="457200" eaLnBrk="0" fontAlgn="base" hangingPunct="0">
              <a:spcBef>
                <a:spcPct val="0"/>
              </a:spcBef>
              <a:spcAft>
                <a:spcPct val="0"/>
              </a:spcAft>
            </a:pPr>
            <a:endParaRPr lang="en-US" sz="2000" b="1" dirty="0" smtClean="0">
              <a:latin typeface="Times New Roman" pitchFamily="18" charset="0"/>
              <a:ea typeface="Times New Roman" pitchFamily="18" charset="0"/>
              <a:cs typeface="Times New Roman" pitchFamily="18" charset="0"/>
            </a:endParaRPr>
          </a:p>
          <a:p>
            <a:pPr lvl="0" indent="457200" eaLnBrk="0" fontAlgn="base" hangingPunct="0">
              <a:spcBef>
                <a:spcPct val="0"/>
              </a:spcBef>
              <a:spcAft>
                <a:spcPct val="0"/>
              </a:spcAft>
            </a:pPr>
            <a:r>
              <a:rPr lang="en-US" sz="2000" b="1" dirty="0" smtClean="0">
                <a:latin typeface="Times New Roman" pitchFamily="18" charset="0"/>
                <a:ea typeface="Times New Roman" pitchFamily="18" charset="0"/>
                <a:cs typeface="Times New Roman" pitchFamily="18" charset="0"/>
              </a:rPr>
              <a:t>   </a:t>
            </a:r>
            <a:r>
              <a:rPr lang="en-US" sz="2000" b="1" dirty="0" err="1" smtClean="0">
                <a:latin typeface="Times New Roman" pitchFamily="18" charset="0"/>
                <a:ea typeface="Times New Roman" pitchFamily="18" charset="0"/>
                <a:cs typeface="Times New Roman" pitchFamily="18" charset="0"/>
              </a:rPr>
              <a:t>Toroid</a:t>
            </a:r>
            <a:r>
              <a:rPr lang="en-US" sz="2000" b="1" dirty="0" smtClean="0">
                <a:latin typeface="Times New Roman" pitchFamily="18" charset="0"/>
                <a:ea typeface="Times New Roman" pitchFamily="18" charset="0"/>
                <a:cs typeface="Times New Roman" pitchFamily="18" charset="0"/>
              </a:rPr>
              <a:t> P/N                Mix                   Size (OD)	 AL / </a:t>
            </a:r>
            <a:r>
              <a:rPr lang="en-US" sz="2000" b="1" dirty="0" err="1" smtClean="0">
                <a:latin typeface="Times New Roman" pitchFamily="18" charset="0"/>
                <a:ea typeface="Times New Roman" pitchFamily="18" charset="0"/>
                <a:cs typeface="Times New Roman" pitchFamily="18" charset="0"/>
              </a:rPr>
              <a:t>Luh</a:t>
            </a:r>
            <a:r>
              <a:rPr lang="en-US" sz="2000" b="1" dirty="0" smtClean="0">
                <a:latin typeface="Times New Roman" pitchFamily="18" charset="0"/>
                <a:ea typeface="Times New Roman" pitchFamily="18" charset="0"/>
                <a:cs typeface="Times New Roman" pitchFamily="18" charset="0"/>
              </a:rPr>
              <a:t> (4 turns)</a:t>
            </a:r>
          </a:p>
          <a:p>
            <a:pPr lvl="0" indent="457200" eaLnBrk="0" fontAlgn="base" hangingPunct="0">
              <a:spcBef>
                <a:spcPct val="0"/>
              </a:spcBef>
              <a:spcAft>
                <a:spcPct val="0"/>
              </a:spcAft>
            </a:pPr>
            <a:endParaRPr lang="en-US" dirty="0" smtClean="0">
              <a:latin typeface="Arial" pitchFamily="34" charset="0"/>
              <a:cs typeface="Arial" pitchFamily="34" charset="0"/>
            </a:endParaRPr>
          </a:p>
          <a:p>
            <a:pPr lvl="0" indent="457200" eaLnBrk="0" fontAlgn="base" hangingPunct="0">
              <a:spcBef>
                <a:spcPct val="0"/>
              </a:spcBef>
              <a:spcAft>
                <a:spcPct val="0"/>
              </a:spcAft>
            </a:pPr>
            <a:r>
              <a:rPr lang="en-US" b="1" dirty="0" smtClean="0">
                <a:latin typeface="Times New Roman" pitchFamily="18" charset="0"/>
                <a:ea typeface="Times New Roman" pitchFamily="18" charset="0"/>
                <a:cs typeface="Times New Roman" pitchFamily="18" charset="0"/>
              </a:rPr>
              <a:t>     FT50-43	                   43     		    0.5                             440  / 7.04  </a:t>
            </a:r>
            <a:endParaRPr lang="en-US" dirty="0" smtClean="0">
              <a:latin typeface="Arial" pitchFamily="34" charset="0"/>
              <a:cs typeface="Arial" pitchFamily="34" charset="0"/>
            </a:endParaRPr>
          </a:p>
          <a:p>
            <a:pPr lvl="0" indent="457200" eaLnBrk="0" fontAlgn="base" hangingPunct="0">
              <a:spcBef>
                <a:spcPct val="0"/>
              </a:spcBef>
              <a:spcAft>
                <a:spcPct val="0"/>
              </a:spcAft>
            </a:pPr>
            <a:r>
              <a:rPr lang="en-US" b="1" dirty="0" smtClean="0">
                <a:latin typeface="Times New Roman" pitchFamily="18" charset="0"/>
                <a:ea typeface="Times New Roman" pitchFamily="18" charset="0"/>
                <a:cs typeface="Times New Roman" pitchFamily="18" charset="0"/>
              </a:rPr>
              <a:t>     </a:t>
            </a:r>
            <a:r>
              <a:rPr lang="en-US" b="1" dirty="0" smtClean="0">
                <a:solidFill>
                  <a:srgbClr val="FF0000"/>
                </a:solidFill>
                <a:latin typeface="Times New Roman" pitchFamily="18" charset="0"/>
                <a:ea typeface="Times New Roman" pitchFamily="18" charset="0"/>
                <a:cs typeface="Times New Roman" pitchFamily="18" charset="0"/>
              </a:rPr>
              <a:t>FT50-61                        61                             0.5                             69 /  1.10</a:t>
            </a:r>
            <a:endParaRPr lang="en-US" dirty="0" smtClean="0">
              <a:solidFill>
                <a:srgbClr val="FF0000"/>
              </a:solidFill>
              <a:latin typeface="Arial" pitchFamily="34" charset="0"/>
              <a:cs typeface="Arial" pitchFamily="34" charset="0"/>
            </a:endParaRPr>
          </a:p>
          <a:p>
            <a:pPr lvl="0" indent="457200" eaLnBrk="0" fontAlgn="base" hangingPunct="0">
              <a:spcBef>
                <a:spcPct val="0"/>
              </a:spcBef>
              <a:spcAft>
                <a:spcPct val="0"/>
              </a:spcAft>
            </a:pPr>
            <a:r>
              <a:rPr lang="en-US" b="1" dirty="0" smtClean="0">
                <a:latin typeface="Times New Roman" pitchFamily="18" charset="0"/>
                <a:ea typeface="Times New Roman" pitchFamily="18" charset="0"/>
                <a:cs typeface="Times New Roman" pitchFamily="18" charset="0"/>
              </a:rPr>
              <a:t>     FT82-43                        43                             0.825                         470 /  7.52</a:t>
            </a:r>
            <a:endParaRPr lang="en-US" dirty="0" smtClean="0">
              <a:latin typeface="Arial" pitchFamily="34" charset="0"/>
              <a:cs typeface="Arial" pitchFamily="34" charset="0"/>
            </a:endParaRPr>
          </a:p>
          <a:p>
            <a:pPr lvl="0" indent="457200" eaLnBrk="0" fontAlgn="base" hangingPunct="0">
              <a:spcBef>
                <a:spcPct val="0"/>
              </a:spcBef>
              <a:spcAft>
                <a:spcPct val="0"/>
              </a:spcAft>
            </a:pPr>
            <a:r>
              <a:rPr lang="en-US" b="1" dirty="0" smtClean="0">
                <a:latin typeface="Times New Roman" pitchFamily="18" charset="0"/>
                <a:ea typeface="Times New Roman" pitchFamily="18" charset="0"/>
                <a:cs typeface="Times New Roman" pitchFamily="18" charset="0"/>
              </a:rPr>
              <a:t>     </a:t>
            </a:r>
            <a:r>
              <a:rPr lang="en-US" b="1" dirty="0" smtClean="0">
                <a:solidFill>
                  <a:srgbClr val="FF0000"/>
                </a:solidFill>
                <a:latin typeface="Times New Roman" pitchFamily="18" charset="0"/>
                <a:ea typeface="Times New Roman" pitchFamily="18" charset="0"/>
                <a:cs typeface="Times New Roman" pitchFamily="18" charset="0"/>
              </a:rPr>
              <a:t>FT82-61                        61                             0.825                         79 / 1.26</a:t>
            </a:r>
            <a:endParaRPr lang="en-US" dirty="0" smtClean="0">
              <a:solidFill>
                <a:srgbClr val="FF0000"/>
              </a:solidFill>
              <a:latin typeface="Arial" pitchFamily="34" charset="0"/>
              <a:cs typeface="Arial" pitchFamily="34" charset="0"/>
            </a:endParaRPr>
          </a:p>
          <a:p>
            <a:pPr lvl="0" indent="457200" eaLnBrk="0" fontAlgn="base" hangingPunct="0">
              <a:spcBef>
                <a:spcPct val="0"/>
              </a:spcBef>
              <a:spcAft>
                <a:spcPct val="0"/>
              </a:spcAft>
            </a:pPr>
            <a:r>
              <a:rPr lang="en-US" b="1" dirty="0" smtClean="0">
                <a:latin typeface="Times New Roman" pitchFamily="18" charset="0"/>
                <a:ea typeface="Times New Roman" pitchFamily="18" charset="0"/>
                <a:cs typeface="Times New Roman" pitchFamily="18" charset="0"/>
              </a:rPr>
              <a:t>     FT114-43                      43                             1.14                            510 /  8.16</a:t>
            </a:r>
            <a:endParaRPr lang="en-US" dirty="0" smtClean="0">
              <a:latin typeface="Arial" pitchFamily="34" charset="0"/>
              <a:cs typeface="Arial" pitchFamily="34" charset="0"/>
            </a:endParaRPr>
          </a:p>
          <a:p>
            <a:pPr lvl="0" indent="457200" eaLnBrk="0" fontAlgn="base" hangingPunct="0">
              <a:spcBef>
                <a:spcPct val="0"/>
              </a:spcBef>
              <a:spcAft>
                <a:spcPct val="0"/>
              </a:spcAft>
            </a:pPr>
            <a:r>
              <a:rPr lang="en-US" b="1" dirty="0" smtClean="0">
                <a:latin typeface="Times New Roman" pitchFamily="18" charset="0"/>
                <a:ea typeface="Times New Roman" pitchFamily="18" charset="0"/>
                <a:cs typeface="Times New Roman" pitchFamily="18" charset="0"/>
              </a:rPr>
              <a:t>     </a:t>
            </a:r>
            <a:r>
              <a:rPr lang="en-US" b="1" dirty="0" smtClean="0">
                <a:solidFill>
                  <a:srgbClr val="FF0000"/>
                </a:solidFill>
                <a:latin typeface="Times New Roman" pitchFamily="18" charset="0"/>
                <a:ea typeface="Times New Roman" pitchFamily="18" charset="0"/>
                <a:cs typeface="Times New Roman" pitchFamily="18" charset="0"/>
              </a:rPr>
              <a:t>FT114-61                      61                             1.14                            75 / 1.20</a:t>
            </a:r>
            <a:endParaRPr lang="en-US" dirty="0" smtClean="0">
              <a:solidFill>
                <a:srgbClr val="FF0000"/>
              </a:solidFill>
              <a:latin typeface="Arial" pitchFamily="34" charset="0"/>
              <a:cs typeface="Arial" pitchFamily="34" charset="0"/>
            </a:endParaRPr>
          </a:p>
          <a:p>
            <a:pPr lvl="0" indent="457200" eaLnBrk="0" fontAlgn="base" hangingPunct="0">
              <a:spcBef>
                <a:spcPct val="0"/>
              </a:spcBef>
              <a:spcAft>
                <a:spcPct val="0"/>
              </a:spcAft>
            </a:pPr>
            <a:r>
              <a:rPr lang="en-US" b="1" dirty="0" smtClean="0">
                <a:latin typeface="Times New Roman" pitchFamily="18" charset="0"/>
                <a:ea typeface="Times New Roman" pitchFamily="18" charset="0"/>
                <a:cs typeface="Times New Roman" pitchFamily="18" charset="0"/>
              </a:rPr>
              <a:t>     FT140-43                      43                             1.40                            850 / 13.6</a:t>
            </a:r>
            <a:endParaRPr lang="en-US" dirty="0" smtClean="0">
              <a:latin typeface="Arial" pitchFamily="34" charset="0"/>
              <a:cs typeface="Arial" pitchFamily="34" charset="0"/>
            </a:endParaRPr>
          </a:p>
          <a:p>
            <a:pPr lvl="0" indent="457200" eaLnBrk="0" fontAlgn="base" hangingPunct="0">
              <a:spcBef>
                <a:spcPct val="0"/>
              </a:spcBef>
              <a:spcAft>
                <a:spcPct val="0"/>
              </a:spcAft>
            </a:pPr>
            <a:r>
              <a:rPr lang="en-US" b="1" dirty="0" smtClean="0">
                <a:latin typeface="Times New Roman" pitchFamily="18" charset="0"/>
                <a:ea typeface="Times New Roman" pitchFamily="18" charset="0"/>
                <a:cs typeface="Times New Roman" pitchFamily="18" charset="0"/>
              </a:rPr>
              <a:t>     </a:t>
            </a:r>
            <a:r>
              <a:rPr lang="en-US" b="1" dirty="0" smtClean="0">
                <a:solidFill>
                  <a:srgbClr val="FF0000"/>
                </a:solidFill>
                <a:latin typeface="Times New Roman" pitchFamily="18" charset="0"/>
                <a:ea typeface="Times New Roman" pitchFamily="18" charset="0"/>
                <a:cs typeface="Times New Roman" pitchFamily="18" charset="0"/>
              </a:rPr>
              <a:t>FT140-61                      61                             1.40                            150 / 2.40</a:t>
            </a:r>
            <a:endParaRPr lang="en-US" dirty="0" smtClean="0">
              <a:solidFill>
                <a:srgbClr val="FF0000"/>
              </a:solidFill>
              <a:latin typeface="Arial" pitchFamily="34" charset="0"/>
              <a:cs typeface="Arial" pitchFamily="34" charset="0"/>
            </a:endParaRPr>
          </a:p>
          <a:p>
            <a:pPr lvl="0" indent="457200" eaLnBrk="0" fontAlgn="base" hangingPunct="0">
              <a:spcBef>
                <a:spcPct val="0"/>
              </a:spcBef>
              <a:spcAft>
                <a:spcPct val="0"/>
              </a:spcAft>
            </a:pPr>
            <a:r>
              <a:rPr lang="en-US" b="1" dirty="0" smtClean="0">
                <a:latin typeface="Times New Roman" pitchFamily="18" charset="0"/>
                <a:ea typeface="Times New Roman" pitchFamily="18" charset="0"/>
                <a:cs typeface="Times New Roman" pitchFamily="18" charset="0"/>
              </a:rPr>
              <a:t>     FT240-43                      43                             2.40                            1075 /  17.2</a:t>
            </a:r>
            <a:endParaRPr lang="en-US" dirty="0" smtClean="0">
              <a:latin typeface="Arial" pitchFamily="34" charset="0"/>
              <a:cs typeface="Arial" pitchFamily="34" charset="0"/>
            </a:endParaRPr>
          </a:p>
          <a:p>
            <a:pPr lvl="0" indent="457200" eaLnBrk="0" fontAlgn="base" hangingPunct="0">
              <a:spcBef>
                <a:spcPct val="0"/>
              </a:spcBef>
              <a:spcAft>
                <a:spcPct val="0"/>
              </a:spcAft>
            </a:pPr>
            <a:r>
              <a:rPr lang="en-US" b="1" dirty="0" smtClean="0">
                <a:latin typeface="Times New Roman" pitchFamily="18" charset="0"/>
                <a:ea typeface="Times New Roman" pitchFamily="18" charset="0"/>
                <a:cs typeface="Times New Roman" pitchFamily="18" charset="0"/>
              </a:rPr>
              <a:t>     </a:t>
            </a:r>
            <a:r>
              <a:rPr lang="en-US" b="1" dirty="0" smtClean="0">
                <a:solidFill>
                  <a:srgbClr val="FF0000"/>
                </a:solidFill>
                <a:latin typeface="Times New Roman" pitchFamily="18" charset="0"/>
                <a:ea typeface="Times New Roman" pitchFamily="18" charset="0"/>
                <a:cs typeface="Times New Roman" pitchFamily="18" charset="0"/>
              </a:rPr>
              <a:t>FT240-52                      52                             2.40                            330 /   5.28</a:t>
            </a:r>
            <a:endParaRPr lang="en-US" dirty="0" smtClean="0">
              <a:solidFill>
                <a:srgbClr val="FF0000"/>
              </a:solidFill>
              <a:latin typeface="Arial" pitchFamily="34" charset="0"/>
              <a:cs typeface="Arial" pitchFamily="34" charset="0"/>
            </a:endParaRPr>
          </a:p>
          <a:p>
            <a:pPr lvl="0" indent="457200" eaLnBrk="0" fontAlgn="base" hangingPunct="0">
              <a:spcBef>
                <a:spcPct val="0"/>
              </a:spcBef>
              <a:spcAft>
                <a:spcPct val="0"/>
              </a:spcAft>
            </a:pPr>
            <a:r>
              <a:rPr lang="en-US" b="1" dirty="0" smtClean="0">
                <a:latin typeface="Times New Roman" pitchFamily="18" charset="0"/>
                <a:ea typeface="Times New Roman" pitchFamily="18" charset="0"/>
                <a:cs typeface="Times New Roman" pitchFamily="18" charset="0"/>
              </a:rPr>
              <a:t>     FT240-61                      61                             2.40                            170 / 2.72</a:t>
            </a:r>
          </a:p>
          <a:p>
            <a:pPr lvl="0" indent="457200" eaLnBrk="0" fontAlgn="base" hangingPunct="0">
              <a:spcBef>
                <a:spcPct val="0"/>
              </a:spcBef>
              <a:spcAft>
                <a:spcPct val="0"/>
              </a:spcAft>
            </a:pPr>
            <a:endParaRPr lang="en-US" b="1" dirty="0" smtClean="0">
              <a:latin typeface="Times New Roman" pitchFamily="18" charset="0"/>
              <a:ea typeface="Times New Roman" pitchFamily="18" charset="0"/>
              <a:cs typeface="Times New Roman" pitchFamily="18" charset="0"/>
            </a:endParaRPr>
          </a:p>
          <a:p>
            <a:pPr lvl="0" indent="457200" eaLnBrk="0" fontAlgn="base" hangingPunct="0">
              <a:spcBef>
                <a:spcPct val="0"/>
              </a:spcBef>
              <a:spcAft>
                <a:spcPct val="0"/>
              </a:spcAft>
            </a:pPr>
            <a:r>
              <a:rPr lang="en-US" b="1" dirty="0" smtClean="0">
                <a:latin typeface="Times New Roman" pitchFamily="18" charset="0"/>
                <a:ea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81000"/>
            <a:ext cx="8610600" cy="6247864"/>
          </a:xfrm>
          <a:prstGeom prst="rect">
            <a:avLst/>
          </a:prstGeom>
        </p:spPr>
        <p:txBody>
          <a:bodyPr wrap="square">
            <a:spAutoFit/>
          </a:bodyPr>
          <a:lstStyle/>
          <a:p>
            <a:r>
              <a:rPr lang="en-US" sz="2400" b="1" dirty="0" smtClean="0">
                <a:latin typeface="Times New Roman" pitchFamily="18" charset="0"/>
                <a:cs typeface="Times New Roman" pitchFamily="18" charset="0"/>
              </a:rPr>
              <a:t>		    Guanella Current </a:t>
            </a:r>
            <a:r>
              <a:rPr lang="en-US" sz="2400" b="1" dirty="0" err="1" smtClean="0">
                <a:latin typeface="Times New Roman" pitchFamily="18" charset="0"/>
                <a:cs typeface="Times New Roman" pitchFamily="18" charset="0"/>
              </a:rPr>
              <a:t>Balun</a:t>
            </a:r>
            <a:endParaRPr lang="en-US" sz="2400" b="1" dirty="0" smtClean="0">
              <a:latin typeface="Times New Roman" pitchFamily="18" charset="0"/>
              <a:cs typeface="Times New Roman" pitchFamily="18" charset="0"/>
            </a:endParaRPr>
          </a:p>
          <a:p>
            <a:endParaRPr lang="en-US" sz="2400" b="1" dirty="0" smtClean="0">
              <a:latin typeface="Times New Roman" pitchFamily="18" charset="0"/>
              <a:cs typeface="Times New Roman" pitchFamily="18" charset="0"/>
            </a:endParaRPr>
          </a:p>
          <a:p>
            <a:endParaRPr lang="en-US" sz="2400"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Achieves Equal and Opposite Output Currents regardless of Load</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High Efficiency and Low Insertion Loss</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Impedance Step up or Step down configurations</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High isolation for common mode input current</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High power capability with relatively small cores</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Best Choice for use in balanced antenna systems</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vk6ysf.com/balun_guanella_current_1-1_image01.gif"/>
          <p:cNvPicPr>
            <a:picLocks noChangeAspect="1" noChangeArrowheads="1"/>
          </p:cNvPicPr>
          <p:nvPr/>
        </p:nvPicPr>
        <p:blipFill>
          <a:blip r:embed="rId2"/>
          <a:srcRect/>
          <a:stretch>
            <a:fillRect/>
          </a:stretch>
        </p:blipFill>
        <p:spPr bwMode="auto">
          <a:xfrm>
            <a:off x="304800" y="762000"/>
            <a:ext cx="7143750" cy="1800225"/>
          </a:xfrm>
          <a:prstGeom prst="rect">
            <a:avLst/>
          </a:prstGeom>
          <a:noFill/>
        </p:spPr>
      </p:pic>
      <p:sp>
        <p:nvSpPr>
          <p:cNvPr id="3" name="Rectangle 2"/>
          <p:cNvSpPr/>
          <p:nvPr/>
        </p:nvSpPr>
        <p:spPr>
          <a:xfrm>
            <a:off x="0" y="228600"/>
            <a:ext cx="8839200" cy="461665"/>
          </a:xfrm>
          <a:prstGeom prst="rect">
            <a:avLst/>
          </a:prstGeom>
        </p:spPr>
        <p:txBody>
          <a:bodyPr wrap="square">
            <a:spAutoFit/>
          </a:bodyPr>
          <a:lstStyle/>
          <a:p>
            <a:r>
              <a:rPr lang="en-US"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Guanella 1: 1 </a:t>
            </a:r>
            <a:r>
              <a:rPr lang="en-US" sz="2400" b="1" dirty="0" err="1" smtClean="0">
                <a:latin typeface="Times New Roman" pitchFamily="18" charset="0"/>
                <a:cs typeface="Times New Roman" pitchFamily="18" charset="0"/>
              </a:rPr>
              <a:t>Balun</a:t>
            </a:r>
            <a:r>
              <a:rPr lang="en-US" sz="2400" b="1" dirty="0" smtClean="0">
                <a:latin typeface="Times New Roman" pitchFamily="18" charset="0"/>
                <a:cs typeface="Times New Roman" pitchFamily="18" charset="0"/>
              </a:rPr>
              <a:t> Building Block</a:t>
            </a:r>
            <a:endParaRPr lang="en-US" sz="2400" dirty="0"/>
          </a:p>
        </p:txBody>
      </p:sp>
      <p:sp>
        <p:nvSpPr>
          <p:cNvPr id="4" name="Rectangle 3"/>
          <p:cNvSpPr/>
          <p:nvPr/>
        </p:nvSpPr>
        <p:spPr>
          <a:xfrm>
            <a:off x="152400" y="2667000"/>
            <a:ext cx="8991600" cy="3416320"/>
          </a:xfrm>
          <a:prstGeom prst="rect">
            <a:avLst/>
          </a:prstGeom>
        </p:spPr>
        <p:txBody>
          <a:bodyPr wrap="square">
            <a:spAutoFit/>
          </a:bodyPr>
          <a:lstStyle/>
          <a:p>
            <a:r>
              <a:rPr lang="en-US" b="1" dirty="0" smtClean="0">
                <a:latin typeface="Times New Roman" pitchFamily="18" charset="0"/>
                <a:cs typeface="Times New Roman" pitchFamily="18" charset="0"/>
              </a:rPr>
              <a:t>Almost equal and opposite voltages exist in both transmission line wires</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Very Little Differential Magnetic Field exists in the core</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Very Low core loss, and hysteresis loss</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Top coil winding is in series between input and ½ of the output,  this determines the Magnetization Inductance which affects the Low Frequency Operation</a:t>
            </a:r>
          </a:p>
          <a:p>
            <a:r>
              <a:rPr lang="en-US" b="1" dirty="0" smtClean="0">
                <a:latin typeface="Times New Roman" pitchFamily="18" charset="0"/>
                <a:cs typeface="Times New Roman" pitchFamily="18" charset="0"/>
              </a:rPr>
              <a:t>Calculated in the same manner as the </a:t>
            </a:r>
            <a:r>
              <a:rPr lang="en-US" b="1" dirty="0" err="1" smtClean="0">
                <a:latin typeface="Times New Roman" pitchFamily="18" charset="0"/>
                <a:cs typeface="Times New Roman" pitchFamily="18" charset="0"/>
              </a:rPr>
              <a:t>Ruthroff</a:t>
            </a:r>
            <a:r>
              <a:rPr lang="en-US" b="1" dirty="0" smtClean="0">
                <a:latin typeface="Times New Roman" pitchFamily="18" charset="0"/>
                <a:cs typeface="Times New Roman" pitchFamily="18" charset="0"/>
              </a:rPr>
              <a:t> design (</a:t>
            </a:r>
            <a:r>
              <a:rPr lang="en-US" b="1" dirty="0" smtClean="0">
                <a:solidFill>
                  <a:srgbClr val="FF0000"/>
                </a:solidFill>
                <a:latin typeface="Times New Roman" pitchFamily="18" charset="0"/>
                <a:cs typeface="Times New Roman" pitchFamily="18" charset="0"/>
              </a:rPr>
              <a:t>Based on Total  # of turns</a:t>
            </a:r>
            <a:r>
              <a:rPr lang="en-US" b="1" dirty="0" smtClean="0">
                <a:latin typeface="Times New Roman" pitchFamily="18" charset="0"/>
                <a:cs typeface="Times New Roman" pitchFamily="18" charset="0"/>
              </a:rPr>
              <a:t>)</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Leakage Inductance less than 1% of Magnetization Inductance, since almost unity 			coupling in transmission line line.</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610600" cy="6555641"/>
          </a:xfrm>
          <a:prstGeom prst="rect">
            <a:avLst/>
          </a:prstGeom>
        </p:spPr>
        <p:txBody>
          <a:bodyPr wrap="square">
            <a:spAutoFit/>
          </a:bodyPr>
          <a:lstStyle/>
          <a:p>
            <a:r>
              <a:rPr lang="en-US" sz="2400" b="1" dirty="0" smtClean="0">
                <a:latin typeface="Times New Roman" pitchFamily="18" charset="0"/>
                <a:cs typeface="Times New Roman" pitchFamily="18" charset="0"/>
              </a:rPr>
              <a:t>		Guanella 1:1 </a:t>
            </a:r>
            <a:r>
              <a:rPr lang="en-US" sz="2400" b="1" dirty="0" err="1" smtClean="0">
                <a:latin typeface="Times New Roman" pitchFamily="18" charset="0"/>
                <a:cs typeface="Times New Roman" pitchFamily="18" charset="0"/>
              </a:rPr>
              <a:t>Balun</a:t>
            </a:r>
            <a:r>
              <a:rPr lang="en-US" sz="2400" b="1" dirty="0" smtClean="0">
                <a:latin typeface="Times New Roman" pitchFamily="18" charset="0"/>
                <a:cs typeface="Times New Roman" pitchFamily="18" charset="0"/>
              </a:rPr>
              <a:t> cont ……</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Leakage Inductance can sometimes be used in conjunction </a:t>
            </a:r>
          </a:p>
          <a:p>
            <a:r>
              <a:rPr lang="en-US" b="1" dirty="0" smtClean="0">
                <a:latin typeface="Times New Roman" pitchFamily="18" charset="0"/>
                <a:cs typeface="Times New Roman" pitchFamily="18" charset="0"/>
              </a:rPr>
              <a:t>	with external peaking capacitors to form a Low Pass Filter whose BW is</a:t>
            </a:r>
          </a:p>
          <a:p>
            <a:r>
              <a:rPr lang="en-US" b="1" dirty="0" smtClean="0">
                <a:latin typeface="Times New Roman" pitchFamily="18" charset="0"/>
                <a:cs typeface="Times New Roman" pitchFamily="18" charset="0"/>
              </a:rPr>
              <a:t> 	outside of the intended frequency response (</a:t>
            </a:r>
            <a:r>
              <a:rPr lang="en-US" b="1" i="1" dirty="0" smtClean="0">
                <a:latin typeface="Times New Roman" pitchFamily="18" charset="0"/>
                <a:cs typeface="Times New Roman" pitchFamily="18" charset="0"/>
              </a:rPr>
              <a:t>discussed later</a:t>
            </a:r>
            <a:r>
              <a:rPr lang="en-US" b="1" dirty="0" smtClean="0">
                <a:latin typeface="Times New Roman" pitchFamily="18" charset="0"/>
                <a:cs typeface="Times New Roman" pitchFamily="18" charset="0"/>
              </a:rPr>
              <a:t>)</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This technique extends the operating bandwidth, and improves in band VSWR</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Insertion Losses of </a:t>
            </a:r>
            <a:r>
              <a:rPr lang="en-US" b="1" dirty="0" err="1" smtClean="0">
                <a:latin typeface="Times New Roman" pitchFamily="18" charset="0"/>
                <a:cs typeface="Times New Roman" pitchFamily="18" charset="0"/>
              </a:rPr>
              <a:t>milli-dBs</a:t>
            </a:r>
            <a:r>
              <a:rPr lang="en-US" b="1" dirty="0" smtClean="0">
                <a:latin typeface="Times New Roman" pitchFamily="18" charset="0"/>
                <a:cs typeface="Times New Roman" pitchFamily="18" charset="0"/>
              </a:rPr>
              <a:t> across most of the Band easily possible.</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Very compact rugged design  … </a:t>
            </a:r>
          </a:p>
          <a:p>
            <a:r>
              <a:rPr lang="en-US" b="1" dirty="0" smtClean="0">
                <a:latin typeface="Times New Roman" pitchFamily="18" charset="0"/>
                <a:cs typeface="Times New Roman" pitchFamily="18" charset="0"/>
              </a:rPr>
              <a:t>	Conservative approach  …. The core size need be no larger than 1/3 the core 	volume needed in the </a:t>
            </a:r>
            <a:r>
              <a:rPr lang="en-US" b="1" dirty="0" err="1" smtClean="0">
                <a:latin typeface="Times New Roman" pitchFamily="18" charset="0"/>
                <a:cs typeface="Times New Roman" pitchFamily="18" charset="0"/>
              </a:rPr>
              <a:t>Ruthroff</a:t>
            </a:r>
            <a:r>
              <a:rPr lang="en-US" b="1" dirty="0" smtClean="0">
                <a:latin typeface="Times New Roman" pitchFamily="18" charset="0"/>
                <a:cs typeface="Times New Roman" pitchFamily="18" charset="0"/>
              </a:rPr>
              <a:t> approach for the same power</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Only applies to the Guanella 1:1 connection</a:t>
            </a:r>
          </a:p>
          <a:p>
            <a:r>
              <a:rPr lang="en-US" b="1" dirty="0" smtClean="0">
                <a:solidFill>
                  <a:srgbClr val="FF0000"/>
                </a:solidFill>
                <a:latin typeface="Times New Roman" pitchFamily="18" charset="0"/>
                <a:cs typeface="Times New Roman" pitchFamily="18" charset="0"/>
              </a:rPr>
              <a:t>	</a:t>
            </a:r>
            <a:r>
              <a:rPr lang="en-US" b="1" dirty="0" smtClean="0">
                <a:latin typeface="Times New Roman" pitchFamily="18" charset="0"/>
                <a:cs typeface="Times New Roman" pitchFamily="18" charset="0"/>
              </a:rPr>
              <a:t>Examples (1:1 Guanella configuration): </a:t>
            </a:r>
          </a:p>
          <a:p>
            <a:r>
              <a:rPr lang="en-US" b="1" dirty="0" smtClean="0">
                <a:latin typeface="Times New Roman" pitchFamily="18" charset="0"/>
                <a:cs typeface="Times New Roman" pitchFamily="18" charset="0"/>
              </a:rPr>
              <a:t>	FT140 mix 31 or mix 43 can easily support 500 watts SSB </a:t>
            </a:r>
            <a:r>
              <a:rPr lang="en-US" b="1" dirty="0" err="1" smtClean="0">
                <a:latin typeface="Times New Roman" pitchFamily="18" charset="0"/>
                <a:cs typeface="Times New Roman" pitchFamily="18" charset="0"/>
              </a:rPr>
              <a:t>PeP</a:t>
            </a:r>
            <a:r>
              <a:rPr lang="en-US" b="1" dirty="0" smtClean="0">
                <a:latin typeface="Times New Roman" pitchFamily="18" charset="0"/>
                <a:cs typeface="Times New Roman" pitchFamily="18" charset="0"/>
              </a:rPr>
              <a:t> </a:t>
            </a:r>
          </a:p>
          <a:p>
            <a:r>
              <a:rPr lang="en-US" b="1" dirty="0" smtClean="0">
                <a:latin typeface="Times New Roman" pitchFamily="18" charset="0"/>
                <a:cs typeface="Times New Roman" pitchFamily="18" charset="0"/>
              </a:rPr>
              <a:t>	FT240 mix 31 or mix 43 can easily handle 1 </a:t>
            </a:r>
            <a:r>
              <a:rPr lang="en-US" b="1" dirty="0" err="1" smtClean="0">
                <a:latin typeface="Times New Roman" pitchFamily="18" charset="0"/>
                <a:cs typeface="Times New Roman" pitchFamily="18" charset="0"/>
              </a:rPr>
              <a:t>Kw</a:t>
            </a:r>
            <a:r>
              <a:rPr lang="en-US" b="1" dirty="0" smtClean="0">
                <a:latin typeface="Times New Roman" pitchFamily="18" charset="0"/>
                <a:cs typeface="Times New Roman" pitchFamily="18" charset="0"/>
              </a:rPr>
              <a:t> SSB </a:t>
            </a:r>
            <a:r>
              <a:rPr lang="en-US" b="1" dirty="0" err="1" smtClean="0">
                <a:latin typeface="Times New Roman" pitchFamily="18" charset="0"/>
                <a:cs typeface="Times New Roman" pitchFamily="18" charset="0"/>
              </a:rPr>
              <a:t>PeP</a:t>
            </a:r>
            <a:r>
              <a:rPr lang="en-US" b="1" dirty="0" smtClean="0">
                <a:latin typeface="Times New Roman" pitchFamily="18" charset="0"/>
                <a:cs typeface="Times New Roman" pitchFamily="18" charset="0"/>
              </a:rPr>
              <a:t> </a:t>
            </a:r>
          </a:p>
          <a:p>
            <a:r>
              <a:rPr lang="en-US" b="1" dirty="0" smtClean="0">
                <a:latin typeface="Times New Roman" pitchFamily="18" charset="0"/>
                <a:cs typeface="Times New Roman" pitchFamily="18" charset="0"/>
              </a:rPr>
              <a:t>	Double stack FT240 cores can handle full legal key down power</a:t>
            </a:r>
          </a:p>
          <a:p>
            <a:r>
              <a:rPr lang="en-US" b="1" dirty="0" smtClean="0">
                <a:latin typeface="Times New Roman" pitchFamily="18" charset="0"/>
                <a:cs typeface="Times New Roman" pitchFamily="18" charset="0"/>
              </a:rPr>
              <a:t>	Back-off  to 70%  if Load VSWR  &gt; 3:1</a:t>
            </a:r>
          </a:p>
          <a:p>
            <a:endParaRPr lang="en-US"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686800" cy="7263527"/>
          </a:xfrm>
          <a:prstGeom prst="rect">
            <a:avLst/>
          </a:prstGeom>
        </p:spPr>
        <p:txBody>
          <a:bodyPr wrap="square">
            <a:spAutoFit/>
          </a:bodyPr>
          <a:lstStyle/>
          <a:p>
            <a:r>
              <a:rPr lang="en-US" sz="2400" b="1" dirty="0" smtClean="0">
                <a:latin typeface="Times New Roman" pitchFamily="18" charset="0"/>
                <a:cs typeface="Times New Roman" pitchFamily="18" charset="0"/>
              </a:rPr>
              <a:t>        Guanella </a:t>
            </a:r>
            <a:r>
              <a:rPr lang="en-US" sz="2400" b="1" dirty="0" err="1" smtClean="0">
                <a:latin typeface="Times New Roman" pitchFamily="18" charset="0"/>
                <a:cs typeface="Times New Roman" pitchFamily="18" charset="0"/>
              </a:rPr>
              <a:t>Balun</a:t>
            </a:r>
            <a:r>
              <a:rPr lang="en-US" sz="2400" b="1" dirty="0" smtClean="0">
                <a:latin typeface="Times New Roman" pitchFamily="18" charset="0"/>
                <a:cs typeface="Times New Roman" pitchFamily="18" charset="0"/>
              </a:rPr>
              <a:t> can be configured to furnish</a:t>
            </a:r>
          </a:p>
          <a:p>
            <a:r>
              <a:rPr lang="en-US" sz="2400" b="1" dirty="0" smtClean="0">
                <a:latin typeface="Times New Roman" pitchFamily="18" charset="0"/>
                <a:cs typeface="Times New Roman" pitchFamily="18" charset="0"/>
              </a:rPr>
              <a:t> Impedance Transformation as well as Current balancing </a:t>
            </a:r>
          </a:p>
          <a:p>
            <a:endParaRPr lang="en-US"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1:4 and 1:9 Configurations are made my taking the 1:1 prototype </a:t>
            </a:r>
          </a:p>
          <a:p>
            <a:r>
              <a:rPr lang="en-US" sz="2000" b="1" dirty="0" smtClean="0">
                <a:latin typeface="Times New Roman" pitchFamily="18" charset="0"/>
                <a:cs typeface="Times New Roman" pitchFamily="18" charset="0"/>
              </a:rPr>
              <a:t>and combining the </a:t>
            </a:r>
            <a:r>
              <a:rPr lang="en-US" sz="2000" b="1" dirty="0" smtClean="0">
                <a:solidFill>
                  <a:srgbClr val="FF0000"/>
                </a:solidFill>
                <a:latin typeface="Times New Roman" pitchFamily="18" charset="0"/>
                <a:cs typeface="Times New Roman" pitchFamily="18" charset="0"/>
              </a:rPr>
              <a:t>low impedance nodes in parallel</a:t>
            </a:r>
            <a:r>
              <a:rPr lang="en-US" sz="2000" b="1" dirty="0" smtClean="0">
                <a:latin typeface="Times New Roman" pitchFamily="18" charset="0"/>
                <a:cs typeface="Times New Roman" pitchFamily="18" charset="0"/>
              </a:rPr>
              <a:t>, and </a:t>
            </a:r>
            <a:r>
              <a:rPr lang="en-US" sz="2000" b="1" dirty="0" smtClean="0">
                <a:solidFill>
                  <a:srgbClr val="FF0000"/>
                </a:solidFill>
                <a:latin typeface="Times New Roman" pitchFamily="18" charset="0"/>
                <a:cs typeface="Times New Roman" pitchFamily="18" charset="0"/>
              </a:rPr>
              <a:t>high impedance nodes in series</a:t>
            </a:r>
          </a:p>
          <a:p>
            <a:endParaRPr lang="en-US" sz="2000" b="1" dirty="0" smtClean="0">
              <a:solidFill>
                <a:srgbClr val="FF0000"/>
              </a:solidFill>
              <a:latin typeface="Times New Roman" pitchFamily="18" charset="0"/>
              <a:cs typeface="Times New Roman" pitchFamily="18" charset="0"/>
            </a:endParaRPr>
          </a:p>
          <a:p>
            <a:r>
              <a:rPr lang="en-US" sz="2200" b="1" dirty="0" smtClean="0">
                <a:latin typeface="Times New Roman" pitchFamily="18" charset="0"/>
                <a:cs typeface="Times New Roman" pitchFamily="18" charset="0"/>
              </a:rPr>
              <a:t>   Unlike the </a:t>
            </a:r>
            <a:r>
              <a:rPr lang="en-US" sz="2200" b="1" dirty="0" err="1" smtClean="0">
                <a:latin typeface="Times New Roman" pitchFamily="18" charset="0"/>
                <a:cs typeface="Times New Roman" pitchFamily="18" charset="0"/>
              </a:rPr>
              <a:t>Ruthroff</a:t>
            </a:r>
            <a:r>
              <a:rPr lang="en-US" sz="2200" b="1" dirty="0" smtClean="0">
                <a:latin typeface="Times New Roman" pitchFamily="18" charset="0"/>
                <a:cs typeface="Times New Roman" pitchFamily="18" charset="0"/>
              </a:rPr>
              <a:t> configuration:</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None of the Guanella windings see the entire input or output voltages,</a:t>
            </a:r>
          </a:p>
          <a:p>
            <a:r>
              <a:rPr lang="en-US" sz="2000" b="1" dirty="0" smtClean="0">
                <a:latin typeface="Times New Roman" pitchFamily="18" charset="0"/>
                <a:cs typeface="Times New Roman" pitchFamily="18" charset="0"/>
              </a:rPr>
              <a:t>   because of the series connections of some transmission lines</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For example:</a:t>
            </a:r>
          </a:p>
          <a:p>
            <a:r>
              <a:rPr lang="en-US" sz="2000" b="1" dirty="0" smtClean="0">
                <a:latin typeface="Times New Roman" pitchFamily="18" charset="0"/>
                <a:cs typeface="Times New Roman" pitchFamily="18" charset="0"/>
              </a:rPr>
              <a:t>   Worst case winding voltage in the  1:4 </a:t>
            </a:r>
            <a:r>
              <a:rPr lang="en-US" sz="2000" b="1" dirty="0" err="1" smtClean="0">
                <a:latin typeface="Times New Roman" pitchFamily="18" charset="0"/>
                <a:cs typeface="Times New Roman" pitchFamily="18" charset="0"/>
              </a:rPr>
              <a:t>Balun</a:t>
            </a:r>
            <a:r>
              <a:rPr lang="en-US" sz="2000" b="1" dirty="0" smtClean="0">
                <a:latin typeface="Times New Roman" pitchFamily="18" charset="0"/>
                <a:cs typeface="Times New Roman" pitchFamily="18" charset="0"/>
              </a:rPr>
              <a:t> is only ½ of the voltage on the 		high Z side,</a:t>
            </a:r>
          </a:p>
          <a:p>
            <a:r>
              <a:rPr lang="en-US" sz="2000" b="1" dirty="0" smtClean="0">
                <a:latin typeface="Times New Roman" pitchFamily="18" charset="0"/>
                <a:cs typeface="Times New Roman" pitchFamily="18" charset="0"/>
              </a:rPr>
              <a:t>   Worst case for  the 1:9 </a:t>
            </a:r>
            <a:r>
              <a:rPr lang="en-US" sz="2000" b="1" dirty="0" err="1" smtClean="0">
                <a:latin typeface="Times New Roman" pitchFamily="18" charset="0"/>
                <a:cs typeface="Times New Roman" pitchFamily="18" charset="0"/>
              </a:rPr>
              <a:t>balun</a:t>
            </a:r>
            <a:r>
              <a:rPr lang="en-US" sz="2000" b="1" dirty="0" smtClean="0">
                <a:latin typeface="Times New Roman" pitchFamily="18" charset="0"/>
                <a:cs typeface="Times New Roman" pitchFamily="18" charset="0"/>
              </a:rPr>
              <a:t> is only 2/3 of the highest voltages.</a:t>
            </a:r>
          </a:p>
          <a:p>
            <a:r>
              <a:rPr lang="en-US" sz="2000" b="1" dirty="0" smtClean="0">
                <a:latin typeface="Times New Roman" pitchFamily="18" charset="0"/>
                <a:cs typeface="Times New Roman" pitchFamily="18" charset="0"/>
              </a:rPr>
              <a:t>   Whereas wires in the </a:t>
            </a:r>
            <a:r>
              <a:rPr lang="en-US" sz="2000" b="1" dirty="0" err="1" smtClean="0">
                <a:latin typeface="Times New Roman" pitchFamily="18" charset="0"/>
                <a:cs typeface="Times New Roman" pitchFamily="18" charset="0"/>
              </a:rPr>
              <a:t>Ruthroff</a:t>
            </a:r>
            <a:r>
              <a:rPr lang="en-US" sz="2000" b="1" dirty="0" smtClean="0">
                <a:latin typeface="Times New Roman" pitchFamily="18" charset="0"/>
                <a:cs typeface="Times New Roman" pitchFamily="18" charset="0"/>
              </a:rPr>
              <a:t> configuration see the entire voltage.</a:t>
            </a:r>
          </a:p>
          <a:p>
            <a:r>
              <a:rPr lang="en-US" sz="2000" b="1" dirty="0" smtClean="0">
                <a:latin typeface="Times New Roman" pitchFamily="18" charset="0"/>
                <a:cs typeface="Times New Roman" pitchFamily="18" charset="0"/>
              </a:rPr>
              <a:t>   Allows for less flux and smaller cores than the </a:t>
            </a:r>
            <a:r>
              <a:rPr lang="en-US" sz="2000" b="1" dirty="0" err="1" smtClean="0">
                <a:latin typeface="Times New Roman" pitchFamily="18" charset="0"/>
                <a:cs typeface="Times New Roman" pitchFamily="18" charset="0"/>
              </a:rPr>
              <a:t>Ruthroff</a:t>
            </a:r>
            <a:r>
              <a:rPr lang="en-US" sz="2000" b="1" dirty="0" smtClean="0">
                <a:latin typeface="Times New Roman" pitchFamily="18" charset="0"/>
                <a:cs typeface="Times New Roman" pitchFamily="18" charset="0"/>
              </a:rPr>
              <a:t> approach</a:t>
            </a:r>
          </a:p>
          <a:p>
            <a:endParaRPr lang="en-US" sz="2000" b="1" dirty="0" smtClean="0">
              <a:latin typeface="Times New Roman" pitchFamily="18" charset="0"/>
              <a:cs typeface="Times New Roman" pitchFamily="18" charset="0"/>
            </a:endParaRPr>
          </a:p>
          <a:p>
            <a:endParaRPr lang="en-US" sz="2000" b="1" dirty="0" smtClean="0">
              <a:latin typeface="Times New Roman" pitchFamily="18" charset="0"/>
              <a:cs typeface="Times New Roman" pitchFamily="18" charset="0"/>
            </a:endParaRPr>
          </a:p>
          <a:p>
            <a:endParaRPr lang="en-US" sz="2000" b="1" dirty="0" smtClean="0">
              <a:latin typeface="Times New Roman" pitchFamily="18" charset="0"/>
              <a:cs typeface="Times New Roman" pitchFamily="18" charset="0"/>
            </a:endParaRPr>
          </a:p>
          <a:p>
            <a:endParaRPr lang="en-US" sz="2000" b="1" dirty="0" smtClean="0">
              <a:latin typeface="Times New Roman" pitchFamily="18" charset="0"/>
              <a:cs typeface="Times New Roman" pitchFamily="18" charset="0"/>
            </a:endParaRPr>
          </a:p>
          <a:p>
            <a:endParaRPr lang="en-US" sz="20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991600" cy="369332"/>
          </a:xfrm>
          <a:prstGeom prst="rect">
            <a:avLst/>
          </a:prstGeom>
        </p:spPr>
        <p:txBody>
          <a:bodyPr wrap="square">
            <a:spAutoFit/>
          </a:bodyPr>
          <a:lstStyle/>
          <a:p>
            <a:r>
              <a:rPr lang="en-US" b="1" dirty="0" smtClean="0">
                <a:latin typeface="Times New Roman" pitchFamily="18" charset="0"/>
                <a:cs typeface="Times New Roman" pitchFamily="18" charset="0"/>
              </a:rPr>
              <a:t>                                              Guanella 1: 4 Current </a:t>
            </a:r>
            <a:r>
              <a:rPr lang="en-US" b="1" dirty="0" err="1" smtClean="0">
                <a:latin typeface="Times New Roman" pitchFamily="18" charset="0"/>
                <a:cs typeface="Times New Roman" pitchFamily="18" charset="0"/>
              </a:rPr>
              <a:t>Balun</a:t>
            </a:r>
            <a:endParaRPr lang="en-US" dirty="0"/>
          </a:p>
        </p:txBody>
      </p:sp>
      <p:pic>
        <p:nvPicPr>
          <p:cNvPr id="3" name="Picture 2" descr="The Guanella 1:4 balun."/>
          <p:cNvPicPr>
            <a:picLocks noChangeAspect="1" noChangeArrowheads="1"/>
          </p:cNvPicPr>
          <p:nvPr/>
        </p:nvPicPr>
        <p:blipFill>
          <a:blip r:embed="rId2"/>
          <a:srcRect/>
          <a:stretch>
            <a:fillRect/>
          </a:stretch>
        </p:blipFill>
        <p:spPr bwMode="auto">
          <a:xfrm>
            <a:off x="1371600" y="533400"/>
            <a:ext cx="5715000" cy="2514600"/>
          </a:xfrm>
          <a:prstGeom prst="rect">
            <a:avLst/>
          </a:prstGeom>
          <a:noFill/>
        </p:spPr>
      </p:pic>
      <p:sp>
        <p:nvSpPr>
          <p:cNvPr id="4" name="Rectangle 3"/>
          <p:cNvSpPr/>
          <p:nvPr/>
        </p:nvSpPr>
        <p:spPr>
          <a:xfrm>
            <a:off x="2667000" y="3200400"/>
            <a:ext cx="2956900" cy="369332"/>
          </a:xfrm>
          <a:prstGeom prst="rect">
            <a:avLst/>
          </a:prstGeom>
        </p:spPr>
        <p:txBody>
          <a:bodyPr wrap="none">
            <a:spAutoFit/>
          </a:bodyPr>
          <a:lstStyle/>
          <a:p>
            <a:r>
              <a:rPr lang="en-US" b="1" dirty="0" smtClean="0">
                <a:latin typeface="Times New Roman" pitchFamily="18" charset="0"/>
                <a:cs typeface="Times New Roman" pitchFamily="18" charset="0"/>
              </a:rPr>
              <a:t>Guanella 1:9 Current </a:t>
            </a:r>
            <a:r>
              <a:rPr lang="en-US" b="1" dirty="0" err="1" smtClean="0">
                <a:latin typeface="Times New Roman" pitchFamily="18" charset="0"/>
                <a:cs typeface="Times New Roman" pitchFamily="18" charset="0"/>
              </a:rPr>
              <a:t>Balun</a:t>
            </a:r>
            <a:endParaRPr lang="en-US" dirty="0"/>
          </a:p>
        </p:txBody>
      </p:sp>
      <p:pic>
        <p:nvPicPr>
          <p:cNvPr id="1026" name="Picture 2" descr="https://static.wixstatic.com/media/7bf821_68197837561b49a88aaa707cc7ca7e38~mv2.png/v1/fill/w_925,h_346,al_c,q_85,usm_0.66_1.00_0.01,enc_auto/7bf821_68197837561b49a88aaa707cc7ca7e38~mv2.png"/>
          <p:cNvPicPr>
            <a:picLocks noChangeAspect="1" noChangeArrowheads="1"/>
          </p:cNvPicPr>
          <p:nvPr/>
        </p:nvPicPr>
        <p:blipFill>
          <a:blip r:embed="rId3"/>
          <a:srcRect/>
          <a:stretch>
            <a:fillRect/>
          </a:stretch>
        </p:blipFill>
        <p:spPr bwMode="auto">
          <a:xfrm>
            <a:off x="1066800" y="3657600"/>
            <a:ext cx="6096000" cy="2438400"/>
          </a:xfrm>
          <a:prstGeom prst="rect">
            <a:avLst/>
          </a:prstGeom>
          <a:noFill/>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686800" cy="5663089"/>
          </a:xfrm>
          <a:prstGeom prst="rect">
            <a:avLst/>
          </a:prstGeom>
        </p:spPr>
        <p:txBody>
          <a:bodyPr wrap="square">
            <a:spAutoFit/>
          </a:bodyPr>
          <a:lstStyle/>
          <a:p>
            <a:r>
              <a:rPr lang="en-US" sz="2400" b="1" dirty="0" smtClean="0">
                <a:latin typeface="Times New Roman" pitchFamily="18" charset="0"/>
                <a:cs typeface="Times New Roman" pitchFamily="18" charset="0"/>
              </a:rPr>
              <a:t>        Implications of the Guanella approach on Core Sizing</a:t>
            </a:r>
          </a:p>
          <a:p>
            <a:endParaRPr lang="en-US" sz="2400"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1:1 </a:t>
            </a:r>
            <a:r>
              <a:rPr lang="en-US" b="1" dirty="0" err="1" smtClean="0">
                <a:latin typeface="Times New Roman" pitchFamily="18" charset="0"/>
                <a:cs typeface="Times New Roman" pitchFamily="18" charset="0"/>
              </a:rPr>
              <a:t>Balun</a:t>
            </a:r>
            <a:r>
              <a:rPr lang="en-US" b="1" dirty="0" smtClean="0">
                <a:latin typeface="Times New Roman" pitchFamily="18" charset="0"/>
                <a:cs typeface="Times New Roman" pitchFamily="18" charset="0"/>
              </a:rPr>
              <a:t>  Differential winding voltage ≈ 0, theoretically no flux in the core; using a 	core sized at 15% of </a:t>
            </a:r>
            <a:r>
              <a:rPr lang="en-US" b="1" dirty="0" err="1" smtClean="0">
                <a:latin typeface="Times New Roman" pitchFamily="18" charset="0"/>
                <a:cs typeface="Times New Roman" pitchFamily="18" charset="0"/>
              </a:rPr>
              <a:t>PeP</a:t>
            </a:r>
            <a:r>
              <a:rPr lang="en-US" b="1" dirty="0" smtClean="0">
                <a:latin typeface="Times New Roman" pitchFamily="18" charset="0"/>
                <a:cs typeface="Times New Roman" pitchFamily="18" charset="0"/>
              </a:rPr>
              <a:t> more than adequate</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1:4 </a:t>
            </a:r>
            <a:r>
              <a:rPr lang="en-US" b="1" dirty="0" err="1" smtClean="0">
                <a:latin typeface="Times New Roman" pitchFamily="18" charset="0"/>
                <a:cs typeface="Times New Roman" pitchFamily="18" charset="0"/>
              </a:rPr>
              <a:t>Balun</a:t>
            </a:r>
            <a:r>
              <a:rPr lang="en-US" b="1" dirty="0" smtClean="0">
                <a:latin typeface="Times New Roman" pitchFamily="18" charset="0"/>
                <a:cs typeface="Times New Roman" pitchFamily="18" charset="0"/>
              </a:rPr>
              <a:t>   1 / 2 voltage     equates to 6 dB power back-off =  25% actual power</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1:9 </a:t>
            </a:r>
            <a:r>
              <a:rPr lang="en-US" b="1" dirty="0" err="1" smtClean="0">
                <a:latin typeface="Times New Roman" pitchFamily="18" charset="0"/>
                <a:cs typeface="Times New Roman" pitchFamily="18" charset="0"/>
              </a:rPr>
              <a:t>Balun</a:t>
            </a:r>
            <a:r>
              <a:rPr lang="en-US" b="1" dirty="0" smtClean="0">
                <a:latin typeface="Times New Roman" pitchFamily="18" charset="0"/>
                <a:cs typeface="Times New Roman" pitchFamily="18" charset="0"/>
              </a:rPr>
              <a:t>    2 / 3 voltage    equates  to 3.5 dB power back-off  = 45% actual power</a:t>
            </a:r>
          </a:p>
          <a:p>
            <a:endParaRPr lang="en-US" b="1" dirty="0" smtClean="0">
              <a:latin typeface="Times New Roman" pitchFamily="18" charset="0"/>
              <a:cs typeface="Times New Roman" pitchFamily="18" charset="0"/>
            </a:endParaRPr>
          </a:p>
          <a:p>
            <a:r>
              <a:rPr lang="en-US" sz="2200" b="1" dirty="0" smtClean="0">
                <a:latin typeface="Times New Roman" pitchFamily="18" charset="0"/>
                <a:cs typeface="Times New Roman" pitchFamily="18" charset="0"/>
              </a:rPr>
              <a:t>		                Summarizing:</a:t>
            </a:r>
          </a:p>
          <a:p>
            <a:endParaRPr lang="en-US" sz="2200" b="1" dirty="0" smtClean="0">
              <a:latin typeface="Times New Roman" pitchFamily="18" charset="0"/>
              <a:cs typeface="Times New Roman" pitchFamily="18" charset="0"/>
            </a:endParaRPr>
          </a:p>
          <a:p>
            <a:r>
              <a:rPr lang="en-US" b="1" dirty="0" smtClean="0">
                <a:solidFill>
                  <a:srgbClr val="FF0000"/>
                </a:solidFill>
                <a:latin typeface="Times New Roman" pitchFamily="18" charset="0"/>
                <a:cs typeface="Times New Roman" pitchFamily="18" charset="0"/>
              </a:rPr>
              <a:t>  Core size for a Guanella 1:1 </a:t>
            </a:r>
            <a:r>
              <a:rPr lang="en-US" b="1" dirty="0" err="1" smtClean="0">
                <a:solidFill>
                  <a:srgbClr val="FF0000"/>
                </a:solidFill>
                <a:latin typeface="Times New Roman" pitchFamily="18" charset="0"/>
                <a:cs typeface="Times New Roman" pitchFamily="18" charset="0"/>
              </a:rPr>
              <a:t>balun</a:t>
            </a:r>
            <a:r>
              <a:rPr lang="en-US" b="1" dirty="0" smtClean="0">
                <a:solidFill>
                  <a:srgbClr val="FF0000"/>
                </a:solidFill>
                <a:latin typeface="Times New Roman" pitchFamily="18" charset="0"/>
                <a:cs typeface="Times New Roman" pitchFamily="18" charset="0"/>
              </a:rPr>
              <a:t> can be chosen for 15% of operating </a:t>
            </a:r>
            <a:r>
              <a:rPr lang="en-US" b="1" dirty="0" err="1" smtClean="0">
                <a:solidFill>
                  <a:srgbClr val="FF0000"/>
                </a:solidFill>
                <a:latin typeface="Times New Roman" pitchFamily="18" charset="0"/>
                <a:cs typeface="Times New Roman" pitchFamily="18" charset="0"/>
              </a:rPr>
              <a:t>PeP</a:t>
            </a:r>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b="1" dirty="0" smtClean="0">
                <a:solidFill>
                  <a:srgbClr val="FF0000"/>
                </a:solidFill>
                <a:latin typeface="Times New Roman" pitchFamily="18" charset="0"/>
                <a:cs typeface="Times New Roman" pitchFamily="18" charset="0"/>
              </a:rPr>
              <a:t>  Core size for a Guanella 1:4 </a:t>
            </a:r>
            <a:r>
              <a:rPr lang="en-US" b="1" dirty="0" err="1" smtClean="0">
                <a:solidFill>
                  <a:srgbClr val="FF0000"/>
                </a:solidFill>
                <a:latin typeface="Times New Roman" pitchFamily="18" charset="0"/>
                <a:cs typeface="Times New Roman" pitchFamily="18" charset="0"/>
              </a:rPr>
              <a:t>balun</a:t>
            </a:r>
            <a:r>
              <a:rPr lang="en-US" b="1" dirty="0" smtClean="0">
                <a:solidFill>
                  <a:srgbClr val="FF0000"/>
                </a:solidFill>
                <a:latin typeface="Times New Roman" pitchFamily="18" charset="0"/>
                <a:cs typeface="Times New Roman" pitchFamily="18" charset="0"/>
              </a:rPr>
              <a:t> can be chosen for 25% of operating </a:t>
            </a:r>
            <a:r>
              <a:rPr lang="en-US" b="1" dirty="0" err="1" smtClean="0">
                <a:solidFill>
                  <a:srgbClr val="FF0000"/>
                </a:solidFill>
                <a:latin typeface="Times New Roman" pitchFamily="18" charset="0"/>
                <a:cs typeface="Times New Roman" pitchFamily="18" charset="0"/>
              </a:rPr>
              <a:t>PeP</a:t>
            </a:r>
            <a:endParaRPr lang="en-US" b="1" dirty="0" smtClean="0">
              <a:solidFill>
                <a:srgbClr val="FF0000"/>
              </a:solidFill>
              <a:latin typeface="Times New Roman" pitchFamily="18" charset="0"/>
              <a:cs typeface="Times New Roman" pitchFamily="18" charset="0"/>
            </a:endParaRPr>
          </a:p>
          <a:p>
            <a:endParaRPr lang="en-US" b="1" dirty="0" smtClean="0">
              <a:solidFill>
                <a:srgbClr val="FF0000"/>
              </a:solidFill>
              <a:latin typeface="Times New Roman" pitchFamily="18" charset="0"/>
              <a:cs typeface="Times New Roman" pitchFamily="18" charset="0"/>
            </a:endParaRPr>
          </a:p>
          <a:p>
            <a:r>
              <a:rPr lang="en-US" b="1" dirty="0" smtClean="0">
                <a:solidFill>
                  <a:srgbClr val="FF0000"/>
                </a:solidFill>
                <a:latin typeface="Times New Roman" pitchFamily="18" charset="0"/>
                <a:cs typeface="Times New Roman" pitchFamily="18" charset="0"/>
              </a:rPr>
              <a:t>  Core size for a Guanella 1:9 </a:t>
            </a:r>
            <a:r>
              <a:rPr lang="en-US" b="1" dirty="0" err="1" smtClean="0">
                <a:solidFill>
                  <a:srgbClr val="FF0000"/>
                </a:solidFill>
                <a:latin typeface="Times New Roman" pitchFamily="18" charset="0"/>
                <a:cs typeface="Times New Roman" pitchFamily="18" charset="0"/>
              </a:rPr>
              <a:t>balun</a:t>
            </a:r>
            <a:r>
              <a:rPr lang="en-US" b="1" dirty="0" smtClean="0">
                <a:solidFill>
                  <a:srgbClr val="FF0000"/>
                </a:solidFill>
                <a:latin typeface="Times New Roman" pitchFamily="18" charset="0"/>
                <a:cs typeface="Times New Roman" pitchFamily="18" charset="0"/>
              </a:rPr>
              <a:t> can be chosen for 45% of operating </a:t>
            </a:r>
            <a:r>
              <a:rPr lang="en-US" b="1" dirty="0" err="1" smtClean="0">
                <a:solidFill>
                  <a:srgbClr val="FF0000"/>
                </a:solidFill>
                <a:latin typeface="Times New Roman" pitchFamily="18" charset="0"/>
                <a:cs typeface="Times New Roman" pitchFamily="18" charset="0"/>
              </a:rPr>
              <a:t>PeP</a:t>
            </a:r>
            <a:endParaRPr lang="en-US" b="1" dirty="0" smtClean="0">
              <a:solidFill>
                <a:srgbClr val="FF0000"/>
              </a:solidFill>
              <a:latin typeface="Times New Roman" pitchFamily="18" charset="0"/>
              <a:cs typeface="Times New Roman" pitchFamily="18" charset="0"/>
            </a:endParaRPr>
          </a:p>
          <a:p>
            <a:endParaRPr lang="en-US" b="1" dirty="0" smtClean="0">
              <a:solidFill>
                <a:srgbClr val="FF0000"/>
              </a:solidFill>
              <a:latin typeface="Times New Roman" pitchFamily="18" charset="0"/>
              <a:cs typeface="Times New Roman" pitchFamily="18" charset="0"/>
            </a:endParaRPr>
          </a:p>
          <a:p>
            <a:r>
              <a:rPr lang="en-US" b="1" dirty="0" smtClean="0">
                <a:solidFill>
                  <a:srgbClr val="FF0000"/>
                </a:solidFill>
                <a:latin typeface="Times New Roman" pitchFamily="18" charset="0"/>
                <a:cs typeface="Times New Roman" pitchFamily="18" charset="0"/>
              </a:rPr>
              <a:t>	</a:t>
            </a:r>
            <a:r>
              <a:rPr lang="en-US" b="1" dirty="0" smtClean="0">
                <a:latin typeface="Times New Roman" pitchFamily="18" charset="0"/>
                <a:cs typeface="Times New Roman" pitchFamily="18" charset="0"/>
              </a:rPr>
              <a:t>Use these </a:t>
            </a:r>
            <a:r>
              <a:rPr lang="en-US" b="1" dirty="0" err="1" smtClean="0">
                <a:latin typeface="Times New Roman" pitchFamily="18" charset="0"/>
                <a:cs typeface="Times New Roman" pitchFamily="18" charset="0"/>
              </a:rPr>
              <a:t>PeP</a:t>
            </a:r>
            <a:r>
              <a:rPr lang="en-US" b="1" dirty="0" smtClean="0">
                <a:latin typeface="Times New Roman" pitchFamily="18" charset="0"/>
                <a:cs typeface="Times New Roman" pitchFamily="18" charset="0"/>
              </a:rPr>
              <a:t> values as inputs into the spreadsheet, rather than actual 			power level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br>
              <a:rPr lang="en-US" dirty="0" smtClean="0"/>
            </a:br>
            <a:endParaRPr lang="en-US" dirty="0"/>
          </a:p>
        </p:txBody>
      </p:sp>
      <p:sp>
        <p:nvSpPr>
          <p:cNvPr id="3" name="Text Placeholder 2"/>
          <p:cNvSpPr>
            <a:spLocks noGrp="1"/>
          </p:cNvSpPr>
          <p:nvPr>
            <p:ph type="body" idx="2"/>
          </p:nvPr>
        </p:nvSpPr>
        <p:spPr/>
        <p:txBody>
          <a:bodyPr/>
          <a:lstStyle/>
          <a:p>
            <a:r>
              <a:rPr lang="en-US" dirty="0" smtClean="0"/>
              <a:t> </a:t>
            </a:r>
            <a:endParaRPr lang="en-US" dirty="0"/>
          </a:p>
        </p:txBody>
      </p:sp>
      <p:sp>
        <p:nvSpPr>
          <p:cNvPr id="4" name="Content Placeholder 3"/>
          <p:cNvSpPr>
            <a:spLocks noGrp="1"/>
          </p:cNvSpPr>
          <p:nvPr>
            <p:ph sz="half" idx="1"/>
          </p:nvPr>
        </p:nvSpPr>
        <p:spPr>
          <a:xfrm>
            <a:off x="609600" y="838200"/>
            <a:ext cx="7467600" cy="6431280"/>
          </a:xfrm>
        </p:spPr>
        <p:txBody>
          <a:bodyPr>
            <a:normAutofit fontScale="85000" lnSpcReduction="20000"/>
          </a:bodyPr>
          <a:lstStyle/>
          <a:p>
            <a:r>
              <a:rPr lang="en-US" sz="4400" b="1" dirty="0" smtClean="0">
                <a:latin typeface="Times New Roman" pitchFamily="18" charset="0"/>
                <a:cs typeface="Times New Roman" pitchFamily="18" charset="0"/>
              </a:rPr>
              <a:t>Ideal Transformer continued …..</a:t>
            </a:r>
          </a:p>
          <a:p>
            <a:endParaRPr lang="en-US" sz="4400" b="1" dirty="0" smtClean="0"/>
          </a:p>
          <a:p>
            <a:pPr>
              <a:buFont typeface="Wingdings" pitchFamily="2" charset="2"/>
              <a:buChar char="§"/>
            </a:pPr>
            <a:r>
              <a:rPr lang="en-US" sz="3400" b="1" dirty="0" smtClean="0">
                <a:solidFill>
                  <a:srgbClr val="FF0000"/>
                </a:solidFill>
                <a:latin typeface="Times New Roman" pitchFamily="18" charset="0"/>
                <a:cs typeface="Times New Roman" pitchFamily="18" charset="0"/>
              </a:rPr>
              <a:t>Primary Power = v in x i in</a:t>
            </a:r>
            <a:r>
              <a:rPr lang="en-US" sz="3400" b="1" dirty="0" smtClean="0">
                <a:latin typeface="Times New Roman" pitchFamily="18" charset="0"/>
                <a:cs typeface="Times New Roman" pitchFamily="18" charset="0"/>
              </a:rPr>
              <a:t>, and,</a:t>
            </a:r>
          </a:p>
          <a:p>
            <a:pPr>
              <a:buFont typeface="Wingdings" pitchFamily="2" charset="2"/>
              <a:buChar char="§"/>
            </a:pPr>
            <a:r>
              <a:rPr lang="en-US" sz="3400" b="1" dirty="0" smtClean="0">
                <a:solidFill>
                  <a:srgbClr val="FF0000"/>
                </a:solidFill>
                <a:latin typeface="Times New Roman" pitchFamily="18" charset="0"/>
                <a:cs typeface="Times New Roman" pitchFamily="18" charset="0"/>
              </a:rPr>
              <a:t>Secondary Power = v out x i out</a:t>
            </a:r>
          </a:p>
          <a:p>
            <a:pPr>
              <a:buFont typeface="Wingdings" pitchFamily="2" charset="2"/>
              <a:buChar char="§"/>
            </a:pPr>
            <a:r>
              <a:rPr lang="en-US" sz="3400" b="1" dirty="0" smtClean="0">
                <a:latin typeface="Times New Roman" pitchFamily="18" charset="0"/>
                <a:cs typeface="Times New Roman" pitchFamily="18" charset="0"/>
              </a:rPr>
              <a:t>Since there are no losses:</a:t>
            </a:r>
          </a:p>
          <a:p>
            <a:pPr>
              <a:buFont typeface="Wingdings" pitchFamily="2" charset="2"/>
              <a:buChar char="§"/>
            </a:pPr>
            <a:r>
              <a:rPr lang="en-US" sz="3400" b="1" dirty="0" smtClean="0">
                <a:latin typeface="Times New Roman" pitchFamily="18" charset="0"/>
                <a:cs typeface="Times New Roman" pitchFamily="18" charset="0"/>
              </a:rPr>
              <a:t>P primary == P secondary,</a:t>
            </a:r>
          </a:p>
          <a:p>
            <a:pPr>
              <a:buFont typeface="Wingdings" pitchFamily="2" charset="2"/>
              <a:buChar char="§"/>
            </a:pPr>
            <a:r>
              <a:rPr lang="en-US" sz="3400" b="1" dirty="0" smtClean="0">
                <a:solidFill>
                  <a:srgbClr val="FF0000"/>
                </a:solidFill>
                <a:latin typeface="Times New Roman" pitchFamily="18" charset="0"/>
                <a:cs typeface="Times New Roman" pitchFamily="18" charset="0"/>
              </a:rPr>
              <a:t>v in x i in == v out x i out</a:t>
            </a:r>
          </a:p>
          <a:p>
            <a:pPr>
              <a:buFont typeface="Wingdings" pitchFamily="2" charset="2"/>
              <a:buChar char="§"/>
            </a:pPr>
            <a:r>
              <a:rPr lang="en-US" sz="3400" b="1" dirty="0" smtClean="0">
                <a:latin typeface="Times New Roman" pitchFamily="18" charset="0"/>
                <a:cs typeface="Times New Roman" pitchFamily="18" charset="0"/>
              </a:rPr>
              <a:t>Recall that the voltage relationship between Primary and Secondary is governed by the </a:t>
            </a:r>
            <a:r>
              <a:rPr lang="en-US" sz="3400" b="1" dirty="0" smtClean="0">
                <a:solidFill>
                  <a:srgbClr val="FF0000"/>
                </a:solidFill>
                <a:latin typeface="Times New Roman" pitchFamily="18" charset="0"/>
                <a:cs typeface="Times New Roman" pitchFamily="18" charset="0"/>
              </a:rPr>
              <a:t>turns ratio, N</a:t>
            </a:r>
          </a:p>
          <a:p>
            <a:pPr>
              <a:buFont typeface="Wingdings" pitchFamily="2" charset="2"/>
              <a:buChar char="§"/>
            </a:pPr>
            <a:r>
              <a:rPr lang="en-US" sz="3400" b="1" dirty="0" smtClean="0">
                <a:latin typeface="Times New Roman" pitchFamily="18" charset="0"/>
                <a:cs typeface="Times New Roman" pitchFamily="18" charset="0"/>
              </a:rPr>
              <a:t>N = number of secondary turns / number of primary turns, or</a:t>
            </a:r>
          </a:p>
          <a:p>
            <a:pPr>
              <a:buFont typeface="Wingdings" pitchFamily="2" charset="2"/>
              <a:buChar char="§"/>
            </a:pPr>
            <a:r>
              <a:rPr lang="en-US" sz="3400" b="1" dirty="0" smtClean="0">
                <a:solidFill>
                  <a:srgbClr val="FF0000"/>
                </a:solidFill>
                <a:latin typeface="Times New Roman" pitchFamily="18" charset="0"/>
                <a:cs typeface="Times New Roman" pitchFamily="18" charset="0"/>
              </a:rPr>
              <a:t>N = Ns / Np</a:t>
            </a:r>
          </a:p>
          <a:p>
            <a:pPr>
              <a:buNone/>
            </a:pPr>
            <a:r>
              <a:rPr lang="en-US" sz="4400" dirty="0" smtClean="0"/>
              <a:t> </a:t>
            </a:r>
          </a:p>
          <a:p>
            <a:pPr>
              <a:buFont typeface="Wingdings" pitchFamily="2" charset="2"/>
              <a:buChar char="§"/>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8915400" cy="7971413"/>
          </a:xfrm>
          <a:prstGeom prst="rect">
            <a:avLst/>
          </a:prstGeom>
        </p:spPr>
        <p:txBody>
          <a:bodyPr wrap="square">
            <a:spAutoFit/>
          </a:bodyPr>
          <a:lstStyle/>
          <a:p>
            <a:r>
              <a:rPr lang="en-US" sz="2200" b="1" dirty="0" smtClean="0">
                <a:latin typeface="Times New Roman" pitchFamily="18" charset="0"/>
                <a:cs typeface="Times New Roman" pitchFamily="18" charset="0"/>
              </a:rPr>
              <a:t>        Preliminary Testing </a:t>
            </a:r>
            <a:r>
              <a:rPr lang="en-US" sz="2200" b="1" i="1" dirty="0" smtClean="0">
                <a:latin typeface="Times New Roman" pitchFamily="18" charset="0"/>
                <a:cs typeface="Times New Roman" pitchFamily="18" charset="0"/>
              </a:rPr>
              <a:t>Prior </a:t>
            </a:r>
            <a:r>
              <a:rPr lang="en-US" sz="2200" b="1" dirty="0" smtClean="0">
                <a:latin typeface="Times New Roman" pitchFamily="18" charset="0"/>
                <a:cs typeface="Times New Roman" pitchFamily="18" charset="0"/>
              </a:rPr>
              <a:t>to Installing </a:t>
            </a:r>
            <a:r>
              <a:rPr lang="en-US" sz="2200" b="1" dirty="0" err="1" smtClean="0">
                <a:latin typeface="Times New Roman" pitchFamily="18" charset="0"/>
                <a:cs typeface="Times New Roman" pitchFamily="18" charset="0"/>
              </a:rPr>
              <a:t>Xfmr</a:t>
            </a:r>
            <a:r>
              <a:rPr lang="en-US" sz="2200" b="1" dirty="0" smtClean="0">
                <a:latin typeface="Times New Roman" pitchFamily="18" charset="0"/>
                <a:cs typeface="Times New Roman" pitchFamily="18" charset="0"/>
              </a:rPr>
              <a:t> in Enclosure:</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Low Level VSWR Measurement:</a:t>
            </a:r>
          </a:p>
          <a:p>
            <a:r>
              <a:rPr lang="en-US" b="1" dirty="0" smtClean="0">
                <a:latin typeface="Times New Roman" pitchFamily="18" charset="0"/>
                <a:cs typeface="Times New Roman" pitchFamily="18" charset="0"/>
              </a:rPr>
              <a:t>                 Temporarily solder  UUT to a test connector, terminate the device in the 		         required load as per the figure, below:</a:t>
            </a:r>
          </a:p>
          <a:p>
            <a:r>
              <a:rPr lang="en-US" b="1" dirty="0" smtClean="0">
                <a:latin typeface="Times New Roman" pitchFamily="18" charset="0"/>
                <a:cs typeface="Times New Roman" pitchFamily="18" charset="0"/>
              </a:rPr>
              <a:t>	  Measure VSWR across the desired frequency range either using</a:t>
            </a:r>
          </a:p>
          <a:p>
            <a:r>
              <a:rPr lang="en-US" b="1" dirty="0" smtClean="0">
                <a:latin typeface="Times New Roman" pitchFamily="18" charset="0"/>
                <a:cs typeface="Times New Roman" pitchFamily="18" charset="0"/>
              </a:rPr>
              <a:t>                         a VNA  or Antenna Analyzer.</a:t>
            </a:r>
          </a:p>
          <a:p>
            <a:r>
              <a:rPr lang="en-US" b="1" dirty="0" smtClean="0">
                <a:latin typeface="Times New Roman" pitchFamily="18" charset="0"/>
                <a:cs typeface="Times New Roman" pitchFamily="18" charset="0"/>
              </a:rPr>
              <a:t>                  If VSWR is within design limits,  perform </a:t>
            </a:r>
            <a:r>
              <a:rPr lang="en-US" b="1" dirty="0" smtClean="0">
                <a:solidFill>
                  <a:srgbClr val="FF0000"/>
                </a:solidFill>
                <a:latin typeface="Times New Roman" pitchFamily="18" charset="0"/>
                <a:cs typeface="Times New Roman" pitchFamily="18" charset="0"/>
              </a:rPr>
              <a:t>coarse</a:t>
            </a:r>
            <a:r>
              <a:rPr lang="en-US" b="1" dirty="0" smtClean="0">
                <a:latin typeface="Times New Roman" pitchFamily="18" charset="0"/>
                <a:cs typeface="Times New Roman" pitchFamily="18" charset="0"/>
              </a:rPr>
              <a:t> Insertion Loss </a:t>
            </a:r>
          </a:p>
          <a:p>
            <a:r>
              <a:rPr lang="en-US" b="1" dirty="0" smtClean="0">
                <a:latin typeface="Times New Roman" pitchFamily="18" charset="0"/>
                <a:cs typeface="Times New Roman" pitchFamily="18" charset="0"/>
              </a:rPr>
              <a:t>                  measurement  ( </a:t>
            </a:r>
            <a:r>
              <a:rPr lang="en-US" b="1" i="1" dirty="0" smtClean="0">
                <a:latin typeface="Times New Roman" pitchFamily="18" charset="0"/>
                <a:cs typeface="Times New Roman" pitchFamily="18" charset="0"/>
              </a:rPr>
              <a:t>will be discussed after VSWR peaking section</a:t>
            </a:r>
            <a:r>
              <a:rPr lang="en-US" b="1" dirty="0" smtClean="0">
                <a:latin typeface="Times New Roman" pitchFamily="18" charset="0"/>
                <a:cs typeface="Times New Roman" pitchFamily="18" charset="0"/>
              </a:rPr>
              <a:t>).</a:t>
            </a:r>
          </a:p>
          <a:p>
            <a:r>
              <a:rPr lang="en-US" b="1" dirty="0" smtClean="0">
                <a:latin typeface="Times New Roman" pitchFamily="18" charset="0"/>
                <a:cs typeface="Times New Roman" pitchFamily="18" charset="0"/>
              </a:rPr>
              <a:t>                  Otherwise , VSWR may be improved  either by adding a shunt peaking   	 	         capacitor(s), or a series inductor, or combination 		</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endParaRPr lang="en-US" dirty="0"/>
          </a:p>
        </p:txBody>
      </p:sp>
      <p:pic>
        <p:nvPicPr>
          <p:cNvPr id="4" name="Picture 3" descr="unun_test1.jpg"/>
          <p:cNvPicPr>
            <a:picLocks noChangeAspect="1"/>
          </p:cNvPicPr>
          <p:nvPr/>
        </p:nvPicPr>
        <p:blipFill>
          <a:blip r:embed="rId2"/>
          <a:stretch>
            <a:fillRect/>
          </a:stretch>
        </p:blipFill>
        <p:spPr>
          <a:xfrm>
            <a:off x="3200400" y="3505200"/>
            <a:ext cx="2286000" cy="2971800"/>
          </a:xfrm>
          <a:prstGeom prst="rect">
            <a:avLst/>
          </a:prstGeom>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839200" cy="2354491"/>
          </a:xfrm>
          <a:prstGeom prst="rect">
            <a:avLst/>
          </a:prstGeom>
        </p:spPr>
        <p:txBody>
          <a:bodyPr wrap="square">
            <a:spAutoFit/>
          </a:bodyPr>
          <a:lstStyle/>
          <a:p>
            <a:r>
              <a:rPr lang="en-US" sz="2400" b="1" dirty="0" smtClean="0">
                <a:latin typeface="Times New Roman" pitchFamily="18" charset="0"/>
                <a:cs typeface="Times New Roman" pitchFamily="18" charset="0"/>
              </a:rPr>
              <a:t>Adding External </a:t>
            </a:r>
            <a:r>
              <a:rPr lang="en-US" sz="2400" b="1" dirty="0" err="1" smtClean="0">
                <a:latin typeface="Times New Roman" pitchFamily="18" charset="0"/>
                <a:cs typeface="Times New Roman" pitchFamily="18" charset="0"/>
              </a:rPr>
              <a:t>Reactances</a:t>
            </a:r>
            <a:r>
              <a:rPr lang="en-US" sz="2400" b="1" dirty="0" smtClean="0">
                <a:latin typeface="Times New Roman" pitchFamily="18" charset="0"/>
                <a:cs typeface="Times New Roman" pitchFamily="18" charset="0"/>
              </a:rPr>
              <a:t> May Improve VSWR / Insertion Loss </a:t>
            </a:r>
          </a:p>
          <a:p>
            <a:endParaRPr lang="en-US" b="1" dirty="0" smtClean="0">
              <a:latin typeface="Times New Roman" pitchFamily="18" charset="0"/>
              <a:cs typeface="Times New Roman" pitchFamily="18" charset="0"/>
            </a:endParaRPr>
          </a:p>
          <a:p>
            <a:r>
              <a:rPr lang="en-US" sz="2200" b="1" dirty="0" smtClean="0">
                <a:latin typeface="Times New Roman" pitchFamily="18" charset="0"/>
                <a:cs typeface="Times New Roman" pitchFamily="18" charset="0"/>
              </a:rPr>
              <a:t>                                                    How?</a:t>
            </a:r>
          </a:p>
          <a:p>
            <a:r>
              <a:rPr lang="en-US" sz="2200" b="1" dirty="0" smtClean="0">
                <a:latin typeface="Times New Roman" pitchFamily="18" charset="0"/>
                <a:cs typeface="Times New Roman" pitchFamily="18" charset="0"/>
              </a:rPr>
              <a:t>			</a:t>
            </a:r>
          </a:p>
          <a:p>
            <a:r>
              <a:rPr lang="en-US" sz="2200"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Consider a 3 section </a:t>
            </a:r>
            <a:r>
              <a:rPr lang="el-GR" sz="2500" b="1" dirty="0" smtClean="0">
                <a:latin typeface="Times New Roman" pitchFamily="18" charset="0"/>
                <a:cs typeface="Times New Roman" pitchFamily="18" charset="0"/>
              </a:rPr>
              <a:t>π</a:t>
            </a:r>
            <a:r>
              <a:rPr lang="en-US" sz="2500"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Filter:</a:t>
            </a:r>
          </a:p>
          <a:p>
            <a:endParaRPr lang="en-US" b="1" dirty="0" smtClean="0">
              <a:latin typeface="Times New Roman" pitchFamily="18" charset="0"/>
              <a:cs typeface="Times New Roman" pitchFamily="18" charset="0"/>
            </a:endParaRPr>
          </a:p>
          <a:p>
            <a:r>
              <a:rPr lang="en-US" dirty="0" smtClean="0"/>
              <a:t>  </a:t>
            </a:r>
            <a:endParaRPr lang="en-US" dirty="0"/>
          </a:p>
        </p:txBody>
      </p:sp>
      <p:pic>
        <p:nvPicPr>
          <p:cNvPr id="3" name="Picture 2" descr="pi_match_lowpass.png"/>
          <p:cNvPicPr>
            <a:picLocks noChangeAspect="1"/>
          </p:cNvPicPr>
          <p:nvPr/>
        </p:nvPicPr>
        <p:blipFill>
          <a:blip r:embed="rId2"/>
          <a:stretch>
            <a:fillRect/>
          </a:stretch>
        </p:blipFill>
        <p:spPr>
          <a:xfrm>
            <a:off x="2362200" y="2209800"/>
            <a:ext cx="3886200" cy="1524000"/>
          </a:xfrm>
          <a:prstGeom prst="rect">
            <a:avLst/>
          </a:prstGeom>
        </p:spPr>
      </p:pic>
      <p:sp>
        <p:nvSpPr>
          <p:cNvPr id="4" name="Rectangle 3"/>
          <p:cNvSpPr/>
          <p:nvPr/>
        </p:nvSpPr>
        <p:spPr>
          <a:xfrm>
            <a:off x="990600" y="3886200"/>
            <a:ext cx="7349191" cy="2308324"/>
          </a:xfrm>
          <a:prstGeom prst="rect">
            <a:avLst/>
          </a:prstGeom>
        </p:spPr>
        <p:txBody>
          <a:bodyPr wrap="none">
            <a:spAutoFit/>
          </a:bodyPr>
          <a:lstStyle/>
          <a:p>
            <a:r>
              <a:rPr lang="en-US" b="1" dirty="0" smtClean="0">
                <a:latin typeface="Times New Roman" pitchFamily="18" charset="0"/>
                <a:cs typeface="Times New Roman" pitchFamily="18" charset="0"/>
              </a:rPr>
              <a:t>   These elements are already embedded in the transformer</a:t>
            </a:r>
          </a:p>
          <a:p>
            <a:r>
              <a:rPr lang="en-US" b="1" dirty="0" smtClean="0">
                <a:latin typeface="Times New Roman" pitchFamily="18" charset="0"/>
                <a:cs typeface="Times New Roman" pitchFamily="18" charset="0"/>
              </a:rPr>
              <a:t>   But may not be the optimal values for loss or VSWR</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Add shunt capacitors to the Low Impedance side</a:t>
            </a:r>
          </a:p>
          <a:p>
            <a:r>
              <a:rPr lang="en-US" b="1" dirty="0" smtClean="0">
                <a:latin typeface="Times New Roman" pitchFamily="18" charset="0"/>
                <a:cs typeface="Times New Roman" pitchFamily="18" charset="0"/>
              </a:rPr>
              <a:t>    Add series Inductors  UNUN either side (</a:t>
            </a:r>
            <a:r>
              <a:rPr lang="en-US" b="1" dirty="0" err="1" smtClean="0">
                <a:solidFill>
                  <a:srgbClr val="FF0000"/>
                </a:solidFill>
                <a:latin typeface="Times New Roman" pitchFamily="18" charset="0"/>
                <a:cs typeface="Times New Roman" pitchFamily="18" charset="0"/>
              </a:rPr>
              <a:t>Balun</a:t>
            </a:r>
            <a:r>
              <a:rPr lang="en-US" b="1" dirty="0" smtClean="0">
                <a:solidFill>
                  <a:srgbClr val="FF0000"/>
                </a:solidFill>
                <a:latin typeface="Times New Roman" pitchFamily="18" charset="0"/>
                <a:cs typeface="Times New Roman" pitchFamily="18" charset="0"/>
              </a:rPr>
              <a:t>, unbalanced side, only)</a:t>
            </a:r>
          </a:p>
          <a:p>
            <a:r>
              <a:rPr lang="en-US" b="1" dirty="0" smtClean="0">
                <a:latin typeface="Times New Roman" pitchFamily="18" charset="0"/>
                <a:cs typeface="Times New Roman" pitchFamily="18" charset="0"/>
              </a:rPr>
              <a:t>	              as needed by test</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Usually only needed to improve performance on high end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box(in)">
                                      <p:cBhvr>
                                        <p:cTn id="10" dur="500"/>
                                        <p:tgtEl>
                                          <p:spTgt spid="2">
                                            <p:txEl>
                                              <p:pRg st="3" end="3"/>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box(in)">
                                      <p:cBhvr>
                                        <p:cTn id="13" dur="500"/>
                                        <p:tgtEl>
                                          <p:spTgt spid="2">
                                            <p:txEl>
                                              <p:pRg st="4" end="4"/>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2">
                                            <p:txEl>
                                              <p:pRg st="6" end="6"/>
                                            </p:txEl>
                                          </p:spTgt>
                                        </p:tgtEl>
                                        <p:attrNameLst>
                                          <p:attrName>style.visibility</p:attrName>
                                        </p:attrNameLst>
                                      </p:cBhvr>
                                      <p:to>
                                        <p:strVal val="visible"/>
                                      </p:to>
                                    </p:set>
                                    <p:animEffect transition="in" filter="box(in)">
                                      <p:cBhvr>
                                        <p:cTn id="16" dur="500"/>
                                        <p:tgtEl>
                                          <p:spTgt spid="2">
                                            <p:txEl>
                                              <p:pRg st="6" end="6"/>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box(in)">
                                      <p:cBhvr>
                                        <p:cTn id="19" dur="500"/>
                                        <p:tgtEl>
                                          <p:spTgt spid="4">
                                            <p:txEl>
                                              <p:pRg st="0" end="0"/>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ox(in)">
                                      <p:cBhvr>
                                        <p:cTn id="22" dur="500"/>
                                        <p:tgtEl>
                                          <p:spTgt spid="4">
                                            <p:txEl>
                                              <p:pRg st="1" end="1"/>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box(in)">
                                      <p:cBhvr>
                                        <p:cTn id="25" dur="500"/>
                                        <p:tgtEl>
                                          <p:spTgt spid="4">
                                            <p:txEl>
                                              <p:pRg st="3" end="3"/>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Effect transition="in" filter="box(in)">
                                      <p:cBhvr>
                                        <p:cTn id="28" dur="500"/>
                                        <p:tgtEl>
                                          <p:spTgt spid="4">
                                            <p:txEl>
                                              <p:pRg st="4" end="4"/>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Effect transition="in" filter="box(in)">
                                      <p:cBhvr>
                                        <p:cTn id="31" dur="500"/>
                                        <p:tgtEl>
                                          <p:spTgt spid="4">
                                            <p:txEl>
                                              <p:pRg st="5" end="5"/>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4">
                                            <p:txEl>
                                              <p:pRg st="7" end="7"/>
                                            </p:txEl>
                                          </p:spTgt>
                                        </p:tgtEl>
                                        <p:attrNameLst>
                                          <p:attrName>style.visibility</p:attrName>
                                        </p:attrNameLst>
                                      </p:cBhvr>
                                      <p:to>
                                        <p:strVal val="visible"/>
                                      </p:to>
                                    </p:set>
                                    <p:animEffect transition="in" filter="box(in)">
                                      <p:cBhvr>
                                        <p:cTn id="34"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839200" cy="7017306"/>
          </a:xfrm>
          <a:prstGeom prst="rect">
            <a:avLst/>
          </a:prstGeom>
        </p:spPr>
        <p:txBody>
          <a:bodyPr wrap="square">
            <a:spAutoFit/>
          </a:bodyPr>
          <a:lstStyle/>
          <a:p>
            <a:r>
              <a:rPr lang="en-US" sz="2400" b="1" dirty="0" smtClean="0">
                <a:latin typeface="Times New Roman" pitchFamily="18" charset="0"/>
                <a:cs typeface="Times New Roman" pitchFamily="18" charset="0"/>
              </a:rPr>
              <a:t>	Goal is to achieve a Pi Filter with a Cut-off</a:t>
            </a:r>
          </a:p>
          <a:p>
            <a:r>
              <a:rPr lang="en-US" sz="2400" b="1" dirty="0" smtClean="0">
                <a:latin typeface="Times New Roman" pitchFamily="18" charset="0"/>
                <a:cs typeface="Times New Roman" pitchFamily="18" charset="0"/>
              </a:rPr>
              <a:t> 	Frequency Greater than F max, with specified</a:t>
            </a:r>
          </a:p>
          <a:p>
            <a:r>
              <a:rPr lang="en-US" sz="2400" b="1" dirty="0" smtClean="0">
                <a:latin typeface="Times New Roman" pitchFamily="18" charset="0"/>
                <a:cs typeface="Times New Roman" pitchFamily="18" charset="0"/>
              </a:rPr>
              <a:t> 	Insertion Loss and VSWR across band of interest</a:t>
            </a:r>
            <a:endParaRPr lang="en-US" b="1" dirty="0" smtClean="0">
              <a:latin typeface="Times New Roman" pitchFamily="18" charset="0"/>
              <a:cs typeface="Times New Roman" pitchFamily="18" charset="0"/>
            </a:endParaRPr>
          </a:p>
          <a:p>
            <a:endParaRPr lang="en-US" sz="2400"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Determined empirically by measurement</a:t>
            </a:r>
          </a:p>
          <a:p>
            <a:r>
              <a:rPr lang="en-US" b="1" dirty="0" smtClean="0">
                <a:latin typeface="Times New Roman" pitchFamily="18" charset="0"/>
                <a:cs typeface="Times New Roman" pitchFamily="18" charset="0"/>
              </a:rPr>
              <a:t>	     Add shunt Capacitance if C is too small, or,</a:t>
            </a:r>
          </a:p>
          <a:p>
            <a:r>
              <a:rPr lang="en-US" b="1" dirty="0" smtClean="0">
                <a:latin typeface="Times New Roman" pitchFamily="18" charset="0"/>
                <a:cs typeface="Times New Roman" pitchFamily="18" charset="0"/>
              </a:rPr>
              <a:t>	     Add series air wound inductors if Leakage Inductance is too small</a:t>
            </a:r>
          </a:p>
          <a:p>
            <a:r>
              <a:rPr lang="en-US" b="1" dirty="0" smtClean="0">
                <a:latin typeface="Times New Roman" pitchFamily="18" charset="0"/>
                <a:cs typeface="Times New Roman" pitchFamily="18" charset="0"/>
              </a:rPr>
              <a:t>                     No need to achieve a “perfect” low pass response for the filter</a:t>
            </a:r>
          </a:p>
          <a:p>
            <a:r>
              <a:rPr lang="en-US" b="1" dirty="0" smtClean="0">
                <a:latin typeface="Times New Roman" pitchFamily="18" charset="0"/>
                <a:cs typeface="Times New Roman" pitchFamily="18" charset="0"/>
              </a:rPr>
              <a:t> 	     Just improve performance to meet design specifications within band</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Shunt Capacitor Guidelines:</a:t>
            </a:r>
          </a:p>
          <a:p>
            <a:r>
              <a:rPr lang="en-US" b="1" dirty="0" smtClean="0">
                <a:latin typeface="Times New Roman" pitchFamily="18" charset="0"/>
                <a:cs typeface="Times New Roman" pitchFamily="18" charset="0"/>
              </a:rPr>
              <a:t>	   Add to Low Impedance side only</a:t>
            </a:r>
          </a:p>
          <a:p>
            <a:r>
              <a:rPr lang="en-US" b="1"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UNUNS </a:t>
            </a:r>
            <a:r>
              <a:rPr lang="en-US" b="1" dirty="0" smtClean="0">
                <a:latin typeface="Times New Roman" pitchFamily="18" charset="0"/>
                <a:cs typeface="Times New Roman" pitchFamily="18" charset="0"/>
              </a:rPr>
              <a:t>add from node to ground, </a:t>
            </a:r>
            <a:r>
              <a:rPr lang="en-US" b="1" dirty="0" smtClean="0">
                <a:solidFill>
                  <a:srgbClr val="FF0000"/>
                </a:solidFill>
                <a:latin typeface="Times New Roman" pitchFamily="18" charset="0"/>
                <a:cs typeface="Times New Roman" pitchFamily="18" charset="0"/>
              </a:rPr>
              <a:t>BALUNS</a:t>
            </a:r>
            <a:r>
              <a:rPr lang="en-US" b="1" dirty="0" smtClean="0">
                <a:latin typeface="Times New Roman" pitchFamily="18" charset="0"/>
                <a:cs typeface="Times New Roman" pitchFamily="18" charset="0"/>
              </a:rPr>
              <a:t> add across balanced terminals</a:t>
            </a:r>
          </a:p>
          <a:p>
            <a:r>
              <a:rPr lang="en-US" b="1" dirty="0" smtClean="0">
                <a:latin typeface="Times New Roman" pitchFamily="18" charset="0"/>
                <a:cs typeface="Times New Roman" pitchFamily="18" charset="0"/>
              </a:rPr>
              <a:t>	   Range of added values for HF: typically 5 </a:t>
            </a:r>
            <a:r>
              <a:rPr lang="en-US" b="1" dirty="0" err="1" smtClean="0">
                <a:latin typeface="Times New Roman" pitchFamily="18" charset="0"/>
                <a:cs typeface="Times New Roman" pitchFamily="18" charset="0"/>
              </a:rPr>
              <a:t>pf</a:t>
            </a:r>
            <a:r>
              <a:rPr lang="en-US" b="1" dirty="0" smtClean="0">
                <a:latin typeface="Times New Roman" pitchFamily="18" charset="0"/>
                <a:cs typeface="Times New Roman" pitchFamily="18" charset="0"/>
              </a:rPr>
              <a:t> to 68 </a:t>
            </a:r>
            <a:r>
              <a:rPr lang="en-US" b="1" dirty="0" err="1" smtClean="0">
                <a:latin typeface="Times New Roman" pitchFamily="18" charset="0"/>
                <a:cs typeface="Times New Roman" pitchFamily="18" charset="0"/>
              </a:rPr>
              <a:t>pf</a:t>
            </a:r>
            <a:r>
              <a:rPr lang="en-US" b="1" dirty="0" smtClean="0">
                <a:latin typeface="Times New Roman" pitchFamily="18" charset="0"/>
                <a:cs typeface="Times New Roman" pitchFamily="18" charset="0"/>
              </a:rPr>
              <a:t>, “dog bone” mica</a:t>
            </a:r>
          </a:p>
          <a:p>
            <a:r>
              <a:rPr lang="en-US" b="1" dirty="0" smtClean="0">
                <a:latin typeface="Times New Roman" pitchFamily="18" charset="0"/>
                <a:cs typeface="Times New Roman" pitchFamily="18" charset="0"/>
              </a:rPr>
              <a:t>	   Choose caps with proper voltage ratings (1500 w is 387 v peak on 50 ohms)</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Inductor Guidelines:</a:t>
            </a:r>
          </a:p>
          <a:p>
            <a:r>
              <a:rPr lang="en-US" b="1" dirty="0" smtClean="0">
                <a:latin typeface="Times New Roman" pitchFamily="18" charset="0"/>
                <a:cs typeface="Times New Roman" pitchFamily="18" charset="0"/>
              </a:rPr>
              <a:t>	   Add in series only to unbalanced side, either high or low impedance</a:t>
            </a:r>
          </a:p>
          <a:p>
            <a:r>
              <a:rPr lang="en-US" b="1" dirty="0" smtClean="0">
                <a:latin typeface="Times New Roman" pitchFamily="18" charset="0"/>
                <a:cs typeface="Times New Roman" pitchFamily="18" charset="0"/>
              </a:rPr>
              <a:t>	   Air wound or </a:t>
            </a:r>
            <a:r>
              <a:rPr lang="en-US" b="1" dirty="0" err="1" smtClean="0">
                <a:latin typeface="Times New Roman" pitchFamily="18" charset="0"/>
                <a:cs typeface="Times New Roman" pitchFamily="18" charset="0"/>
              </a:rPr>
              <a:t>Toroid</a:t>
            </a:r>
            <a:r>
              <a:rPr lang="en-US" b="1" dirty="0" smtClean="0">
                <a:latin typeface="Times New Roman" pitchFamily="18" charset="0"/>
                <a:cs typeface="Times New Roman" pitchFamily="18" charset="0"/>
              </a:rPr>
              <a:t> coils (</a:t>
            </a:r>
            <a:r>
              <a:rPr lang="en-US" b="1" dirty="0" err="1" smtClean="0">
                <a:latin typeface="Times New Roman" pitchFamily="18" charset="0"/>
                <a:cs typeface="Times New Roman" pitchFamily="18" charset="0"/>
              </a:rPr>
              <a:t>Toroids</a:t>
            </a:r>
            <a:r>
              <a:rPr lang="en-US" b="1" dirty="0" smtClean="0">
                <a:latin typeface="Times New Roman" pitchFamily="18" charset="0"/>
                <a:cs typeface="Times New Roman" pitchFamily="18" charset="0"/>
              </a:rPr>
              <a:t> up to 200w </a:t>
            </a:r>
            <a:r>
              <a:rPr lang="en-US" b="1" dirty="0" err="1" smtClean="0">
                <a:latin typeface="Times New Roman" pitchFamily="18" charset="0"/>
                <a:cs typeface="Times New Roman" pitchFamily="18" charset="0"/>
              </a:rPr>
              <a:t>PeP</a:t>
            </a:r>
            <a:r>
              <a:rPr lang="en-US" b="1" dirty="0" smtClean="0">
                <a:latin typeface="Times New Roman" pitchFamily="18" charset="0"/>
                <a:cs typeface="Times New Roman" pitchFamily="18" charset="0"/>
              </a:rPr>
              <a:t>)</a:t>
            </a:r>
          </a:p>
          <a:p>
            <a:r>
              <a:rPr lang="en-US" b="1" dirty="0" smtClean="0">
                <a:latin typeface="Times New Roman" pitchFamily="18" charset="0"/>
                <a:cs typeface="Times New Roman" pitchFamily="18" charset="0"/>
              </a:rPr>
              <a:t>	   Typical Inductor range: 0.1uh to 2uh, air wounds use at least #14 gauge			</a:t>
            </a:r>
          </a:p>
          <a:p>
            <a:endParaRPr lang="en-US" sz="24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a:t>
            </a:r>
            <a:endParaRPr lang="en-US" sz="2400"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10600" cy="6155531"/>
          </a:xfrm>
          <a:prstGeom prst="rect">
            <a:avLst/>
          </a:prstGeom>
        </p:spPr>
        <p:txBody>
          <a:bodyPr wrap="square">
            <a:spAutoFit/>
          </a:bodyPr>
          <a:lstStyle/>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Coarse” Low Power Insertion Loss Test</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Use Antenna Analyzer or VNA </a:t>
            </a:r>
          </a:p>
          <a:p>
            <a:endParaRPr lang="en-US"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Antenna Analyzer</a:t>
            </a:r>
          </a:p>
          <a:p>
            <a:r>
              <a:rPr lang="en-US" b="1" dirty="0" smtClean="0">
                <a:latin typeface="Times New Roman" pitchFamily="18" charset="0"/>
                <a:cs typeface="Times New Roman" pitchFamily="18" charset="0"/>
              </a:rPr>
              <a:t>                    Disconnect Load fro Transformer</a:t>
            </a:r>
          </a:p>
          <a:p>
            <a:r>
              <a:rPr lang="en-US" b="1" dirty="0" smtClean="0">
                <a:latin typeface="Times New Roman" pitchFamily="18" charset="0"/>
                <a:cs typeface="Times New Roman" pitchFamily="18" charset="0"/>
              </a:rPr>
              <a:t>                    Set Analyzer to read Coax Loss </a:t>
            </a:r>
          </a:p>
          <a:p>
            <a:r>
              <a:rPr lang="en-US" b="1" dirty="0" smtClean="0">
                <a:latin typeface="Times New Roman" pitchFamily="18" charset="0"/>
                <a:cs typeface="Times New Roman" pitchFamily="18" charset="0"/>
              </a:rPr>
              <a:t>                    Measure Loss at several frequencies in Band</a:t>
            </a:r>
          </a:p>
          <a:p>
            <a:r>
              <a:rPr lang="en-US" b="1" dirty="0" smtClean="0">
                <a:latin typeface="Times New Roman" pitchFamily="18" charset="0"/>
                <a:cs typeface="Times New Roman" pitchFamily="18" charset="0"/>
              </a:rPr>
              <a:t>	    Verify less than 0.60 dB  </a:t>
            </a:r>
          </a:p>
          <a:p>
            <a:endParaRPr lang="en-US"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VNA</a:t>
            </a:r>
          </a:p>
          <a:p>
            <a:r>
              <a:rPr lang="en-US" b="1" dirty="0" smtClean="0">
                <a:latin typeface="Times New Roman" pitchFamily="18" charset="0"/>
                <a:cs typeface="Times New Roman" pitchFamily="18" charset="0"/>
              </a:rPr>
              <a:t>                    Must be Accurately Calibrated</a:t>
            </a:r>
          </a:p>
          <a:p>
            <a:r>
              <a:rPr lang="en-US" b="1" dirty="0" smtClean="0">
                <a:latin typeface="Times New Roman" pitchFamily="18" charset="0"/>
                <a:cs typeface="Times New Roman" pitchFamily="18" charset="0"/>
              </a:rPr>
              <a:t>                    Set VNA for stimulus sweep range covering band of interest</a:t>
            </a:r>
          </a:p>
          <a:p>
            <a:r>
              <a:rPr lang="en-US" b="1" dirty="0" smtClean="0">
                <a:latin typeface="Times New Roman" pitchFamily="18" charset="0"/>
                <a:cs typeface="Times New Roman" pitchFamily="18" charset="0"/>
              </a:rPr>
              <a:t>                    Measurement mode S11 LOG </a:t>
            </a:r>
            <a:r>
              <a:rPr lang="en-US" b="1" dirty="0" err="1" smtClean="0">
                <a:latin typeface="Times New Roman" pitchFamily="18" charset="0"/>
                <a:cs typeface="Times New Roman" pitchFamily="18" charset="0"/>
              </a:rPr>
              <a:t>mag</a:t>
            </a:r>
            <a:r>
              <a:rPr lang="en-US" b="1" dirty="0" smtClean="0">
                <a:latin typeface="Times New Roman" pitchFamily="18" charset="0"/>
                <a:cs typeface="Times New Roman" pitchFamily="18" charset="0"/>
              </a:rPr>
              <a:t> dB</a:t>
            </a:r>
          </a:p>
          <a:p>
            <a:r>
              <a:rPr lang="en-US" b="1" dirty="0" smtClean="0">
                <a:latin typeface="Times New Roman" pitchFamily="18" charset="0"/>
                <a:cs typeface="Times New Roman" pitchFamily="18" charset="0"/>
              </a:rPr>
              <a:t>                    Disconnect Load from transformer, measure round trip S11 in dB</a:t>
            </a:r>
          </a:p>
          <a:p>
            <a:r>
              <a:rPr lang="en-US" b="1" dirty="0" smtClean="0">
                <a:latin typeface="Times New Roman" pitchFamily="18" charset="0"/>
                <a:cs typeface="Times New Roman" pitchFamily="18" charset="0"/>
              </a:rPr>
              <a:t>                    Divide S11 dB readings by 2 (one way )</a:t>
            </a:r>
          </a:p>
          <a:p>
            <a:r>
              <a:rPr lang="en-US" b="1" dirty="0" smtClean="0">
                <a:latin typeface="Times New Roman" pitchFamily="18" charset="0"/>
                <a:cs typeface="Times New Roman" pitchFamily="18" charset="0"/>
              </a:rPr>
              <a:t>                    Verify less than 0.60 dB</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Concludes preliminary Transformer Measurements, but, </a:t>
            </a:r>
          </a:p>
          <a:p>
            <a:r>
              <a:rPr lang="en-US" sz="2000" b="1" dirty="0" smtClean="0">
                <a:latin typeface="Times New Roman" pitchFamily="18" charset="0"/>
                <a:cs typeface="Times New Roman" pitchFamily="18" charset="0"/>
              </a:rPr>
              <a:t>			Why 0.60 dB?</a:t>
            </a:r>
            <a:r>
              <a:rPr lang="en-US" b="1" dirty="0" smtClean="0">
                <a:latin typeface="Times New Roman" pitchFamily="18" charset="0"/>
                <a:cs typeface="Times New Roman" pitchFamily="18" charset="0"/>
              </a:rPr>
              <a:t>	  </a:t>
            </a: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81000"/>
            <a:ext cx="8839200" cy="5847755"/>
          </a:xfrm>
          <a:prstGeom prst="rect">
            <a:avLst/>
          </a:prstGeom>
        </p:spPr>
        <p:txBody>
          <a:bodyPr wrap="square">
            <a:spAutoFit/>
          </a:bodyPr>
          <a:lstStyle/>
          <a:p>
            <a:r>
              <a:rPr lang="en-US"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Very “rough evaluation” of Preliminary 0.60 dB Insertion Loss </a:t>
            </a:r>
          </a:p>
          <a:p>
            <a:r>
              <a:rPr lang="en-US" sz="2200" b="1" dirty="0" smtClean="0">
                <a:latin typeface="Times New Roman" pitchFamily="18" charset="0"/>
                <a:cs typeface="Times New Roman" pitchFamily="18" charset="0"/>
              </a:rPr>
              <a:t>                       For now, we accepted a Total Loss = 0.60 dB</a:t>
            </a:r>
          </a:p>
          <a:p>
            <a:endParaRPr lang="en-US"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How much loss associate with:</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VSWR?</a:t>
            </a:r>
          </a:p>
          <a:p>
            <a:r>
              <a:rPr lang="en-US" b="1" dirty="0" smtClean="0">
                <a:latin typeface="Times New Roman" pitchFamily="18" charset="0"/>
                <a:cs typeface="Times New Roman" pitchFamily="18" charset="0"/>
              </a:rPr>
              <a:t>                                         Leakage Inductance</a:t>
            </a:r>
          </a:p>
          <a:p>
            <a:r>
              <a:rPr lang="en-US" b="1" dirty="0" smtClean="0">
                <a:latin typeface="Times New Roman" pitchFamily="18" charset="0"/>
                <a:cs typeface="Times New Roman" pitchFamily="18" charset="0"/>
              </a:rPr>
              <a:t>                                         Copper Wire?</a:t>
            </a:r>
          </a:p>
          <a:p>
            <a:r>
              <a:rPr lang="en-US" b="1" dirty="0" smtClean="0">
                <a:latin typeface="Times New Roman" pitchFamily="18" charset="0"/>
                <a:cs typeface="Times New Roman" pitchFamily="18" charset="0"/>
              </a:rPr>
              <a:t>                                         Core Loss?</a:t>
            </a:r>
          </a:p>
          <a:p>
            <a:endParaRPr lang="en-US" b="1" dirty="0" smtClean="0">
              <a:latin typeface="Times New Roman" pitchFamily="18" charset="0"/>
              <a:cs typeface="Times New Roman" pitchFamily="18" charset="0"/>
            </a:endParaRPr>
          </a:p>
          <a:p>
            <a:r>
              <a:rPr lang="en-US" sz="2200" b="1" dirty="0" smtClean="0">
                <a:latin typeface="Times New Roman" pitchFamily="18" charset="0"/>
                <a:cs typeface="Times New Roman" pitchFamily="18" charset="0"/>
              </a:rPr>
              <a:t>            0.60 dB total loss represents 12.9 % of total </a:t>
            </a:r>
            <a:r>
              <a:rPr lang="en-US" sz="2200" b="1" dirty="0" err="1" smtClean="0">
                <a:latin typeface="Times New Roman" pitchFamily="18" charset="0"/>
                <a:cs typeface="Times New Roman" pitchFamily="18" charset="0"/>
              </a:rPr>
              <a:t>PeP</a:t>
            </a:r>
            <a:endParaRPr lang="en-US" sz="2200" b="1" dirty="0" smtClean="0">
              <a:latin typeface="Times New Roman" pitchFamily="18" charset="0"/>
              <a:cs typeface="Times New Roman" pitchFamily="18" charset="0"/>
            </a:endParaRPr>
          </a:p>
          <a:p>
            <a:endParaRPr lang="en-US" sz="2200"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VSWR</a:t>
            </a:r>
            <a:r>
              <a:rPr lang="en-US" sz="2200" b="1" dirty="0" smtClean="0">
                <a:latin typeface="Times New Roman" pitchFamily="18" charset="0"/>
                <a:cs typeface="Times New Roman" pitchFamily="18" charset="0"/>
              </a:rPr>
              <a:t>                          Approx </a:t>
            </a:r>
            <a:r>
              <a:rPr lang="en-US" b="1" dirty="0" smtClean="0">
                <a:latin typeface="Times New Roman" pitchFamily="18" charset="0"/>
                <a:cs typeface="Times New Roman" pitchFamily="18" charset="0"/>
              </a:rPr>
              <a:t>% Power Loss</a:t>
            </a:r>
          </a:p>
          <a:p>
            <a:r>
              <a:rPr lang="en-US" sz="2200"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1.2                                                  1%</a:t>
            </a:r>
          </a:p>
          <a:p>
            <a:r>
              <a:rPr lang="en-US" sz="2200"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1.5                                                  4%</a:t>
            </a:r>
          </a:p>
          <a:p>
            <a:r>
              <a:rPr lang="en-US" b="1" dirty="0" smtClean="0">
                <a:latin typeface="Times New Roman" pitchFamily="18" charset="0"/>
                <a:cs typeface="Times New Roman" pitchFamily="18" charset="0"/>
              </a:rPr>
              <a:t>                          1.7                                                  6.7%</a:t>
            </a:r>
          </a:p>
          <a:p>
            <a:r>
              <a:rPr lang="en-US" b="1" dirty="0" smtClean="0">
                <a:latin typeface="Times New Roman" pitchFamily="18" charset="0"/>
                <a:cs typeface="Times New Roman" pitchFamily="18" charset="0"/>
              </a:rPr>
              <a:t>                          2.0                                                  11%</a:t>
            </a:r>
          </a:p>
          <a:p>
            <a:r>
              <a:rPr lang="en-US" b="1" dirty="0" smtClean="0">
                <a:latin typeface="Times New Roman" pitchFamily="18" charset="0"/>
                <a:cs typeface="Times New Roman" pitchFamily="18" charset="0"/>
              </a:rPr>
              <a:t>              So far, VSWR accounts for this much percentage of 12.9% loss  </a:t>
            </a:r>
          </a:p>
          <a:p>
            <a:r>
              <a:rPr lang="en-US" b="1" dirty="0" smtClean="0">
                <a:latin typeface="Times New Roman" pitchFamily="18" charset="0"/>
                <a:cs typeface="Times New Roman" pitchFamily="18" charset="0"/>
              </a:rPr>
              <a:t>	           Much of this can be recovered with Antenna Tuner                     	</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610600" cy="5663089"/>
          </a:xfrm>
          <a:prstGeom prst="rect">
            <a:avLst/>
          </a:prstGeom>
        </p:spPr>
        <p:txBody>
          <a:bodyPr wrap="square">
            <a:spAutoFit/>
          </a:bodyPr>
          <a:lstStyle/>
          <a:p>
            <a:r>
              <a:rPr lang="en-US" sz="2400" b="1" dirty="0" smtClean="0">
                <a:latin typeface="Times New Roman" pitchFamily="18" charset="0"/>
                <a:cs typeface="Times New Roman" pitchFamily="18" charset="0"/>
              </a:rPr>
              <a:t>		   Leakage Inductance Loss:</a:t>
            </a:r>
          </a:p>
          <a:p>
            <a:endParaRPr lang="en-US"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Best case estimate of Leakage Inductance is 1% Magnetization Inductance</a:t>
            </a:r>
            <a:r>
              <a:rPr lang="en-US" b="1" dirty="0" smtClean="0">
                <a:latin typeface="Times New Roman" pitchFamily="18" charset="0"/>
                <a:cs typeface="Times New Roman" pitchFamily="18" charset="0"/>
              </a:rPr>
              <a:t>	</a:t>
            </a:r>
          </a:p>
          <a:p>
            <a:r>
              <a:rPr lang="en-US" sz="2000" b="1" dirty="0" smtClean="0">
                <a:latin typeface="Times New Roman" pitchFamily="18" charset="0"/>
                <a:cs typeface="Times New Roman" pitchFamily="18" charset="0"/>
              </a:rPr>
              <a:t>Approximately corresponds with 0.99 magnetic coupling coefficient, or </a:t>
            </a:r>
          </a:p>
          <a:p>
            <a:r>
              <a:rPr lang="en-US" b="1" dirty="0" smtClean="0">
                <a:latin typeface="Times New Roman" pitchFamily="18" charset="0"/>
                <a:cs typeface="Times New Roman" pitchFamily="18" charset="0"/>
              </a:rPr>
              <a:t>	</a:t>
            </a:r>
          </a:p>
          <a:p>
            <a:r>
              <a:rPr lang="en-US" b="1" dirty="0" smtClean="0">
                <a:latin typeface="Times New Roman" pitchFamily="18" charset="0"/>
                <a:cs typeface="Times New Roman" pitchFamily="18" charset="0"/>
              </a:rPr>
              <a:t>		0.99</a:t>
            </a:r>
            <a:r>
              <a:rPr lang="en-US" sz="2000" b="1" baseline="30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 0.980 Power transfer efficiency</a:t>
            </a:r>
          </a:p>
          <a:p>
            <a:r>
              <a:rPr lang="en-US" b="1" dirty="0" smtClean="0">
                <a:latin typeface="Times New Roman" pitchFamily="18" charset="0"/>
                <a:cs typeface="Times New Roman" pitchFamily="18" charset="0"/>
              </a:rPr>
              <a:t>                       Leakage Loss percentage = (1 -.980) x 100  =  2%</a:t>
            </a:r>
          </a:p>
          <a:p>
            <a:endParaRPr lang="en-US"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Therefore ≈ 2% of the loss measurement  can be accounted for by Leakage 				Inductance</a:t>
            </a:r>
          </a:p>
          <a:p>
            <a:endParaRPr lang="en-US" sz="2000" b="1" dirty="0" smtClean="0">
              <a:latin typeface="Times New Roman" pitchFamily="18" charset="0"/>
              <a:cs typeface="Times New Roman" pitchFamily="18" charset="0"/>
            </a:endParaRP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Wire Loss</a:t>
            </a:r>
          </a:p>
          <a:p>
            <a:endParaRPr lang="en-US" sz="24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Was accounted for in a Previous Slide where Wire Gauge was selected</a:t>
            </a:r>
          </a:p>
          <a:p>
            <a:r>
              <a:rPr lang="en-US" sz="2000" b="1" dirty="0" smtClean="0">
                <a:latin typeface="Times New Roman" pitchFamily="18" charset="0"/>
                <a:cs typeface="Times New Roman" pitchFamily="18" charset="0"/>
              </a:rPr>
              <a:t>Criteria was Wire Resistance less than 2% of minimum operating impedance.</a:t>
            </a:r>
          </a:p>
          <a:p>
            <a:r>
              <a:rPr lang="en-US" sz="2000" b="1" dirty="0" smtClean="0">
                <a:latin typeface="Times New Roman" pitchFamily="18" charset="0"/>
                <a:cs typeface="Times New Roman" pitchFamily="18" charset="0"/>
              </a:rPr>
              <a:t>Corresponds to 4.0% power loss in copper wire</a:t>
            </a:r>
          </a:p>
          <a:p>
            <a:endParaRPr lang="en-US" sz="2000"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763000" cy="5293757"/>
          </a:xfrm>
          <a:prstGeom prst="rect">
            <a:avLst/>
          </a:prstGeom>
        </p:spPr>
        <p:txBody>
          <a:bodyPr wrap="square">
            <a:spAutoFit/>
          </a:bodyPr>
          <a:lstStyle/>
          <a:p>
            <a:r>
              <a:rPr lang="en-US" sz="2400" b="1" dirty="0" smtClean="0">
                <a:latin typeface="Times New Roman" pitchFamily="18" charset="0"/>
                <a:cs typeface="Times New Roman" pitchFamily="18" charset="0"/>
              </a:rPr>
              <a:t>        </a:t>
            </a:r>
          </a:p>
          <a:p>
            <a:r>
              <a:rPr lang="en-US" sz="2400" b="1" dirty="0" smtClean="0">
                <a:latin typeface="Times New Roman" pitchFamily="18" charset="0"/>
                <a:cs typeface="Times New Roman" pitchFamily="18" charset="0"/>
              </a:rPr>
              <a:t>	     Sum these losses based on a 1.5  : 1 VSWR:</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VSWR Loss 		4%</a:t>
            </a:r>
          </a:p>
          <a:p>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Leakge</a:t>
            </a:r>
            <a:r>
              <a:rPr lang="en-US" b="1" dirty="0" smtClean="0">
                <a:latin typeface="Times New Roman" pitchFamily="18" charset="0"/>
                <a:cs typeface="Times New Roman" pitchFamily="18" charset="0"/>
              </a:rPr>
              <a:t> Inductance Loss 	2%</a:t>
            </a:r>
          </a:p>
          <a:p>
            <a:r>
              <a:rPr lang="en-US" b="1" dirty="0" smtClean="0">
                <a:latin typeface="Times New Roman" pitchFamily="18" charset="0"/>
                <a:cs typeface="Times New Roman" pitchFamily="18" charset="0"/>
              </a:rPr>
              <a:t>		Copper Loss 		4.0%</a:t>
            </a:r>
          </a:p>
          <a:p>
            <a:r>
              <a:rPr lang="en-US" b="1" dirty="0" smtClean="0">
                <a:latin typeface="Times New Roman" pitchFamily="18" charset="0"/>
                <a:cs typeface="Times New Roman" pitchFamily="18" charset="0"/>
              </a:rPr>
              <a:t>		Total 			10%</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The remainder is Core Loss:</a:t>
            </a:r>
          </a:p>
          <a:p>
            <a:r>
              <a:rPr lang="en-US" b="1" dirty="0" smtClean="0">
                <a:latin typeface="Times New Roman" pitchFamily="18" charset="0"/>
                <a:cs typeface="Times New Roman" pitchFamily="18" charset="0"/>
              </a:rPr>
              <a:t>	Relating to the preliminary Loss Measurement of 0.6 dB:</a:t>
            </a:r>
          </a:p>
          <a:p>
            <a:r>
              <a:rPr lang="en-US" b="1" dirty="0" smtClean="0">
                <a:latin typeface="Times New Roman" pitchFamily="18" charset="0"/>
                <a:cs typeface="Times New Roman" pitchFamily="18" charset="0"/>
              </a:rPr>
              <a:t>	Core Loss = 12.9% - 10% = 2.9%</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Therefore a “very rough” estimate of the core loss of a transmission line </a:t>
            </a:r>
          </a:p>
          <a:p>
            <a:r>
              <a:rPr lang="en-US" b="1" dirty="0" smtClean="0">
                <a:latin typeface="Times New Roman" pitchFamily="18" charset="0"/>
                <a:cs typeface="Times New Roman" pitchFamily="18" charset="0"/>
              </a:rPr>
              <a:t>		transformer is 2.9% of operating </a:t>
            </a:r>
            <a:r>
              <a:rPr lang="en-US" b="1" dirty="0" err="1" smtClean="0">
                <a:latin typeface="Times New Roman" pitchFamily="18" charset="0"/>
                <a:cs typeface="Times New Roman" pitchFamily="18" charset="0"/>
              </a:rPr>
              <a:t>PeP</a:t>
            </a:r>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In practice, some / most are even better than this using careful </a:t>
            </a:r>
          </a:p>
          <a:p>
            <a:r>
              <a:rPr lang="en-US" b="1" dirty="0" smtClean="0">
                <a:latin typeface="Times New Roman" pitchFamily="18" charset="0"/>
                <a:cs typeface="Times New Roman" pitchFamily="18" charset="0"/>
              </a:rPr>
              <a:t>		design and construction techniques and proper </a:t>
            </a:r>
          </a:p>
          <a:p>
            <a:r>
              <a:rPr lang="en-US" b="1" dirty="0" smtClean="0">
                <a:latin typeface="Times New Roman" pitchFamily="18" charset="0"/>
                <a:cs typeface="Times New Roman" pitchFamily="18" charset="0"/>
              </a:rPr>
              <a:t>                                choice of materials</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533400"/>
            <a:ext cx="8305800" cy="5724644"/>
          </a:xfrm>
          <a:prstGeom prst="rect">
            <a:avLst/>
          </a:prstGeom>
        </p:spPr>
        <p:txBody>
          <a:bodyPr wrap="square">
            <a:spAutoFit/>
          </a:bodyPr>
          <a:lstStyle/>
          <a:p>
            <a:r>
              <a:rPr lang="en-US"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A Few Comments about Construction</a:t>
            </a:r>
            <a:r>
              <a:rPr lang="en-US" b="1" dirty="0" smtClean="0">
                <a:latin typeface="Times New Roman" pitchFamily="18" charset="0"/>
                <a:cs typeface="Times New Roman" pitchFamily="18" charset="0"/>
              </a:rPr>
              <a:t>:</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1  Short Leads where there are Low Impedances</a:t>
            </a:r>
          </a:p>
          <a:p>
            <a:r>
              <a:rPr lang="en-US" b="1" dirty="0" smtClean="0">
                <a:latin typeface="Times New Roman" pitchFamily="18" charset="0"/>
                <a:cs typeface="Times New Roman" pitchFamily="18" charset="0"/>
              </a:rPr>
              <a:t>	          1 inch of heavy wire  ≈ 3 ohms of inductive Reactance at 30 MHz</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2  Use solder lugs rather than mechanically securing wires under 	 	          mounting hardware</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3  Avoid mounting the transformer core directly above ground plane, or 	          stand-off core at least ½ inch above and away from metal surfaces</a:t>
            </a:r>
          </a:p>
          <a:p>
            <a:r>
              <a:rPr lang="en-US" b="1" dirty="0" smtClean="0">
                <a:latin typeface="Times New Roman" pitchFamily="18" charset="0"/>
                <a:cs typeface="Times New Roman" pitchFamily="18" charset="0"/>
              </a:rPr>
              <a:t> </a:t>
            </a:r>
          </a:p>
          <a:p>
            <a:r>
              <a:rPr lang="en-US" b="1" dirty="0" smtClean="0">
                <a:latin typeface="Times New Roman" pitchFamily="18" charset="0"/>
                <a:cs typeface="Times New Roman" pitchFamily="18" charset="0"/>
              </a:rPr>
              <a:t>	4  Recommend a large surface for ground return (copper tape)</a:t>
            </a:r>
          </a:p>
          <a:p>
            <a:r>
              <a:rPr lang="en-US" b="1" dirty="0" smtClean="0">
                <a:latin typeface="Times New Roman" pitchFamily="18" charset="0"/>
                <a:cs typeface="Times New Roman" pitchFamily="18" charset="0"/>
              </a:rPr>
              <a:t>   </a:t>
            </a:r>
          </a:p>
          <a:p>
            <a:r>
              <a:rPr lang="en-US" b="1" dirty="0" smtClean="0">
                <a:latin typeface="Times New Roman" pitchFamily="18" charset="0"/>
                <a:cs typeface="Times New Roman" pitchFamily="18" charset="0"/>
              </a:rPr>
              <a:t>	5  Use more than 1 screw connection for RF connector ground return</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6  Mechanically secure Large Cores </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7  Weatherproof as needed for outdoor use</a:t>
            </a:r>
          </a:p>
          <a:p>
            <a:r>
              <a:rPr lang="en-US" b="1" dirty="0" smtClean="0">
                <a:latin typeface="Times New Roman" pitchFamily="18" charset="0"/>
                <a:cs typeface="Times New Roman" pitchFamily="18" charset="0"/>
              </a:rPr>
              <a:t>                            (weep holes to eliminate moisture)</a:t>
            </a:r>
          </a:p>
          <a:p>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839200" cy="6309420"/>
          </a:xfrm>
          <a:prstGeom prst="rect">
            <a:avLst/>
          </a:prstGeom>
        </p:spPr>
        <p:txBody>
          <a:bodyPr wrap="square">
            <a:spAutoFit/>
          </a:bodyPr>
          <a:lstStyle/>
          <a:p>
            <a:r>
              <a:rPr lang="en-US" sz="2400" b="1" dirty="0" smtClean="0">
                <a:latin typeface="Times New Roman" pitchFamily="18" charset="0"/>
                <a:cs typeface="Times New Roman" pitchFamily="18" charset="0"/>
              </a:rPr>
              <a:t>		               Final Tests </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Repeat VSWR and Coarse Insertion Loss  using VNA or Antenna Analyzer</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Isolation Tests for </a:t>
            </a:r>
            <a:r>
              <a:rPr lang="en-US" sz="2000" b="1" dirty="0" err="1" smtClean="0">
                <a:latin typeface="Times New Roman" pitchFamily="18" charset="0"/>
                <a:cs typeface="Times New Roman" pitchFamily="18" charset="0"/>
              </a:rPr>
              <a:t>Guanella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Balun</a:t>
            </a:r>
            <a:endParaRPr lang="en-US" sz="2000"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1  Prepare a test load by soldering two unequal value resistors</a:t>
            </a:r>
          </a:p>
          <a:p>
            <a:r>
              <a:rPr lang="en-US" b="1" dirty="0" smtClean="0">
                <a:latin typeface="Times New Roman" pitchFamily="18" charset="0"/>
                <a:cs typeface="Times New Roman" pitchFamily="18" charset="0"/>
              </a:rPr>
              <a:t>                  in series for a total resistance  ≈ to the required </a:t>
            </a:r>
            <a:r>
              <a:rPr lang="en-US" b="1" dirty="0" err="1" smtClean="0">
                <a:latin typeface="Times New Roman" pitchFamily="18" charset="0"/>
                <a:cs typeface="Times New Roman" pitchFamily="18" charset="0"/>
              </a:rPr>
              <a:t>balun</a:t>
            </a:r>
            <a:r>
              <a:rPr lang="en-US" b="1" dirty="0" smtClean="0">
                <a:latin typeface="Times New Roman" pitchFamily="18" charset="0"/>
                <a:cs typeface="Times New Roman" pitchFamily="18" charset="0"/>
              </a:rPr>
              <a:t> load</a:t>
            </a:r>
          </a:p>
          <a:p>
            <a:r>
              <a:rPr lang="en-US" b="1" dirty="0" smtClean="0">
                <a:latin typeface="Times New Roman" pitchFamily="18" charset="0"/>
                <a:cs typeface="Times New Roman" pitchFamily="18" charset="0"/>
              </a:rPr>
              <a:t>                  Try to use a  2 to 1 ratio,  e.g. 130 ohms, and 68 ohms</a:t>
            </a:r>
          </a:p>
          <a:p>
            <a:r>
              <a:rPr lang="en-US" b="1" dirty="0" smtClean="0">
                <a:latin typeface="Times New Roman" pitchFamily="18" charset="0"/>
                <a:cs typeface="Times New Roman" pitchFamily="18" charset="0"/>
              </a:rPr>
              <a:t>	  in series for a 198 load  ≈ 200 ohms for a 1:4 </a:t>
            </a:r>
            <a:r>
              <a:rPr lang="en-US" b="1" dirty="0" err="1" smtClean="0">
                <a:latin typeface="Times New Roman" pitchFamily="18" charset="0"/>
                <a:cs typeface="Times New Roman" pitchFamily="18" charset="0"/>
              </a:rPr>
              <a:t>balun</a:t>
            </a:r>
            <a:r>
              <a:rPr lang="en-US" b="1" dirty="0" smtClean="0">
                <a:latin typeface="Times New Roman" pitchFamily="18" charset="0"/>
                <a:cs typeface="Times New Roman" pitchFamily="18" charset="0"/>
              </a:rPr>
              <a:t>, 150 ohms and 300 ohms   	  for 1:9 </a:t>
            </a:r>
            <a:r>
              <a:rPr lang="en-US" b="1" dirty="0" err="1" smtClean="0">
                <a:latin typeface="Times New Roman" pitchFamily="18" charset="0"/>
                <a:cs typeface="Times New Roman" pitchFamily="18" charset="0"/>
              </a:rPr>
              <a:t>balun</a:t>
            </a:r>
            <a:r>
              <a:rPr lang="en-US" b="1" dirty="0" smtClean="0">
                <a:latin typeface="Times New Roman" pitchFamily="18" charset="0"/>
                <a:cs typeface="Times New Roman" pitchFamily="18" charset="0"/>
              </a:rPr>
              <a:t>, etc.</a:t>
            </a:r>
          </a:p>
          <a:p>
            <a:r>
              <a:rPr lang="en-US" b="1" dirty="0" smtClean="0">
                <a:latin typeface="Times New Roman" pitchFamily="18" charset="0"/>
                <a:cs typeface="Times New Roman" pitchFamily="18" charset="0"/>
              </a:rPr>
              <a:t> 2  Connect one end of an alligator clip lead to the ground of the coaxial input connector</a:t>
            </a:r>
          </a:p>
          <a:p>
            <a:r>
              <a:rPr lang="en-US" b="1" dirty="0" smtClean="0">
                <a:latin typeface="Times New Roman" pitchFamily="18" charset="0"/>
                <a:cs typeface="Times New Roman" pitchFamily="18" charset="0"/>
              </a:rPr>
              <a:t> 3  Measure and record the VSWR of the </a:t>
            </a:r>
            <a:r>
              <a:rPr lang="en-US" b="1" dirty="0" err="1" smtClean="0">
                <a:latin typeface="Times New Roman" pitchFamily="18" charset="0"/>
                <a:cs typeface="Times New Roman" pitchFamily="18" charset="0"/>
              </a:rPr>
              <a:t>balun</a:t>
            </a:r>
            <a:r>
              <a:rPr lang="en-US" b="1" dirty="0" smtClean="0">
                <a:latin typeface="Times New Roman" pitchFamily="18" charset="0"/>
                <a:cs typeface="Times New Roman" pitchFamily="18" charset="0"/>
              </a:rPr>
              <a:t> at several in band</a:t>
            </a:r>
          </a:p>
          <a:p>
            <a:r>
              <a:rPr lang="en-US" b="1" dirty="0" smtClean="0">
                <a:latin typeface="Times New Roman" pitchFamily="18" charset="0"/>
                <a:cs typeface="Times New Roman" pitchFamily="18" charset="0"/>
              </a:rPr>
              <a:t>                   frequencies while leaving the other end of the clip lead un-connected</a:t>
            </a:r>
          </a:p>
          <a:p>
            <a:r>
              <a:rPr lang="en-US" b="1" dirty="0" smtClean="0">
                <a:latin typeface="Times New Roman" pitchFamily="18" charset="0"/>
                <a:cs typeface="Times New Roman" pitchFamily="18" charset="0"/>
              </a:rPr>
              <a:t> 4  Alternately, connect the open end of the clip lead to </a:t>
            </a:r>
            <a:r>
              <a:rPr lang="en-US" b="1" dirty="0" err="1" smtClean="0">
                <a:latin typeface="Times New Roman" pitchFamily="18" charset="0"/>
                <a:cs typeface="Times New Roman" pitchFamily="18" charset="0"/>
              </a:rPr>
              <a:t>Balun</a:t>
            </a:r>
            <a:r>
              <a:rPr lang="en-US" b="1" dirty="0" smtClean="0">
                <a:latin typeface="Times New Roman" pitchFamily="18" charset="0"/>
                <a:cs typeface="Times New Roman" pitchFamily="18" charset="0"/>
              </a:rPr>
              <a:t> (+), </a:t>
            </a:r>
            <a:r>
              <a:rPr lang="en-US" b="1" dirty="0" err="1" smtClean="0">
                <a:latin typeface="Times New Roman" pitchFamily="18" charset="0"/>
                <a:cs typeface="Times New Roman" pitchFamily="18" charset="0"/>
              </a:rPr>
              <a:t>Balun</a:t>
            </a:r>
            <a:r>
              <a:rPr lang="en-US" b="1" dirty="0" smtClean="0">
                <a:latin typeface="Times New Roman" pitchFamily="18" charset="0"/>
                <a:cs typeface="Times New Roman" pitchFamily="18" charset="0"/>
              </a:rPr>
              <a:t> ( -), and the 	        	   resistor junction</a:t>
            </a:r>
          </a:p>
          <a:p>
            <a:r>
              <a:rPr lang="en-US" b="1" dirty="0" smtClean="0">
                <a:latin typeface="Times New Roman" pitchFamily="18" charset="0"/>
                <a:cs typeface="Times New Roman" pitchFamily="18" charset="0"/>
              </a:rPr>
              <a:t> 5  The VSWR for each position of the clip lead should be less than 2:1, </a:t>
            </a:r>
          </a:p>
          <a:p>
            <a:r>
              <a:rPr lang="en-US" b="1" dirty="0" smtClean="0">
                <a:latin typeface="Times New Roman" pitchFamily="18" charset="0"/>
                <a:cs typeface="Times New Roman" pitchFamily="18" charset="0"/>
              </a:rPr>
              <a:t>                   showing high isolation at all frequencies</a:t>
            </a:r>
          </a:p>
          <a:p>
            <a:r>
              <a:rPr lang="en-US" b="1" dirty="0" smtClean="0">
                <a:latin typeface="Times New Roman" pitchFamily="18" charset="0"/>
                <a:cs typeface="Times New Roman" pitchFamily="18" charset="0"/>
              </a:rPr>
              <a:t> 6  Remove the </a:t>
            </a:r>
            <a:r>
              <a:rPr lang="en-US" b="1" dirty="0" err="1" smtClean="0">
                <a:latin typeface="Times New Roman" pitchFamily="18" charset="0"/>
                <a:cs typeface="Times New Roman" pitchFamily="18" charset="0"/>
              </a:rPr>
              <a:t>balun</a:t>
            </a:r>
            <a:r>
              <a:rPr lang="en-US" b="1" dirty="0" smtClean="0">
                <a:latin typeface="Times New Roman" pitchFamily="18" charset="0"/>
                <a:cs typeface="Times New Roman" pitchFamily="18" charset="0"/>
              </a:rPr>
              <a:t> load, repeat Insertion Loss measurements at the same   	  	  frequencies as above.  IL should remain below 0.6 dB when clip lead is 	 	  connected to </a:t>
            </a:r>
            <a:r>
              <a:rPr lang="en-US" b="1" dirty="0" err="1" smtClean="0">
                <a:latin typeface="Times New Roman" pitchFamily="18" charset="0"/>
                <a:cs typeface="Times New Roman" pitchFamily="18" charset="0"/>
              </a:rPr>
              <a:t>Balun</a:t>
            </a:r>
            <a:r>
              <a:rPr lang="en-US" b="1" dirty="0" smtClean="0">
                <a:latin typeface="Times New Roman" pitchFamily="18" charset="0"/>
                <a:cs typeface="Times New Roman" pitchFamily="18" charset="0"/>
              </a:rPr>
              <a:t>(+), and </a:t>
            </a:r>
            <a:r>
              <a:rPr lang="en-US" b="1" dirty="0" err="1" smtClean="0">
                <a:latin typeface="Times New Roman" pitchFamily="18" charset="0"/>
                <a:cs typeface="Times New Roman" pitchFamily="18" charset="0"/>
              </a:rPr>
              <a:t>Balun</a:t>
            </a:r>
            <a:r>
              <a:rPr lang="en-US" b="1" dirty="0" smtClean="0">
                <a:latin typeface="Times New Roman" pitchFamily="18" charset="0"/>
                <a:cs typeface="Times New Roman" pitchFamily="18" charset="0"/>
              </a:rPr>
              <a:t> (-).</a:t>
            </a:r>
          </a:p>
          <a:p>
            <a:r>
              <a:rPr lang="en-US" b="1" dirty="0" smtClean="0">
                <a:latin typeface="Times New Roman" pitchFamily="18" charset="0"/>
                <a:cs typeface="Times New Roman" pitchFamily="18" charset="0"/>
              </a:rPr>
              <a:t>	</a:t>
            </a: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763000" cy="6063198"/>
          </a:xfrm>
          <a:prstGeom prst="rect">
            <a:avLst/>
          </a:prstGeom>
        </p:spPr>
        <p:txBody>
          <a:bodyPr wrap="square">
            <a:spAutoFit/>
          </a:bodyPr>
          <a:lstStyle/>
          <a:p>
            <a:r>
              <a:rPr lang="en-US" sz="2400" b="1" dirty="0" smtClean="0">
                <a:latin typeface="Times New Roman" pitchFamily="18" charset="0"/>
                <a:cs typeface="Times New Roman" pitchFamily="18" charset="0"/>
              </a:rPr>
              <a:t>               Do the VSWR, Isolation and Insertion Loss Tests</a:t>
            </a:r>
          </a:p>
          <a:p>
            <a:r>
              <a:rPr lang="en-US" sz="2400" b="1" dirty="0" smtClean="0">
                <a:latin typeface="Times New Roman" pitchFamily="18" charset="0"/>
                <a:cs typeface="Times New Roman" pitchFamily="18" charset="0"/>
              </a:rPr>
              <a:t>                 represent true transformer performance?</a:t>
            </a:r>
          </a:p>
          <a:p>
            <a:endParaRPr lang="en-US"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Y / N ?</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I don’t know ?           Maybe  </a:t>
            </a:r>
            <a:r>
              <a:rPr lang="en-US" sz="2800" b="1" dirty="0" smtClean="0">
                <a:solidFill>
                  <a:srgbClr val="FF0000"/>
                </a:solidFill>
                <a:latin typeface="Times New Roman" pitchFamily="18" charset="0"/>
                <a:cs typeface="Times New Roman" pitchFamily="18" charset="0"/>
              </a:rPr>
              <a:t>…</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Providing that parameters stay constant up to the operating power level</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Insertion Loss may be higher if the transformer operates near the compression level</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Core heating may change the material AL value affecting VSWR especially at the low  	frequency end</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If Possible, Transformer tests should be performed at near rated power levels to get a  	true picture of performance. </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Actual VSWR, Isolation, and IL are difficult measurements to perform without special 	equipment.</a:t>
            </a:r>
          </a:p>
          <a:p>
            <a:r>
              <a:rPr lang="en-US" b="1" dirty="0" smtClean="0">
                <a:latin typeface="Times New Roman" pitchFamily="18" charset="0"/>
                <a:cs typeface="Times New Roman" pitchFamily="18" charset="0"/>
              </a:rPr>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box(in)">
                                      <p:cBhvr>
                                        <p:cTn id="7" dur="500"/>
                                        <p:tgtEl>
                                          <p:spTgt spid="2">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Effect transition="in" filter="box(in)">
                                      <p:cBhvr>
                                        <p:cTn id="12" dur="500"/>
                                        <p:tgtEl>
                                          <p:spTgt spid="2">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9" end="9"/>
                                            </p:txEl>
                                          </p:spTgt>
                                        </p:tgtEl>
                                        <p:attrNameLst>
                                          <p:attrName>style.visibility</p:attrName>
                                        </p:attrNameLst>
                                      </p:cBhvr>
                                      <p:to>
                                        <p:strVal val="visible"/>
                                      </p:to>
                                    </p:set>
                                    <p:animEffect transition="in" filter="box(in)">
                                      <p:cBhvr>
                                        <p:cTn id="17" dur="500"/>
                                        <p:tgtEl>
                                          <p:spTgt spid="2">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
                                            <p:txEl>
                                              <p:pRg st="11" end="11"/>
                                            </p:txEl>
                                          </p:spTgt>
                                        </p:tgtEl>
                                        <p:attrNameLst>
                                          <p:attrName>style.visibility</p:attrName>
                                        </p:attrNameLst>
                                      </p:cBhvr>
                                      <p:to>
                                        <p:strVal val="visible"/>
                                      </p:to>
                                    </p:set>
                                    <p:animEffect transition="in" filter="box(in)">
                                      <p:cBhvr>
                                        <p:cTn id="22" dur="500"/>
                                        <p:tgtEl>
                                          <p:spTgt spid="2">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
                                            <p:txEl>
                                              <p:pRg st="13" end="13"/>
                                            </p:txEl>
                                          </p:spTgt>
                                        </p:tgtEl>
                                        <p:attrNameLst>
                                          <p:attrName>style.visibility</p:attrName>
                                        </p:attrNameLst>
                                      </p:cBhvr>
                                      <p:to>
                                        <p:strVal val="visible"/>
                                      </p:to>
                                    </p:set>
                                    <p:animEffect transition="in" filter="box(in)">
                                      <p:cBhvr>
                                        <p:cTn id="27" dur="500"/>
                                        <p:tgtEl>
                                          <p:spTgt spid="2">
                                            <p:txEl>
                                              <p:pRg st="13" end="1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2">
                                            <p:txEl>
                                              <p:pRg st="15" end="15"/>
                                            </p:txEl>
                                          </p:spTgt>
                                        </p:tgtEl>
                                        <p:attrNameLst>
                                          <p:attrName>style.visibility</p:attrName>
                                        </p:attrNameLst>
                                      </p:cBhvr>
                                      <p:to>
                                        <p:strVal val="visible"/>
                                      </p:to>
                                    </p:set>
                                    <p:animEffect transition="in" filter="box(in)">
                                      <p:cBhvr>
                                        <p:cTn id="32" dur="500"/>
                                        <p:tgtEl>
                                          <p:spTgt spid="2">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deal-transformer-circuit-diagram.png"/>
          <p:cNvPicPr>
            <a:picLocks noGrp="1" noChangeAspect="1"/>
          </p:cNvPicPr>
          <p:nvPr>
            <p:ph idx="1"/>
          </p:nvPr>
        </p:nvPicPr>
        <p:blipFill>
          <a:blip r:embed="rId2"/>
          <a:stretch>
            <a:fillRect/>
          </a:stretch>
        </p:blipFill>
        <p:spPr>
          <a:xfrm>
            <a:off x="1447800" y="1447800"/>
            <a:ext cx="6248400" cy="4572000"/>
          </a:xfrm>
        </p:spPr>
      </p:pic>
      <p:sp>
        <p:nvSpPr>
          <p:cNvPr id="3" name="Title 2"/>
          <p:cNvSpPr>
            <a:spLocks noGrp="1"/>
          </p:cNvSpPr>
          <p:nvPr>
            <p:ph type="title"/>
          </p:nvPr>
        </p:nvSpPr>
        <p:spPr/>
        <p:txBody>
          <a:bodyPr/>
          <a:lstStyle/>
          <a:p>
            <a:pPr algn="ctr"/>
            <a:r>
              <a:rPr lang="en-US" dirty="0" smtClean="0"/>
              <a:t>Ideal Transformer</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457200"/>
            <a:ext cx="8686800" cy="6063198"/>
          </a:xfrm>
          <a:prstGeom prst="rect">
            <a:avLst/>
          </a:prstGeom>
        </p:spPr>
        <p:txBody>
          <a:bodyPr wrap="square">
            <a:spAutoFit/>
          </a:bodyPr>
          <a:lstStyle/>
          <a:p>
            <a:r>
              <a:rPr lang="en-US"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High Power Soak</a:t>
            </a:r>
          </a:p>
          <a:p>
            <a:endParaRPr lang="en-US"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Simple test to perform, but ….</a:t>
            </a:r>
          </a:p>
          <a:p>
            <a:r>
              <a:rPr lang="en-US" b="1" dirty="0" smtClean="0">
                <a:latin typeface="Times New Roman" pitchFamily="18" charset="0"/>
                <a:cs typeface="Times New Roman" pitchFamily="18" charset="0"/>
              </a:rPr>
              <a:t>A pair of BALUNS / UNUNS are needed for ratios other than 1:1</a:t>
            </a:r>
          </a:p>
          <a:p>
            <a:endParaRPr lang="en-US" b="1"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Test method:</a:t>
            </a:r>
          </a:p>
          <a:p>
            <a:endParaRPr lang="en-US" sz="2000" b="1"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Uncover the UUT to expose the transformer and core</a:t>
            </a:r>
          </a:p>
          <a:p>
            <a:r>
              <a:rPr lang="en-US" b="1" dirty="0" smtClean="0">
                <a:latin typeface="Times New Roman" pitchFamily="18" charset="0"/>
                <a:cs typeface="Times New Roman" pitchFamily="18" charset="0"/>
              </a:rPr>
              <a:t>   UUT (or a pair) of devices are connected to the transmitter or amplifier output</a:t>
            </a:r>
          </a:p>
          <a:p>
            <a:r>
              <a:rPr lang="en-US" b="1" dirty="0" smtClean="0">
                <a:latin typeface="Times New Roman" pitchFamily="18" charset="0"/>
                <a:cs typeface="Times New Roman" pitchFamily="18" charset="0"/>
              </a:rPr>
              <a:t>   Recommend the use of an inline VSWR / Power meter if one is available.</a:t>
            </a:r>
          </a:p>
          <a:p>
            <a:r>
              <a:rPr lang="en-US" b="1" dirty="0" smtClean="0">
                <a:latin typeface="Times New Roman" pitchFamily="18" charset="0"/>
                <a:cs typeface="Times New Roman" pitchFamily="18" charset="0"/>
              </a:rPr>
              <a:t>   Terminate the last device in a high power 50 ohm dummy load</a:t>
            </a:r>
          </a:p>
          <a:p>
            <a:r>
              <a:rPr lang="en-US" b="1" dirty="0" smtClean="0">
                <a:latin typeface="Times New Roman" pitchFamily="18" charset="0"/>
                <a:cs typeface="Times New Roman" pitchFamily="18" charset="0"/>
              </a:rPr>
              <a:t>   Set transmitter to the desired frequency, slowly increase out level until rated power   	level is achieved, while monitoring VSWR and output level.  Stop test if any 	erratic behavior is noted.</a:t>
            </a:r>
          </a:p>
          <a:p>
            <a:r>
              <a:rPr lang="en-US" b="1" dirty="0" smtClean="0">
                <a:latin typeface="Times New Roman" pitchFamily="18" charset="0"/>
                <a:cs typeface="Times New Roman" pitchFamily="18" charset="0"/>
              </a:rPr>
              <a:t>   Continue to apply rated power for 60 seconds to 5 minutes depending on the size of 	the transformer.</a:t>
            </a:r>
          </a:p>
          <a:p>
            <a:r>
              <a:rPr lang="en-US" b="1" dirty="0" smtClean="0">
                <a:latin typeface="Times New Roman" pitchFamily="18" charset="0"/>
                <a:cs typeface="Times New Roman" pitchFamily="18" charset="0"/>
              </a:rPr>
              <a:t>   Remove the RF power and quickly (carefully) touch the transformer core to evaluate 	the temperature rise.  Unit may be warm or hot, but not overly 	uncomfortable to the touch.  Look for signs of burning or discoloration.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 y="152400"/>
            <a:ext cx="7772400" cy="839161"/>
          </a:xfrm>
        </p:spPr>
        <p:txBody>
          <a:bodyPr>
            <a:normAutofit/>
          </a:bodyPr>
          <a:lstStyle/>
          <a:p>
            <a:pPr algn="ctr"/>
            <a:r>
              <a:rPr lang="en-US" sz="3200" dirty="0" smtClean="0"/>
              <a:t> </a:t>
            </a:r>
            <a:endParaRPr lang="en-US" sz="3200" dirty="0"/>
          </a:p>
        </p:txBody>
      </p:sp>
      <p:sp>
        <p:nvSpPr>
          <p:cNvPr id="5" name="Subtitle 4"/>
          <p:cNvSpPr>
            <a:spLocks noGrp="1"/>
          </p:cNvSpPr>
          <p:nvPr>
            <p:ph type="subTitle" idx="1"/>
          </p:nvPr>
        </p:nvSpPr>
        <p:spPr>
          <a:xfrm>
            <a:off x="533400" y="228600"/>
            <a:ext cx="7772400" cy="1199704"/>
          </a:xfrm>
        </p:spPr>
        <p:txBody>
          <a:bodyPr>
            <a:noAutofit/>
          </a:bodyPr>
          <a:lstStyle/>
          <a:p>
            <a:pPr algn="l">
              <a:buFont typeface="Wingdings" pitchFamily="2" charset="2"/>
              <a:buChar char="§"/>
            </a:pPr>
            <a:r>
              <a:rPr lang="en-US" sz="28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If N &gt;1 step up transformer</a:t>
            </a:r>
          </a:p>
          <a:p>
            <a:pPr algn="l"/>
            <a:r>
              <a:rPr lang="en-US" sz="2400" b="1" dirty="0" smtClean="0">
                <a:latin typeface="Times New Roman" pitchFamily="18" charset="0"/>
                <a:cs typeface="Times New Roman" pitchFamily="18" charset="0"/>
              </a:rPr>
              <a:t>   N &lt; 1 step down transformer</a:t>
            </a:r>
          </a:p>
          <a:p>
            <a:pPr algn="l"/>
            <a:endParaRPr lang="en-US" sz="2200" b="1" dirty="0" smtClean="0"/>
          </a:p>
          <a:p>
            <a:pPr algn="l">
              <a:buFont typeface="Wingdings" pitchFamily="2" charset="2"/>
              <a:buChar char="§"/>
            </a:pPr>
            <a:r>
              <a:rPr lang="en-US" sz="2200" b="1" dirty="0" smtClean="0">
                <a:latin typeface="Times New Roman" pitchFamily="18" charset="0"/>
                <a:cs typeface="Times New Roman" pitchFamily="18" charset="0"/>
              </a:rPr>
              <a:t> Since P in == P out, then i out = i in / N</a:t>
            </a:r>
          </a:p>
          <a:p>
            <a:pPr algn="l">
              <a:buFont typeface="Wingdings" pitchFamily="2" charset="2"/>
              <a:buChar char="§"/>
            </a:pPr>
            <a:r>
              <a:rPr lang="en-US" sz="2200" b="1" dirty="0" smtClean="0">
                <a:latin typeface="Times New Roman" pitchFamily="18" charset="0"/>
                <a:cs typeface="Times New Roman" pitchFamily="18" charset="0"/>
              </a:rPr>
              <a:t> Since Resistance (also valid for any  	impedance, Z) = v /</a:t>
            </a:r>
            <a:r>
              <a:rPr lang="en-US" sz="2200" b="1" dirty="0" err="1" smtClean="0">
                <a:latin typeface="Times New Roman" pitchFamily="18" charset="0"/>
                <a:cs typeface="Times New Roman" pitchFamily="18" charset="0"/>
              </a:rPr>
              <a:t>i</a:t>
            </a:r>
            <a:r>
              <a:rPr lang="en-US" sz="2200" b="1" dirty="0" smtClean="0">
                <a:latin typeface="Times New Roman" pitchFamily="18" charset="0"/>
                <a:cs typeface="Times New Roman" pitchFamily="18" charset="0"/>
              </a:rPr>
              <a:t>, then </a:t>
            </a:r>
          </a:p>
          <a:p>
            <a:pPr algn="l">
              <a:buFont typeface="Wingdings" pitchFamily="2" charset="2"/>
              <a:buChar char="§"/>
            </a:pPr>
            <a:endParaRPr lang="en-US" sz="2200" b="1" dirty="0" smtClean="0">
              <a:latin typeface="Times New Roman" pitchFamily="18" charset="0"/>
              <a:cs typeface="Times New Roman" pitchFamily="18" charset="0"/>
            </a:endParaRPr>
          </a:p>
          <a:p>
            <a:pPr algn="l">
              <a:buFont typeface="Wingdings" pitchFamily="2" charset="2"/>
              <a:buChar char="§"/>
            </a:pPr>
            <a:r>
              <a:rPr lang="en-US" sz="2200" b="1" dirty="0" smtClean="0">
                <a:latin typeface="Times New Roman" pitchFamily="18" charset="0"/>
                <a:cs typeface="Times New Roman" pitchFamily="18" charset="0"/>
              </a:rPr>
              <a:t> </a:t>
            </a:r>
            <a:r>
              <a:rPr lang="en-US" sz="2200" b="1" dirty="0" smtClean="0">
                <a:solidFill>
                  <a:srgbClr val="FF0000"/>
                </a:solidFill>
                <a:latin typeface="Times New Roman" pitchFamily="18" charset="0"/>
                <a:cs typeface="Times New Roman" pitchFamily="18" charset="0"/>
              </a:rPr>
              <a:t>Z in = v in / i in</a:t>
            </a:r>
            <a:r>
              <a:rPr lang="en-US" sz="2200" b="1" dirty="0" smtClean="0">
                <a:latin typeface="Times New Roman" pitchFamily="18" charset="0"/>
                <a:cs typeface="Times New Roman" pitchFamily="18" charset="0"/>
              </a:rPr>
              <a:t>;  </a:t>
            </a:r>
            <a:r>
              <a:rPr lang="en-US" sz="2200" b="1" dirty="0" smtClean="0">
                <a:solidFill>
                  <a:srgbClr val="FF0000"/>
                </a:solidFill>
                <a:latin typeface="Times New Roman" pitchFamily="18" charset="0"/>
                <a:cs typeface="Times New Roman" pitchFamily="18" charset="0"/>
              </a:rPr>
              <a:t>Z out = v out / i out</a:t>
            </a:r>
            <a:r>
              <a:rPr lang="en-US" sz="2200" b="1" dirty="0" smtClean="0">
                <a:latin typeface="Times New Roman" pitchFamily="18" charset="0"/>
                <a:cs typeface="Times New Roman" pitchFamily="18" charset="0"/>
              </a:rPr>
              <a:t>,    </a:t>
            </a:r>
          </a:p>
          <a:p>
            <a:pPr algn="l">
              <a:buFont typeface="Wingdings" pitchFamily="2" charset="2"/>
              <a:buChar char="§"/>
            </a:pPr>
            <a:r>
              <a:rPr lang="en-US" sz="2200" b="1" dirty="0" smtClean="0">
                <a:latin typeface="Times New Roman" pitchFamily="18" charset="0"/>
                <a:cs typeface="Times New Roman" pitchFamily="18" charset="0"/>
              </a:rPr>
              <a:t>     since:  v out = v in x N and i out = i in / N; then:</a:t>
            </a:r>
          </a:p>
          <a:p>
            <a:pPr algn="l">
              <a:buFont typeface="Wingdings" pitchFamily="2" charset="2"/>
              <a:buChar char="§"/>
            </a:pPr>
            <a:endParaRPr lang="en-US" sz="2200" b="1" dirty="0" smtClean="0">
              <a:latin typeface="Times New Roman" pitchFamily="18" charset="0"/>
              <a:cs typeface="Times New Roman" pitchFamily="18" charset="0"/>
            </a:endParaRPr>
          </a:p>
          <a:p>
            <a:pPr algn="l">
              <a:buFont typeface="Wingdings" pitchFamily="2" charset="2"/>
              <a:buChar char="§"/>
            </a:pPr>
            <a:r>
              <a:rPr lang="en-US" sz="2200" b="1" dirty="0" smtClean="0">
                <a:latin typeface="Times New Roman" pitchFamily="18" charset="0"/>
                <a:cs typeface="Times New Roman" pitchFamily="18" charset="0"/>
              </a:rPr>
              <a:t> Z in / Z out = (v in  / i in ) / (v in x N / i in / N )</a:t>
            </a:r>
          </a:p>
          <a:p>
            <a:pPr lvl="1" algn="l">
              <a:buFont typeface="Wingdings" pitchFamily="2" charset="2"/>
              <a:buChar char="§"/>
            </a:pPr>
            <a:r>
              <a:rPr lang="en-US" sz="2200" b="1" dirty="0" smtClean="0">
                <a:solidFill>
                  <a:srgbClr val="FF0000"/>
                </a:solidFill>
                <a:latin typeface="Times New Roman" pitchFamily="18" charset="0"/>
                <a:cs typeface="Times New Roman" pitchFamily="18" charset="0"/>
              </a:rPr>
              <a:t>   Or  Z in / Z out = 1 / </a:t>
            </a:r>
            <a:r>
              <a:rPr lang="en-US" sz="2400" b="1" dirty="0" smtClean="0">
                <a:solidFill>
                  <a:srgbClr val="FF0000"/>
                </a:solidFill>
                <a:latin typeface="Times New Roman" pitchFamily="18" charset="0"/>
                <a:cs typeface="Times New Roman" pitchFamily="18" charset="0"/>
              </a:rPr>
              <a:t>N</a:t>
            </a:r>
            <a:r>
              <a:rPr lang="en-US" sz="2400" b="1" baseline="30000" dirty="0" smtClean="0">
                <a:solidFill>
                  <a:srgbClr val="FF0000"/>
                </a:solidFill>
                <a:latin typeface="Times New Roman" pitchFamily="18" charset="0"/>
                <a:cs typeface="Times New Roman" pitchFamily="18" charset="0"/>
              </a:rPr>
              <a:t>2 </a:t>
            </a:r>
          </a:p>
          <a:p>
            <a:pPr lvl="1" algn="l"/>
            <a:r>
              <a:rPr lang="en-US" sz="2400" b="1" baseline="30000"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                        </a:t>
            </a:r>
            <a:r>
              <a:rPr lang="en-US" sz="2700" b="1" dirty="0" smtClean="0">
                <a:solidFill>
                  <a:srgbClr val="FF0000"/>
                </a:solidFill>
                <a:latin typeface="Times New Roman" pitchFamily="18" charset="0"/>
                <a:cs typeface="Times New Roman" pitchFamily="18" charset="0"/>
              </a:rPr>
              <a:t>Z out = Z in x N</a:t>
            </a:r>
            <a:r>
              <a:rPr lang="en-US" sz="2700" b="1" baseline="30000" dirty="0" smtClean="0">
                <a:solidFill>
                  <a:srgbClr val="FF0000"/>
                </a:solidFill>
                <a:latin typeface="Times New Roman" pitchFamily="18" charset="0"/>
                <a:cs typeface="Times New Roman" pitchFamily="18" charset="0"/>
              </a:rPr>
              <a:t>2</a:t>
            </a:r>
          </a:p>
          <a:p>
            <a:pPr algn="l">
              <a:buFont typeface="Wingdings" pitchFamily="2" charset="2"/>
              <a:buChar char="§"/>
            </a:pPr>
            <a:r>
              <a:rPr lang="en-US" sz="2800" dirty="0" smtClean="0"/>
              <a:t>   </a:t>
            </a: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0"/>
            <a:ext cx="8763000" cy="1066800"/>
          </a:xfrm>
        </p:spPr>
        <p:txBody>
          <a:bodyPr>
            <a:noAutofit/>
          </a:bodyPr>
          <a:lstStyle/>
          <a:p>
            <a:pPr algn="ctr"/>
            <a:r>
              <a:rPr lang="en-US" sz="3000" dirty="0" smtClean="0">
                <a:latin typeface="Times New Roman" pitchFamily="18" charset="0"/>
                <a:cs typeface="Times New Roman" pitchFamily="18" charset="0"/>
              </a:rPr>
              <a:t>Therefore, the transformer can be used to transform (match) impedances by controlling the turns ratio</a:t>
            </a:r>
            <a:endParaRPr lang="en-US" sz="3000" dirty="0">
              <a:latin typeface="Times New Roman" pitchFamily="18" charset="0"/>
              <a:cs typeface="Times New Roman" pitchFamily="18" charset="0"/>
            </a:endParaRPr>
          </a:p>
        </p:txBody>
      </p:sp>
      <p:sp>
        <p:nvSpPr>
          <p:cNvPr id="3" name="Subtitle 2"/>
          <p:cNvSpPr>
            <a:spLocks noGrp="1"/>
          </p:cNvSpPr>
          <p:nvPr>
            <p:ph type="subTitle" idx="1"/>
          </p:nvPr>
        </p:nvSpPr>
        <p:spPr>
          <a:xfrm>
            <a:off x="533400" y="1676400"/>
            <a:ext cx="7772400" cy="1580704"/>
          </a:xfrm>
        </p:spPr>
        <p:txBody>
          <a:bodyPr>
            <a:noAutofit/>
          </a:bodyPr>
          <a:lstStyle/>
          <a:p>
            <a:pPr algn="ctr"/>
            <a:r>
              <a:rPr lang="en-US" sz="1800" b="1" dirty="0" smtClean="0"/>
              <a:t>Examples:</a:t>
            </a:r>
          </a:p>
          <a:p>
            <a:pPr algn="ctr"/>
            <a:r>
              <a:rPr lang="en-US" sz="1800" b="1" dirty="0" smtClean="0"/>
              <a:t>A transformer with a turns ratio of 2 can transform an input impedance of 50 ohms to an output impedance of 200 ohms;</a:t>
            </a:r>
          </a:p>
          <a:p>
            <a:pPr algn="ctr"/>
            <a:r>
              <a:rPr lang="en-US" sz="1800" b="1" dirty="0" smtClean="0"/>
              <a:t>(4 times 50)</a:t>
            </a:r>
          </a:p>
          <a:p>
            <a:pPr algn="ctr"/>
            <a:endParaRPr lang="en-US" sz="1800" b="1" dirty="0" smtClean="0"/>
          </a:p>
          <a:p>
            <a:pPr algn="ctr"/>
            <a:endParaRPr lang="en-US" sz="1800" b="1" dirty="0" smtClean="0"/>
          </a:p>
          <a:p>
            <a:pPr algn="ctr"/>
            <a:r>
              <a:rPr lang="en-US" sz="1800" b="1" dirty="0" smtClean="0"/>
              <a:t>A turns ratio of 3 will match a 450 ohm load to 50 ohms</a:t>
            </a:r>
          </a:p>
          <a:p>
            <a:pPr algn="ctr"/>
            <a:r>
              <a:rPr lang="en-US" sz="1800" b="1" dirty="0" smtClean="0"/>
              <a:t>A turns ratio of 0.25 will match a load of 12.5 ohms to 50 ohms, etc.</a:t>
            </a:r>
            <a:endParaRPr lang="en-US" sz="18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3764</TotalTime>
  <Words>2770</Words>
  <Application>Microsoft Office PowerPoint</Application>
  <PresentationFormat>On-screen Show (4:3)</PresentationFormat>
  <Paragraphs>1001</Paragraphs>
  <Slides>70</Slides>
  <Notes>3</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Concourse</vt:lpstr>
      <vt:lpstr>     Radio Frequency Transformers  Theory, Construction, and Testing, and their applications in Ham Radio                                      Mike Kozma   WY2U</vt:lpstr>
      <vt:lpstr>Transformers: </vt:lpstr>
      <vt:lpstr>Generally there are two main types of transformers for RF applications:</vt:lpstr>
      <vt:lpstr>  </vt:lpstr>
      <vt:lpstr>Transformer theory – the Ideal     Transformer:</vt:lpstr>
      <vt:lpstr>  </vt:lpstr>
      <vt:lpstr>Ideal Transformer</vt:lpstr>
      <vt:lpstr> </vt:lpstr>
      <vt:lpstr>Therefore, the transformer can be used to transform (match) impedances by controlling the turns ratio</vt:lpstr>
      <vt:lpstr>Practical Transformer</vt:lpstr>
      <vt:lpstr> </vt:lpstr>
      <vt:lpstr>Leakage Inductance – Equivalent Inductance that does not contribute to flux coupling.  Leakage inductance contributes to transformer insertion loss by magnetic field expansion, whereas, Core Loss and Wire resistances conversely are thermal losses.  Magnetization Inductance – the inductance due to the windings and permeability of the core material.  Magnetization inductance determines the low end frequency response of the transformer.  The input , output, and inter-winding capacitances determine the high frequency response of the transformer. </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Transformer at RF Frequencies</dc:title>
  <dc:creator>Mike</dc:creator>
  <cp:lastModifiedBy>Mike</cp:lastModifiedBy>
  <cp:revision>466</cp:revision>
  <dcterms:created xsi:type="dcterms:W3CDTF">2024-10-16T17:55:24Z</dcterms:created>
  <dcterms:modified xsi:type="dcterms:W3CDTF">2025-01-05T17:26:14Z</dcterms:modified>
</cp:coreProperties>
</file>